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6"/>
  </p:notesMasterIdLst>
  <p:sldIdLst>
    <p:sldId id="1526" r:id="rId4"/>
    <p:sldId id="1408" r:id="rId5"/>
    <p:sldId id="1409" r:id="rId6"/>
    <p:sldId id="1426" r:id="rId7"/>
    <p:sldId id="1427" r:id="rId8"/>
    <p:sldId id="1429" r:id="rId9"/>
    <p:sldId id="1430" r:id="rId10"/>
    <p:sldId id="1433" r:id="rId11"/>
    <p:sldId id="1420" r:id="rId12"/>
    <p:sldId id="1449" r:id="rId13"/>
    <p:sldId id="1443" r:id="rId14"/>
    <p:sldId id="1444" r:id="rId15"/>
    <p:sldId id="1445" r:id="rId16"/>
    <p:sldId id="1452" r:id="rId17"/>
    <p:sldId id="1453" r:id="rId18"/>
    <p:sldId id="1454" r:id="rId19"/>
    <p:sldId id="1455" r:id="rId20"/>
    <p:sldId id="1458" r:id="rId21"/>
    <p:sldId id="1459" r:id="rId22"/>
    <p:sldId id="1460" r:id="rId23"/>
    <p:sldId id="1461" r:id="rId24"/>
    <p:sldId id="1462" r:id="rId25"/>
    <p:sldId id="1482" r:id="rId26"/>
    <p:sldId id="1497" r:id="rId27"/>
    <p:sldId id="1498" r:id="rId28"/>
    <p:sldId id="1499" r:id="rId29"/>
    <p:sldId id="1500" r:id="rId30"/>
    <p:sldId id="1501" r:id="rId31"/>
    <p:sldId id="1502" r:id="rId32"/>
    <p:sldId id="1503" r:id="rId33"/>
    <p:sldId id="1504" r:id="rId34"/>
    <p:sldId id="1505" r:id="rId35"/>
    <p:sldId id="1506" r:id="rId36"/>
    <p:sldId id="1507" r:id="rId37"/>
    <p:sldId id="1508" r:id="rId38"/>
    <p:sldId id="1509" r:id="rId39"/>
    <p:sldId id="1510" r:id="rId40"/>
    <p:sldId id="1511" r:id="rId41"/>
    <p:sldId id="1512" r:id="rId42"/>
    <p:sldId id="1513" r:id="rId43"/>
    <p:sldId id="1514" r:id="rId44"/>
    <p:sldId id="1515" r:id="rId45"/>
    <p:sldId id="1516" r:id="rId46"/>
    <p:sldId id="1517" r:id="rId47"/>
    <p:sldId id="1518" r:id="rId48"/>
    <p:sldId id="1519" r:id="rId49"/>
    <p:sldId id="1520" r:id="rId50"/>
    <p:sldId id="1521" r:id="rId51"/>
    <p:sldId id="1522" r:id="rId52"/>
    <p:sldId id="1523" r:id="rId53"/>
    <p:sldId id="1524" r:id="rId54"/>
    <p:sldId id="152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0033CC"/>
    <a:srgbClr val="0066FF"/>
    <a:srgbClr val="66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2595" autoAdjust="0"/>
  </p:normalViewPr>
  <p:slideViewPr>
    <p:cSldViewPr snapToGrid="0">
      <p:cViewPr varScale="1">
        <p:scale>
          <a:sx n="153" d="100"/>
          <a:sy n="153" d="100"/>
        </p:scale>
        <p:origin x="1996" y="120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2.wmf"/><Relationship Id="rId1" Type="http://schemas.openxmlformats.org/officeDocument/2006/relationships/image" Target="../media/image58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12" Type="http://schemas.openxmlformats.org/officeDocument/2006/relationships/image" Target="../media/image63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11" Type="http://schemas.openxmlformats.org/officeDocument/2006/relationships/image" Target="../media/image57.wmf"/><Relationship Id="rId5" Type="http://schemas.openxmlformats.org/officeDocument/2006/relationships/image" Target="../media/image62.wmf"/><Relationship Id="rId10" Type="http://schemas.openxmlformats.org/officeDocument/2006/relationships/image" Target="../media/image71.wmf"/><Relationship Id="rId4" Type="http://schemas.openxmlformats.org/officeDocument/2006/relationships/image" Target="../media/image58.wmf"/><Relationship Id="rId9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3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11" Type="http://schemas.openxmlformats.org/officeDocument/2006/relationships/image" Target="../media/image82.wmf"/><Relationship Id="rId5" Type="http://schemas.openxmlformats.org/officeDocument/2006/relationships/image" Target="../media/image77.wmf"/><Relationship Id="rId10" Type="http://schemas.openxmlformats.org/officeDocument/2006/relationships/image" Target="../media/image81.wmf"/><Relationship Id="rId4" Type="http://schemas.openxmlformats.org/officeDocument/2006/relationships/image" Target="../media/image76.wmf"/><Relationship Id="rId9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9.wmf"/><Relationship Id="rId18" Type="http://schemas.openxmlformats.org/officeDocument/2006/relationships/image" Target="../media/image80.wmf"/><Relationship Id="rId3" Type="http://schemas.openxmlformats.org/officeDocument/2006/relationships/image" Target="../media/image89.wmf"/><Relationship Id="rId21" Type="http://schemas.openxmlformats.org/officeDocument/2006/relationships/image" Target="../media/image104.wmf"/><Relationship Id="rId7" Type="http://schemas.openxmlformats.org/officeDocument/2006/relationships/image" Target="../media/image93.wmf"/><Relationship Id="rId12" Type="http://schemas.openxmlformats.org/officeDocument/2006/relationships/image" Target="../media/image98.wmf"/><Relationship Id="rId17" Type="http://schemas.openxmlformats.org/officeDocument/2006/relationships/image" Target="../media/image68.wmf"/><Relationship Id="rId2" Type="http://schemas.openxmlformats.org/officeDocument/2006/relationships/image" Target="../media/image88.wmf"/><Relationship Id="rId16" Type="http://schemas.openxmlformats.org/officeDocument/2006/relationships/image" Target="../media/image74.wmf"/><Relationship Id="rId20" Type="http://schemas.openxmlformats.org/officeDocument/2006/relationships/image" Target="../media/image103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11" Type="http://schemas.openxmlformats.org/officeDocument/2006/relationships/image" Target="../media/image97.wmf"/><Relationship Id="rId24" Type="http://schemas.openxmlformats.org/officeDocument/2006/relationships/image" Target="../media/image107.wmf"/><Relationship Id="rId5" Type="http://schemas.openxmlformats.org/officeDocument/2006/relationships/image" Target="../media/image91.wmf"/><Relationship Id="rId15" Type="http://schemas.openxmlformats.org/officeDocument/2006/relationships/image" Target="../media/image101.wmf"/><Relationship Id="rId23" Type="http://schemas.openxmlformats.org/officeDocument/2006/relationships/image" Target="../media/image106.wmf"/><Relationship Id="rId10" Type="http://schemas.openxmlformats.org/officeDocument/2006/relationships/image" Target="../media/image96.wmf"/><Relationship Id="rId19" Type="http://schemas.openxmlformats.org/officeDocument/2006/relationships/image" Target="../media/image102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Relationship Id="rId14" Type="http://schemas.openxmlformats.org/officeDocument/2006/relationships/image" Target="../media/image100.wmf"/><Relationship Id="rId22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19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12" Type="http://schemas.openxmlformats.org/officeDocument/2006/relationships/image" Target="../media/image118.wmf"/><Relationship Id="rId2" Type="http://schemas.openxmlformats.org/officeDocument/2006/relationships/image" Target="../media/image110.wmf"/><Relationship Id="rId16" Type="http://schemas.openxmlformats.org/officeDocument/2006/relationships/image" Target="../media/image122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11" Type="http://schemas.openxmlformats.org/officeDocument/2006/relationships/image" Target="../media/image101.wmf"/><Relationship Id="rId5" Type="http://schemas.openxmlformats.org/officeDocument/2006/relationships/image" Target="../media/image113.wmf"/><Relationship Id="rId15" Type="http://schemas.openxmlformats.org/officeDocument/2006/relationships/image" Target="../media/image121.wmf"/><Relationship Id="rId10" Type="http://schemas.openxmlformats.org/officeDocument/2006/relationships/image" Target="../media/image100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Relationship Id="rId14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27.wmf"/><Relationship Id="rId7" Type="http://schemas.openxmlformats.org/officeDocument/2006/relationships/image" Target="../media/image8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80.wmf"/><Relationship Id="rId5" Type="http://schemas.openxmlformats.org/officeDocument/2006/relationships/image" Target="../media/image74.wmf"/><Relationship Id="rId4" Type="http://schemas.openxmlformats.org/officeDocument/2006/relationships/image" Target="../media/image128.wmf"/><Relationship Id="rId9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32.wmf"/><Relationship Id="rId4" Type="http://schemas.openxmlformats.org/officeDocument/2006/relationships/image" Target="../media/image1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32.wmf"/><Relationship Id="rId4" Type="http://schemas.openxmlformats.org/officeDocument/2006/relationships/image" Target="../media/image1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1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1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1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32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32.wmf"/><Relationship Id="rId4" Type="http://schemas.openxmlformats.org/officeDocument/2006/relationships/image" Target="../media/image1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32.wmf"/><Relationship Id="rId1" Type="http://schemas.openxmlformats.org/officeDocument/2006/relationships/image" Target="../media/image1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1.wmf"/><Relationship Id="rId1" Type="http://schemas.openxmlformats.org/officeDocument/2006/relationships/image" Target="../media/image13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32.wmf"/><Relationship Id="rId1" Type="http://schemas.openxmlformats.org/officeDocument/2006/relationships/image" Target="../media/image1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32.wmf"/><Relationship Id="rId1" Type="http://schemas.openxmlformats.org/officeDocument/2006/relationships/image" Target="../media/image1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1.wmf"/><Relationship Id="rId1" Type="http://schemas.openxmlformats.org/officeDocument/2006/relationships/image" Target="../media/image1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19" Type="http://schemas.openxmlformats.org/officeDocument/2006/relationships/image" Target="../media/image49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40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CEF62-550D-4FEE-A1CC-DCED46F8895B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95897-146C-4F7D-94B9-2703E39A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1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BD676-18BB-444A-A549-A23D2B958697}" type="slidenum">
              <a:rPr kumimoji="0" lang="en-US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34765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BD676-18BB-444A-A549-A23D2B958697}" type="slidenum">
              <a:rPr kumimoji="0" lang="en-US" altLang="he-I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4472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BD676-18BB-444A-A549-A23D2B958697}" type="slidenum">
              <a:rPr lang="en-US" altLang="he-IL">
                <a:solidFill>
                  <a:srgbClr val="000000"/>
                </a:solidFill>
              </a:rPr>
              <a:pPr/>
              <a:t>47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432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BD676-18BB-444A-A549-A23D2B958697}" type="slidenum">
              <a:rPr lang="en-US" altLang="he-IL">
                <a:solidFill>
                  <a:srgbClr val="000000"/>
                </a:solidFill>
              </a:rPr>
              <a:pPr/>
              <a:t>48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93688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BD676-18BB-444A-A549-A23D2B958697}" type="slidenum">
              <a:rPr lang="en-US" altLang="he-IL">
                <a:solidFill>
                  <a:srgbClr val="000000"/>
                </a:solidFill>
              </a:rPr>
              <a:pPr/>
              <a:t>52</a:t>
            </a:fld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5892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22A06-801B-4F9D-BD16-5D7A0F8977B2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1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A653-F42F-42A7-BEF6-1FA85E35F8E3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78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2DB3-E209-41C2-8F25-CD66342FDA04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EED4-0A42-4787-9F51-9CBD0F58950D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E44FC-AA4B-4C4E-B389-DBF4704B74D3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6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9120F-7E83-464C-B2A7-A5D07CACF28F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6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CED9-F282-4B32-8A80-C1AA5EB4D0B3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2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3DF2-93DB-47B7-8802-A94257132030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45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CB006-979E-422C-92E2-5A888BA0C97B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36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4EA3F-5B3D-4ABE-B0FB-FF6046134898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59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A15D8-1A77-4A10-8B3D-C4EF97B63532}" type="slidenum">
              <a:rPr lang="en-US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85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596C1-1E94-4E4B-9317-DEF1E4126E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2CC8D-EFB2-4674-A9EC-E763A23370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2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942C-A9D1-4B85-AAD3-478B82C53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55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6002-0376-4E93-9701-80BF299F21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6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13C8-9395-4693-A61F-0AEF9104B5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3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851D-BB0E-4F18-9AF1-3002E8079D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42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C1F7-22B5-4763-83CB-9ABD8AB02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6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7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975C3-613D-4BF2-9F97-9145AD303D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3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E91C9-983E-45A0-9935-4E28FD4DB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7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25B2-0BB1-4D74-ADF6-2A5149430C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EC666-F306-4181-B729-C65DA8DF94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8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8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1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8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7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07B9-A48B-4B42-A68D-057346C53E2D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2635-F2C0-4709-9507-553160AA1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AF333-0F26-4081-BBC3-2A5C17B78E1F}" type="slidenum">
              <a:rPr lang="en-US" alt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7D844E-F542-4542-8308-CB492CCBEA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9" Type="http://schemas.openxmlformats.org/officeDocument/2006/relationships/image" Target="../media/image48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25.bin"/><Relationship Id="rId42" Type="http://schemas.openxmlformats.org/officeDocument/2006/relationships/oleObject" Target="../embeddings/oleObject2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33" Type="http://schemas.openxmlformats.org/officeDocument/2006/relationships/image" Target="../media/image45.wmf"/><Relationship Id="rId38" Type="http://schemas.openxmlformats.org/officeDocument/2006/relationships/oleObject" Target="../embeddings/oleObject27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22.bin"/><Relationship Id="rId41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41.wmf"/><Relationship Id="rId32" Type="http://schemas.openxmlformats.org/officeDocument/2006/relationships/oleObject" Target="../embeddings/oleObject24.bin"/><Relationship Id="rId37" Type="http://schemas.openxmlformats.org/officeDocument/2006/relationships/image" Target="../media/image47.wmf"/><Relationship Id="rId40" Type="http://schemas.openxmlformats.org/officeDocument/2006/relationships/oleObject" Target="../embeddings/oleObject28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43.wmf"/><Relationship Id="rId36" Type="http://schemas.openxmlformats.org/officeDocument/2006/relationships/oleObject" Target="../embeddings/oleObject26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3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44.wmf"/><Relationship Id="rId35" Type="http://schemas.openxmlformats.org/officeDocument/2006/relationships/image" Target="../media/image46.wmf"/><Relationship Id="rId43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0.wmf"/><Relationship Id="rId3" Type="http://schemas.openxmlformats.org/officeDocument/2006/relationships/audio" Target="../media/audio2.wav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oleObject" Target="../embeddings/oleObject31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Relationship Id="rId27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3.wmf"/><Relationship Id="rId3" Type="http://schemas.openxmlformats.org/officeDocument/2006/relationships/audio" Target="../media/audio1.wav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7.wmf"/><Relationship Id="rId5" Type="http://schemas.openxmlformats.org/officeDocument/2006/relationships/image" Target="../media/image5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38.bin"/><Relationship Id="rId4" Type="http://schemas.openxmlformats.org/officeDocument/2006/relationships/audio" Target="../media/audio2.wav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38.bin"/><Relationship Id="rId3" Type="http://schemas.openxmlformats.org/officeDocument/2006/relationships/audio" Target="../media/audio1.wav"/><Relationship Id="rId21" Type="http://schemas.openxmlformats.org/officeDocument/2006/relationships/image" Target="../media/image70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68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29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52.bin"/><Relationship Id="rId5" Type="http://schemas.openxmlformats.org/officeDocument/2006/relationships/image" Target="../media/image5.wmf"/><Relationship Id="rId15" Type="http://schemas.openxmlformats.org/officeDocument/2006/relationships/image" Target="../media/image62.wmf"/><Relationship Id="rId23" Type="http://schemas.openxmlformats.org/officeDocument/2006/relationships/image" Target="../media/image64.wmf"/><Relationship Id="rId28" Type="http://schemas.openxmlformats.org/officeDocument/2006/relationships/oleObject" Target="../embeddings/oleObject44.bin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69.wmf"/><Relationship Id="rId31" Type="http://schemas.openxmlformats.org/officeDocument/2006/relationships/image" Target="../media/image72.wmf"/><Relationship Id="rId4" Type="http://schemas.openxmlformats.org/officeDocument/2006/relationships/audio" Target="../media/audio2.wav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5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8.wmf"/><Relationship Id="rId26" Type="http://schemas.openxmlformats.org/officeDocument/2006/relationships/oleObject" Target="../embeddings/oleObject65.bin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61.bin"/><Relationship Id="rId25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58.bin"/><Relationship Id="rId24" Type="http://schemas.openxmlformats.org/officeDocument/2006/relationships/oleObject" Target="../embeddings/oleObject64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image" Target="../media/image5.wmf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78.wmf"/><Relationship Id="rId22" Type="http://schemas.openxmlformats.org/officeDocument/2006/relationships/image" Target="../media/image81.wmf"/><Relationship Id="rId27" Type="http://schemas.openxmlformats.org/officeDocument/2006/relationships/image" Target="../media/image8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audio" Target="../media/audio1.wav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86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8.bin"/><Relationship Id="rId4" Type="http://schemas.openxmlformats.org/officeDocument/2006/relationships/audio" Target="../media/audio2.wav"/><Relationship Id="rId9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audio" Target="../media/audio1.wav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6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1.bin"/><Relationship Id="rId4" Type="http://schemas.openxmlformats.org/officeDocument/2006/relationships/audio" Target="../media/audio2.wav"/><Relationship Id="rId9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wmf"/><Relationship Id="rId18" Type="http://schemas.openxmlformats.org/officeDocument/2006/relationships/oleObject" Target="../embeddings/oleObject79.bin"/><Relationship Id="rId26" Type="http://schemas.openxmlformats.org/officeDocument/2006/relationships/image" Target="../media/image97.wmf"/><Relationship Id="rId39" Type="http://schemas.openxmlformats.org/officeDocument/2006/relationships/image" Target="../media/image68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80.bin"/><Relationship Id="rId34" Type="http://schemas.openxmlformats.org/officeDocument/2006/relationships/oleObject" Target="../embeddings/oleObject86.bin"/><Relationship Id="rId42" Type="http://schemas.openxmlformats.org/officeDocument/2006/relationships/oleObject" Target="../embeddings/oleObject88.bin"/><Relationship Id="rId47" Type="http://schemas.openxmlformats.org/officeDocument/2006/relationships/image" Target="../media/image104.wmf"/><Relationship Id="rId50" Type="http://schemas.openxmlformats.org/officeDocument/2006/relationships/oleObject" Target="../embeddings/oleObject92.bin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93.wmf"/><Relationship Id="rId25" Type="http://schemas.openxmlformats.org/officeDocument/2006/relationships/oleObject" Target="../embeddings/oleObject82.bin"/><Relationship Id="rId33" Type="http://schemas.openxmlformats.org/officeDocument/2006/relationships/image" Target="../media/image100.wmf"/><Relationship Id="rId38" Type="http://schemas.openxmlformats.org/officeDocument/2006/relationships/oleObject" Target="../embeddings/oleObject61.bin"/><Relationship Id="rId46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108.png"/><Relationship Id="rId29" Type="http://schemas.openxmlformats.org/officeDocument/2006/relationships/image" Target="../media/image5.wmf"/><Relationship Id="rId41" Type="http://schemas.openxmlformats.org/officeDocument/2006/relationships/image" Target="../media/image80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90.wmf"/><Relationship Id="rId24" Type="http://schemas.openxmlformats.org/officeDocument/2006/relationships/image" Target="../media/image96.wmf"/><Relationship Id="rId32" Type="http://schemas.openxmlformats.org/officeDocument/2006/relationships/oleObject" Target="../embeddings/oleObject85.bin"/><Relationship Id="rId37" Type="http://schemas.openxmlformats.org/officeDocument/2006/relationships/image" Target="../media/image74.wmf"/><Relationship Id="rId40" Type="http://schemas.openxmlformats.org/officeDocument/2006/relationships/oleObject" Target="../embeddings/oleObject87.bin"/><Relationship Id="rId45" Type="http://schemas.openxmlformats.org/officeDocument/2006/relationships/image" Target="../media/image103.wmf"/><Relationship Id="rId53" Type="http://schemas.openxmlformats.org/officeDocument/2006/relationships/image" Target="../media/image107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98.wmf"/><Relationship Id="rId36" Type="http://schemas.openxmlformats.org/officeDocument/2006/relationships/oleObject" Target="../embeddings/oleObject55.bin"/><Relationship Id="rId49" Type="http://schemas.openxmlformats.org/officeDocument/2006/relationships/image" Target="../media/image105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94.wmf"/><Relationship Id="rId31" Type="http://schemas.openxmlformats.org/officeDocument/2006/relationships/image" Target="../media/image99.wmf"/><Relationship Id="rId44" Type="http://schemas.openxmlformats.org/officeDocument/2006/relationships/oleObject" Target="../embeddings/oleObject89.bin"/><Relationship Id="rId52" Type="http://schemas.openxmlformats.org/officeDocument/2006/relationships/oleObject" Target="../embeddings/oleObject93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77.bin"/><Relationship Id="rId22" Type="http://schemas.openxmlformats.org/officeDocument/2006/relationships/image" Target="../media/image95.wmf"/><Relationship Id="rId27" Type="http://schemas.openxmlformats.org/officeDocument/2006/relationships/oleObject" Target="../embeddings/oleObject83.bin"/><Relationship Id="rId30" Type="http://schemas.openxmlformats.org/officeDocument/2006/relationships/oleObject" Target="../embeddings/oleObject84.bin"/><Relationship Id="rId35" Type="http://schemas.openxmlformats.org/officeDocument/2006/relationships/image" Target="../media/image101.wmf"/><Relationship Id="rId43" Type="http://schemas.openxmlformats.org/officeDocument/2006/relationships/image" Target="../media/image102.wmf"/><Relationship Id="rId48" Type="http://schemas.openxmlformats.org/officeDocument/2006/relationships/oleObject" Target="../embeddings/oleObject91.bin"/><Relationship Id="rId8" Type="http://schemas.openxmlformats.org/officeDocument/2006/relationships/oleObject" Target="../embeddings/oleObject74.bin"/><Relationship Id="rId51" Type="http://schemas.openxmlformats.org/officeDocument/2006/relationships/image" Target="../media/image10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115.wmf"/><Relationship Id="rId26" Type="http://schemas.openxmlformats.org/officeDocument/2006/relationships/oleObject" Target="../embeddings/oleObject104.bin"/><Relationship Id="rId3" Type="http://schemas.openxmlformats.org/officeDocument/2006/relationships/image" Target="../media/image123.png"/><Relationship Id="rId21" Type="http://schemas.openxmlformats.org/officeDocument/2006/relationships/image" Target="../media/image108.png"/><Relationship Id="rId34" Type="http://schemas.openxmlformats.org/officeDocument/2006/relationships/oleObject" Target="../embeddings/oleObject108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00.bin"/><Relationship Id="rId25" Type="http://schemas.openxmlformats.org/officeDocument/2006/relationships/image" Target="../media/image100.wmf"/><Relationship Id="rId33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29" Type="http://schemas.openxmlformats.org/officeDocument/2006/relationships/image" Target="../media/image11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97.bin"/><Relationship Id="rId24" Type="http://schemas.openxmlformats.org/officeDocument/2006/relationships/oleObject" Target="../embeddings/oleObject103.bin"/><Relationship Id="rId32" Type="http://schemas.openxmlformats.org/officeDocument/2006/relationships/oleObject" Target="../embeddings/oleObject107.bin"/><Relationship Id="rId37" Type="http://schemas.openxmlformats.org/officeDocument/2006/relationships/image" Target="../media/image122.wmf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105.bin"/><Relationship Id="rId36" Type="http://schemas.openxmlformats.org/officeDocument/2006/relationships/oleObject" Target="../embeddings/oleObject109.bin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101.bin"/><Relationship Id="rId31" Type="http://schemas.openxmlformats.org/officeDocument/2006/relationships/image" Target="../media/image119.wmf"/><Relationship Id="rId4" Type="http://schemas.openxmlformats.org/officeDocument/2006/relationships/image" Target="../media/image124.png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13.wmf"/><Relationship Id="rId22" Type="http://schemas.openxmlformats.org/officeDocument/2006/relationships/oleObject" Target="../embeddings/oleObject102.bin"/><Relationship Id="rId27" Type="http://schemas.openxmlformats.org/officeDocument/2006/relationships/image" Target="../media/image101.wmf"/><Relationship Id="rId30" Type="http://schemas.openxmlformats.org/officeDocument/2006/relationships/oleObject" Target="../embeddings/oleObject106.bin"/><Relationship Id="rId35" Type="http://schemas.openxmlformats.org/officeDocument/2006/relationships/image" Target="../media/image1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8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34.png"/><Relationship Id="rId4" Type="http://schemas.openxmlformats.org/officeDocument/2006/relationships/image" Target="../media/image131.wmf"/><Relationship Id="rId9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34.png"/><Relationship Id="rId4" Type="http://schemas.openxmlformats.org/officeDocument/2006/relationships/image" Target="../media/image14.wmf"/><Relationship Id="rId9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4.wmf"/><Relationship Id="rId9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9.png"/><Relationship Id="rId18" Type="http://schemas.openxmlformats.org/officeDocument/2006/relationships/oleObject" Target="../embeddings/oleObject139.bin"/><Relationship Id="rId3" Type="http://schemas.openxmlformats.org/officeDocument/2006/relationships/image" Target="../media/image18.png"/><Relationship Id="rId7" Type="http://schemas.openxmlformats.org/officeDocument/2006/relationships/image" Target="../media/image15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36.bin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132.w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35.bin"/><Relationship Id="rId18" Type="http://schemas.openxmlformats.org/officeDocument/2006/relationships/oleObject" Target="../embeddings/oleObject139.bin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8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32.bin"/><Relationship Id="rId15" Type="http://schemas.openxmlformats.org/officeDocument/2006/relationships/oleObject" Target="../embeddings/oleObject137.bin"/><Relationship Id="rId10" Type="http://schemas.openxmlformats.org/officeDocument/2006/relationships/image" Target="../media/image17.wmf"/><Relationship Id="rId19" Type="http://schemas.openxmlformats.org/officeDocument/2006/relationships/image" Target="../media/image132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4.bin"/><Relationship Id="rId14" Type="http://schemas.openxmlformats.org/officeDocument/2006/relationships/oleObject" Target="../embeddings/oleObject13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6.wmf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6.png"/><Relationship Id="rId11" Type="http://schemas.openxmlformats.org/officeDocument/2006/relationships/image" Target="../media/image15.wmf"/><Relationship Id="rId5" Type="http://schemas.openxmlformats.org/officeDocument/2006/relationships/image" Target="../media/image25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1.bin"/><Relationship Id="rId4" Type="http://schemas.openxmlformats.org/officeDocument/2006/relationships/image" Target="../media/image24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4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9" Type="http://schemas.openxmlformats.org/officeDocument/2006/relationships/image" Target="../media/image48.wmf"/><Relationship Id="rId3" Type="http://schemas.openxmlformats.org/officeDocument/2006/relationships/oleObject" Target="../embeddings/oleObject144.bin"/><Relationship Id="rId21" Type="http://schemas.openxmlformats.org/officeDocument/2006/relationships/oleObject" Target="../embeddings/oleObject153.bin"/><Relationship Id="rId34" Type="http://schemas.openxmlformats.org/officeDocument/2006/relationships/oleObject" Target="../embeddings/oleObject160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51.bin"/><Relationship Id="rId25" Type="http://schemas.openxmlformats.org/officeDocument/2006/relationships/oleObject" Target="../embeddings/oleObject155.bin"/><Relationship Id="rId33" Type="http://schemas.openxmlformats.org/officeDocument/2006/relationships/image" Target="../media/image45.wmf"/><Relationship Id="rId38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157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48.bin"/><Relationship Id="rId24" Type="http://schemas.openxmlformats.org/officeDocument/2006/relationships/image" Target="../media/image41.wmf"/><Relationship Id="rId32" Type="http://schemas.openxmlformats.org/officeDocument/2006/relationships/oleObject" Target="../embeddings/oleObject159.bin"/><Relationship Id="rId37" Type="http://schemas.openxmlformats.org/officeDocument/2006/relationships/image" Target="../media/image47.wmf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23" Type="http://schemas.openxmlformats.org/officeDocument/2006/relationships/oleObject" Target="../embeddings/oleObject154.bin"/><Relationship Id="rId28" Type="http://schemas.openxmlformats.org/officeDocument/2006/relationships/image" Target="../media/image43.wmf"/><Relationship Id="rId36" Type="http://schemas.openxmlformats.org/officeDocument/2006/relationships/oleObject" Target="../embeddings/oleObject161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52.bin"/><Relationship Id="rId31" Type="http://schemas.openxmlformats.org/officeDocument/2006/relationships/oleObject" Target="../embeddings/oleObject158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156.bin"/><Relationship Id="rId30" Type="http://schemas.openxmlformats.org/officeDocument/2006/relationships/image" Target="../media/image44.wmf"/><Relationship Id="rId35" Type="http://schemas.openxmlformats.org/officeDocument/2006/relationships/image" Target="../media/image4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22.png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3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64.bin"/><Relationship Id="rId15" Type="http://schemas.openxmlformats.org/officeDocument/2006/relationships/image" Target="../media/image5.wmf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4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40.wmf"/><Relationship Id="rId3" Type="http://schemas.openxmlformats.org/officeDocument/2006/relationships/audio" Target="../media/audio2.wav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40.bin"/><Relationship Id="rId1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143.bin"/><Relationship Id="rId10" Type="http://schemas.openxmlformats.org/officeDocument/2006/relationships/oleObject" Target="../embeddings/oleObject166.bin"/><Relationship Id="rId19" Type="http://schemas.openxmlformats.org/officeDocument/2006/relationships/image" Target="../media/image22.png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4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1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40.bin"/><Relationship Id="rId1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4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76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1.bin"/><Relationship Id="rId17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4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0.bin"/><Relationship Id="rId14" Type="http://schemas.openxmlformats.org/officeDocument/2006/relationships/oleObject" Target="../embeddings/oleObject1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5.wmf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176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1.bin"/><Relationship Id="rId17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4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0.bin"/><Relationship Id="rId14" Type="http://schemas.openxmlformats.org/officeDocument/2006/relationships/oleObject" Target="../embeddings/oleObject17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image" Target="../media/image18.png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33.png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79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5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80.bin"/><Relationship Id="rId10" Type="http://schemas.openxmlformats.org/officeDocument/2006/relationships/oleObject" Target="../embeddings/oleObject181.bin"/><Relationship Id="rId4" Type="http://schemas.openxmlformats.org/officeDocument/2006/relationships/image" Target="../media/image132.wmf"/><Relationship Id="rId9" Type="http://schemas.openxmlformats.org/officeDocument/2006/relationships/image" Target="../media/image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7.png"/><Relationship Id="rId11" Type="http://schemas.openxmlformats.org/officeDocument/2006/relationships/image" Target="../media/image152.wmf"/><Relationship Id="rId5" Type="http://schemas.openxmlformats.org/officeDocument/2006/relationships/image" Target="../media/image136.png"/><Relationship Id="rId10" Type="http://schemas.openxmlformats.org/officeDocument/2006/relationships/oleObject" Target="../embeddings/oleObject182.bin"/><Relationship Id="rId4" Type="http://schemas.openxmlformats.org/officeDocument/2006/relationships/image" Target="../media/image142.png"/><Relationship Id="rId9" Type="http://schemas.openxmlformats.org/officeDocument/2006/relationships/image" Target="../media/image1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image" Target="../media/image18.png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33.png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5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3" Type="http://schemas.openxmlformats.org/officeDocument/2006/relationships/image" Target="../media/image18.png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33.png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86.bin"/><Relationship Id="rId4" Type="http://schemas.openxmlformats.org/officeDocument/2006/relationships/oleObject" Target="../embeddings/oleObject177.bin"/><Relationship Id="rId9" Type="http://schemas.openxmlformats.org/officeDocument/2006/relationships/image" Target="../media/image15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1.wmf"/><Relationship Id="rId11" Type="http://schemas.openxmlformats.org/officeDocument/2006/relationships/image" Target="../media/image155.emf"/><Relationship Id="rId5" Type="http://schemas.openxmlformats.org/officeDocument/2006/relationships/oleObject" Target="../embeddings/oleObject187.bin"/><Relationship Id="rId10" Type="http://schemas.openxmlformats.org/officeDocument/2006/relationships/oleObject" Target="../embeddings/oleObject188.bin"/><Relationship Id="rId4" Type="http://schemas.openxmlformats.org/officeDocument/2006/relationships/image" Target="../media/image132.wmf"/><Relationship Id="rId9" Type="http://schemas.openxmlformats.org/officeDocument/2006/relationships/image" Target="../media/image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19" Type="http://schemas.openxmlformats.org/officeDocument/2006/relationships/image" Target="../media/image22.png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11" Type="http://schemas.openxmlformats.org/officeDocument/2006/relationships/image" Target="../media/image15.wmf"/><Relationship Id="rId5" Type="http://schemas.openxmlformats.org/officeDocument/2006/relationships/image" Target="../media/image25.png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4.png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1630"/>
            <a:ext cx="9345239" cy="12460321"/>
          </a:xfr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16010" y="125042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e-IL" sz="3200" b="1" dirty="0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Lev </a:t>
            </a:r>
            <a:r>
              <a:rPr lang="en-US" altLang="he-IL" sz="3200" b="1" dirty="0" err="1">
                <a:solidFill>
                  <a:schemeClr val="bg1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Vaidman</a:t>
            </a:r>
            <a:endParaRPr lang="en-US" altLang="he-IL" sz="3200" b="1" dirty="0">
              <a:solidFill>
                <a:schemeClr val="bg1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72167"/>
            <a:ext cx="1728192" cy="1054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199" y="3589547"/>
            <a:ext cx="2046999" cy="6096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343" y="250313"/>
            <a:ext cx="930748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Kristen ITC" panose="03050502040202030202" pitchFamily="66" charset="0"/>
              </a:rPr>
              <a:t>The</a:t>
            </a:r>
            <a:r>
              <a:rPr lang="en-US" sz="4000" b="1" dirty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Kristen ITC" panose="03050502040202030202" pitchFamily="66" charset="0"/>
              </a:rPr>
              <a:t>past of a quantum particle</a:t>
            </a:r>
            <a:r>
              <a:rPr lang="en-US" altLang="en-US" sz="9600" b="1" i="1" dirty="0">
                <a:solidFill>
                  <a:schemeClr val="bg1"/>
                </a:solidFill>
              </a:rPr>
              <a:t/>
            </a:r>
            <a:br>
              <a:rPr lang="en-US" altLang="en-US" sz="9600" b="1" i="1" dirty="0">
                <a:solidFill>
                  <a:schemeClr val="bg1"/>
                </a:solidFill>
              </a:rPr>
            </a:br>
            <a:endParaRPr lang="en-US" altLang="en-US" sz="9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 txBox="1">
            <a:spLocks noChangeArrowheads="1"/>
          </p:cNvSpPr>
          <p:nvPr/>
        </p:nvSpPr>
        <p:spPr bwMode="auto">
          <a:xfrm>
            <a:off x="-40640" y="60943"/>
            <a:ext cx="8647112" cy="57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</a:rPr>
              <a:t>The two-state vector formalism of quantum mechanics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81610" y="867938"/>
            <a:ext cx="4603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33CC"/>
                </a:solidFill>
              </a:rPr>
              <a:t>The pre- and post-selected particle is </a:t>
            </a:r>
            <a:r>
              <a:rPr lang="en-US" sz="2000" b="1" dirty="0" smtClean="0">
                <a:solidFill>
                  <a:srgbClr val="0033CC"/>
                </a:solidFill>
              </a:rPr>
              <a:t>described </a:t>
            </a:r>
            <a:r>
              <a:rPr lang="en-US" sz="2000" b="1" i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</a:rPr>
              <a:t>by the </a:t>
            </a:r>
            <a:r>
              <a:rPr lang="en-US" sz="2000" b="1" dirty="0">
                <a:solidFill>
                  <a:srgbClr val="0033CC"/>
                </a:solidFill>
              </a:rPr>
              <a:t>two-state vector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41369" y="3883547"/>
            <a:ext cx="1854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 eaLnBrk="0" hangingPunct="0"/>
            <a:r>
              <a:rPr lang="en-US" altLang="en-US" sz="1400" b="1" dirty="0" smtClean="0"/>
              <a:t>PRL</a:t>
            </a:r>
            <a:r>
              <a:rPr lang="en-US" sz="1400" b="1" dirty="0"/>
              <a:t> 60, </a:t>
            </a:r>
            <a:r>
              <a:rPr lang="en-US" sz="1400" b="1" dirty="0" smtClean="0"/>
              <a:t>1351 </a:t>
            </a:r>
            <a:r>
              <a:rPr lang="en-US" sz="1400" b="1" dirty="0"/>
              <a:t>(1988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graphicFrame>
        <p:nvGraphicFramePr>
          <p:cNvPr id="3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24520"/>
              </p:ext>
            </p:extLst>
          </p:nvPr>
        </p:nvGraphicFramePr>
        <p:xfrm>
          <a:off x="5384445" y="813714"/>
          <a:ext cx="8874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8" name="Equation" r:id="rId3" imgW="253800" imgH="253800" progId="Equation.DSMT4">
                  <p:embed/>
                </p:oleObj>
              </mc:Choice>
              <mc:Fallback>
                <p:oleObj name="Equation" r:id="rId3" imgW="253800" imgH="253800" progId="Equation.DSMT4">
                  <p:embed/>
                  <p:pic>
                    <p:nvPicPr>
                      <p:cNvPr id="10567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445" y="813714"/>
                        <a:ext cx="887412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71879"/>
              </p:ext>
            </p:extLst>
          </p:nvPr>
        </p:nvGraphicFramePr>
        <p:xfrm>
          <a:off x="6444895" y="810539"/>
          <a:ext cx="96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9" name="Equation" r:id="rId5" imgW="266400" imgH="253800" progId="Equation.DSMT4">
                  <p:embed/>
                </p:oleObj>
              </mc:Choice>
              <mc:Fallback>
                <p:oleObj name="Equation" r:id="rId5" imgW="266400" imgH="253800" progId="Equation.DSMT4">
                  <p:embed/>
                  <p:pic>
                    <p:nvPicPr>
                      <p:cNvPr id="10567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895" y="810539"/>
                        <a:ext cx="965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390795" y="786727"/>
            <a:ext cx="2025650" cy="915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20315"/>
              </p:ext>
            </p:extLst>
          </p:nvPr>
        </p:nvGraphicFramePr>
        <p:xfrm>
          <a:off x="312738" y="2933862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0" name="Equation" r:id="rId7" imgW="88560" imgH="152280" progId="Equation.DSMT4">
                  <p:embed/>
                </p:oleObj>
              </mc:Choice>
              <mc:Fallback>
                <p:oleObj name="Equation" r:id="rId7" imgW="88560" imgH="152280" progId="Equation.DSMT4">
                  <p:embed/>
                  <p:pic>
                    <p:nvPicPr>
                      <p:cNvPr id="1056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2933862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566738" y="3089437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1304925" y="2051212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1349375" y="4207037"/>
            <a:ext cx="576263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275920"/>
              </p:ext>
            </p:extLst>
          </p:nvPr>
        </p:nvGraphicFramePr>
        <p:xfrm>
          <a:off x="2033588" y="1830550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1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105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1830550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ine 7"/>
          <p:cNvSpPr>
            <a:spLocks noChangeShapeType="1"/>
          </p:cNvSpPr>
          <p:nvPr/>
        </p:nvSpPr>
        <p:spPr bwMode="auto">
          <a:xfrm flipH="1" flipV="1">
            <a:off x="1636713" y="2216312"/>
            <a:ext cx="25400" cy="196215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1589088" y="2057562"/>
            <a:ext cx="26987" cy="1974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V="1">
            <a:off x="631825" y="1663862"/>
            <a:ext cx="7938" cy="2860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642938" y="3081500"/>
            <a:ext cx="1595437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40242"/>
              </p:ext>
            </p:extLst>
          </p:nvPr>
        </p:nvGraphicFramePr>
        <p:xfrm>
          <a:off x="295275" y="4005425"/>
          <a:ext cx="268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2" name="Equation" r:id="rId11" imgW="126720" imgH="228600" progId="Equation.DSMT4">
                  <p:embed/>
                </p:oleObj>
              </mc:Choice>
              <mc:Fallback>
                <p:oleObj name="Equation" r:id="rId11" imgW="126720" imgH="228600" progId="Equation.DSMT4">
                  <p:embed/>
                  <p:pic>
                    <p:nvPicPr>
                      <p:cNvPr id="1056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005425"/>
                        <a:ext cx="268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86315"/>
              </p:ext>
            </p:extLst>
          </p:nvPr>
        </p:nvGraphicFramePr>
        <p:xfrm>
          <a:off x="250825" y="1851187"/>
          <a:ext cx="293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3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1056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51187"/>
                        <a:ext cx="2936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99554"/>
              </p:ext>
            </p:extLst>
          </p:nvPr>
        </p:nvGraphicFramePr>
        <p:xfrm>
          <a:off x="2092325" y="4026062"/>
          <a:ext cx="10652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4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10567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4026062"/>
                        <a:ext cx="10652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82226"/>
              </p:ext>
            </p:extLst>
          </p:nvPr>
        </p:nvGraphicFramePr>
        <p:xfrm>
          <a:off x="835025" y="2414750"/>
          <a:ext cx="6699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5" name="Equation" r:id="rId17" imgW="253800" imgH="253800" progId="Equation.DSMT4">
                  <p:embed/>
                </p:oleObj>
              </mc:Choice>
              <mc:Fallback>
                <p:oleObj name="Equation" r:id="rId17" imgW="253800" imgH="253800" progId="Equation.DSMT4">
                  <p:embed/>
                  <p:pic>
                    <p:nvPicPr>
                      <p:cNvPr id="10567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414750"/>
                        <a:ext cx="66992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67321"/>
              </p:ext>
            </p:extLst>
          </p:nvPr>
        </p:nvGraphicFramePr>
        <p:xfrm>
          <a:off x="1847850" y="3114837"/>
          <a:ext cx="6683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6" name="Equation" r:id="rId19" imgW="266400" imgH="253800" progId="Equation.DSMT4">
                  <p:embed/>
                </p:oleObj>
              </mc:Choice>
              <mc:Fallback>
                <p:oleObj name="Equation" r:id="rId19" imgW="266400" imgH="253800" progId="Equation.DSMT4">
                  <p:embed/>
                  <p:pic>
                    <p:nvPicPr>
                      <p:cNvPr id="105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114837"/>
                        <a:ext cx="6683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91122"/>
              </p:ext>
            </p:extLst>
          </p:nvPr>
        </p:nvGraphicFramePr>
        <p:xfrm>
          <a:off x="376238" y="1562262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7" name="Equation" r:id="rId21" imgW="126720" imgH="228600" progId="Equation.DSMT4">
                  <p:embed/>
                </p:oleObj>
              </mc:Choice>
              <mc:Fallback>
                <p:oleObj name="Equation" r:id="rId21" imgW="126720" imgH="228600" progId="Equation.DSMT4">
                  <p:embed/>
                  <p:pic>
                    <p:nvPicPr>
                      <p:cNvPr id="103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562262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200025" y="5061822"/>
            <a:ext cx="3457575" cy="1351129"/>
            <a:chOff x="544513" y="4414837"/>
            <a:chExt cx="6907847" cy="2443163"/>
          </a:xfrm>
        </p:grpSpPr>
        <p:graphicFrame>
          <p:nvGraphicFramePr>
            <p:cNvPr id="5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349890"/>
                </p:ext>
              </p:extLst>
            </p:nvPr>
          </p:nvGraphicFramePr>
          <p:xfrm>
            <a:off x="544513" y="5490451"/>
            <a:ext cx="228952" cy="351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58" name="Equation" r:id="rId23" imgW="88560" imgH="152280" progId="Equation.DSMT4">
                    <p:embed/>
                  </p:oleObj>
                </mc:Choice>
                <mc:Fallback>
                  <p:oleObj name="Equation" r:id="rId23" imgW="88560" imgH="152280" progId="Equation.DSMT4">
                    <p:embed/>
                    <p:pic>
                      <p:nvPicPr>
                        <p:cNvPr id="206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13" y="5490451"/>
                          <a:ext cx="228952" cy="35161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830364" y="5648744"/>
              <a:ext cx="6502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1498254" y="6562174"/>
              <a:ext cx="491772" cy="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H="1" flipV="1">
              <a:off x="1757010" y="5669504"/>
              <a:ext cx="8128" cy="86931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V="1">
              <a:off x="885909" y="4414837"/>
              <a:ext cx="6773" cy="240683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V="1">
              <a:off x="895392" y="5650042"/>
              <a:ext cx="136152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0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574655"/>
                </p:ext>
              </p:extLst>
            </p:nvPr>
          </p:nvGraphicFramePr>
          <p:xfrm>
            <a:off x="560770" y="6324734"/>
            <a:ext cx="251983" cy="450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59" name="Equation" r:id="rId25" imgW="114120" imgH="228600" progId="Equation.DSMT4">
                    <p:embed/>
                  </p:oleObj>
                </mc:Choice>
                <mc:Fallback>
                  <p:oleObj name="Equation" r:id="rId25" imgW="114120" imgH="228600" progId="Equation.DSMT4">
                    <p:embed/>
                    <p:pic>
                      <p:nvPicPr>
                        <p:cNvPr id="2061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770" y="6324734"/>
                          <a:ext cx="251983" cy="4502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941386"/>
                </p:ext>
              </p:extLst>
            </p:nvPr>
          </p:nvGraphicFramePr>
          <p:xfrm>
            <a:off x="2147177" y="6367551"/>
            <a:ext cx="974062" cy="490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60" name="Equation" r:id="rId27" imgW="406080" imgH="228600" progId="Equation.DSMT4">
                    <p:embed/>
                  </p:oleObj>
                </mc:Choice>
                <mc:Fallback>
                  <p:oleObj name="Equation" r:id="rId27" imgW="406080" imgH="228600" progId="Equation.DSMT4">
                    <p:embed/>
                    <p:pic>
                      <p:nvPicPr>
                        <p:cNvPr id="2062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177" y="6367551"/>
                          <a:ext cx="974062" cy="49044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V="1">
              <a:off x="835783" y="6554389"/>
              <a:ext cx="127346" cy="1298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3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0041400"/>
                </p:ext>
              </p:extLst>
            </p:nvPr>
          </p:nvGraphicFramePr>
          <p:xfrm>
            <a:off x="2454704" y="5321778"/>
            <a:ext cx="741045" cy="63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61" name="Equation" r:id="rId29" imgW="266400" imgH="253800" progId="Equation.DSMT4">
                    <p:embed/>
                  </p:oleObj>
                </mc:Choice>
                <mc:Fallback>
                  <p:oleObj name="Equation" r:id="rId29" imgW="266400" imgH="253800" progId="Equation.DSMT4">
                    <p:embed/>
                    <p:pic>
                      <p:nvPicPr>
                        <p:cNvPr id="1229854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704" y="5321778"/>
                          <a:ext cx="741045" cy="6331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226241"/>
                </p:ext>
              </p:extLst>
            </p:nvPr>
          </p:nvGraphicFramePr>
          <p:xfrm>
            <a:off x="4860732" y="5490451"/>
            <a:ext cx="228952" cy="351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62" name="Equation" r:id="rId31" imgW="88560" imgH="152280" progId="Equation.DSMT4">
                    <p:embed/>
                  </p:oleObj>
                </mc:Choice>
                <mc:Fallback>
                  <p:oleObj name="Equation" r:id="rId31" imgW="88560" imgH="152280" progId="Equation.DSMT4">
                    <p:embed/>
                    <p:pic>
                      <p:nvPicPr>
                        <p:cNvPr id="2064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732" y="5490451"/>
                          <a:ext cx="228952" cy="35161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Line 32"/>
            <p:cNvSpPr>
              <a:spLocks noChangeShapeType="1"/>
            </p:cNvSpPr>
            <p:nvPr/>
          </p:nvSpPr>
          <p:spPr bwMode="auto">
            <a:xfrm>
              <a:off x="5146583" y="5648744"/>
              <a:ext cx="6502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 flipV="1">
              <a:off x="5202128" y="4414837"/>
              <a:ext cx="6773" cy="240683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V="1">
              <a:off x="5211611" y="5650042"/>
              <a:ext cx="136152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8" name="Group 35"/>
            <p:cNvGrpSpPr>
              <a:grpSpLocks/>
            </p:cNvGrpSpPr>
            <p:nvPr/>
          </p:nvGrpSpPr>
          <p:grpSpPr bwMode="auto">
            <a:xfrm>
              <a:off x="4849894" y="4479711"/>
              <a:ext cx="2602466" cy="533266"/>
              <a:chOff x="631" y="1203"/>
              <a:chExt cx="1921" cy="411"/>
            </a:xfrm>
          </p:grpSpPr>
          <p:grpSp>
            <p:nvGrpSpPr>
              <p:cNvPr id="72" name="Group 36"/>
              <p:cNvGrpSpPr>
                <a:grpSpLocks/>
              </p:cNvGrpSpPr>
              <p:nvPr/>
            </p:nvGrpSpPr>
            <p:grpSpPr bwMode="auto">
              <a:xfrm>
                <a:off x="631" y="1203"/>
                <a:ext cx="1921" cy="411"/>
                <a:chOff x="631" y="1203"/>
                <a:chExt cx="1921" cy="411"/>
              </a:xfrm>
            </p:grpSpPr>
            <p:sp>
              <p:nvSpPr>
                <p:cNvPr id="74" name="Line 37"/>
                <p:cNvSpPr>
                  <a:spLocks noChangeShapeType="1"/>
                </p:cNvSpPr>
                <p:nvPr/>
              </p:nvSpPr>
              <p:spPr bwMode="auto">
                <a:xfrm>
                  <a:off x="1343" y="1386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75" name="Object 38"/>
                <p:cNvGraphicFramePr>
                  <a:graphicFrameLocks noChangeAspect="1"/>
                </p:cNvGraphicFramePr>
                <p:nvPr/>
              </p:nvGraphicFramePr>
              <p:xfrm>
                <a:off x="631" y="1203"/>
                <a:ext cx="228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6963" name="Equation" r:id="rId32" imgW="139680" imgH="228600" progId="Equation.DSMT4">
                        <p:embed/>
                      </p:oleObj>
                    </mc:Choice>
                    <mc:Fallback>
                      <p:oleObj name="Equation" r:id="rId32" imgW="139680" imgH="228600" progId="Equation.DSMT4">
                        <p:embed/>
                        <p:pic>
                          <p:nvPicPr>
                            <p:cNvPr id="2067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1" y="1203"/>
                              <a:ext cx="228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6" name="Object 39"/>
                <p:cNvGraphicFramePr>
                  <a:graphicFrameLocks noChangeAspect="1"/>
                </p:cNvGraphicFramePr>
                <p:nvPr/>
              </p:nvGraphicFramePr>
              <p:xfrm>
                <a:off x="1811" y="1236"/>
                <a:ext cx="741" cy="3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46964" name="Equation" r:id="rId34" imgW="419040" imgH="228600" progId="Equation.DSMT4">
                        <p:embed/>
                      </p:oleObj>
                    </mc:Choice>
                    <mc:Fallback>
                      <p:oleObj name="Equation" r:id="rId34" imgW="419040" imgH="228600" progId="Equation.DSMT4">
                        <p:embed/>
                        <p:pic>
                          <p:nvPicPr>
                            <p:cNvPr id="2068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11" y="1236"/>
                              <a:ext cx="741" cy="3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3" name="Line 40"/>
              <p:cNvSpPr>
                <a:spLocks noChangeShapeType="1"/>
              </p:cNvSpPr>
              <p:nvPr/>
            </p:nvSpPr>
            <p:spPr bwMode="auto">
              <a:xfrm flipV="1">
                <a:off x="854" y="1380"/>
                <a:ext cx="94" cy="1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69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998919"/>
                </p:ext>
              </p:extLst>
            </p:nvPr>
          </p:nvGraphicFramePr>
          <p:xfrm>
            <a:off x="6751957" y="5356811"/>
            <a:ext cx="697694" cy="63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65" name="Equation" r:id="rId36" imgW="253800" imgH="253800" progId="Equation.DSMT4">
                    <p:embed/>
                  </p:oleObj>
                </mc:Choice>
                <mc:Fallback>
                  <p:oleObj name="Equation" r:id="rId36" imgW="253800" imgH="253800" progId="Equation.DSMT4">
                    <p:embed/>
                    <p:pic>
                      <p:nvPicPr>
                        <p:cNvPr id="1229865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957" y="5356811"/>
                          <a:ext cx="697694" cy="6331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6067810" y="4740505"/>
              <a:ext cx="9484" cy="852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5175904"/>
                </p:ext>
              </p:extLst>
            </p:nvPr>
          </p:nvGraphicFramePr>
          <p:xfrm>
            <a:off x="3646880" y="5299721"/>
            <a:ext cx="1045864" cy="555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6966" name="Equation" r:id="rId38" imgW="203040" imgH="152280" progId="Equation.DSMT4">
                    <p:embed/>
                  </p:oleObj>
                </mc:Choice>
                <mc:Fallback>
                  <p:oleObj name="Equation" r:id="rId38" imgW="203040" imgH="152280" progId="Equation.DSMT4">
                    <p:embed/>
                    <p:pic>
                      <p:nvPicPr>
                        <p:cNvPr id="2066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880" y="5299721"/>
                          <a:ext cx="1045864" cy="55532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3470275" y="2371901"/>
            <a:ext cx="5534165" cy="104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Any coupling of</a:t>
            </a:r>
            <a:r>
              <a:rPr lang="en-US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 system described by            </a:t>
            </a:r>
            <a:r>
              <a:rPr lang="he-IL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0033CC"/>
                </a:solidFill>
              </a:rPr>
              <a:t>to </a:t>
            </a:r>
            <a:r>
              <a:rPr lang="en-US" sz="2000" b="1" dirty="0">
                <a:solidFill>
                  <a:srgbClr val="0033CC"/>
                </a:solidFill>
              </a:rPr>
              <a:t>a variable</a:t>
            </a:r>
            <a:r>
              <a:rPr lang="en-US" sz="2000" b="1" i="1" dirty="0">
                <a:solidFill>
                  <a:srgbClr val="0033CC"/>
                </a:solidFill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</a:rPr>
              <a:t>O </a:t>
            </a:r>
            <a:r>
              <a:rPr lang="en-US" sz="2000" b="1" dirty="0" smtClean="0">
                <a:solidFill>
                  <a:srgbClr val="0033CC"/>
                </a:solidFill>
              </a:rPr>
              <a:t>for a short enough time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coupling to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e-IL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weak value</a:t>
            </a:r>
          </a:p>
        </p:txBody>
      </p:sp>
      <p:graphicFrame>
        <p:nvGraphicFramePr>
          <p:cNvPr id="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27325"/>
              </p:ext>
            </p:extLst>
          </p:nvPr>
        </p:nvGraphicFramePr>
        <p:xfrm>
          <a:off x="4145690" y="3866426"/>
          <a:ext cx="2221704" cy="115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67" name="Equation" r:id="rId40" imgW="1054080" imgH="545760" progId="Equation.DSMT4">
                  <p:embed/>
                </p:oleObj>
              </mc:Choice>
              <mc:Fallback>
                <p:oleObj name="Equation" r:id="rId40" imgW="1054080" imgH="545760" progId="Equation.DSMT4">
                  <p:embed/>
                  <p:pic>
                    <p:nvPicPr>
                      <p:cNvPr id="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690" y="3866426"/>
                        <a:ext cx="2221704" cy="1152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0247"/>
              </p:ext>
            </p:extLst>
          </p:nvPr>
        </p:nvGraphicFramePr>
        <p:xfrm>
          <a:off x="7852231" y="2453791"/>
          <a:ext cx="361385" cy="338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68" name="Equation" r:id="rId42" imgW="253800" imgH="253800" progId="Equation.DSMT4">
                  <p:embed/>
                </p:oleObj>
              </mc:Choice>
              <mc:Fallback>
                <p:oleObj name="Equation" r:id="rId42" imgW="253800" imgH="253800" progId="Equation.DSMT4">
                  <p:embed/>
                  <p:pic>
                    <p:nvPicPr>
                      <p:cNvPr id="3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231" y="2453791"/>
                        <a:ext cx="361385" cy="3387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22607"/>
              </p:ext>
            </p:extLst>
          </p:nvPr>
        </p:nvGraphicFramePr>
        <p:xfrm>
          <a:off x="8249176" y="2453791"/>
          <a:ext cx="380088" cy="34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69" name="Equation" r:id="rId43" imgW="266400" imgH="253800" progId="Equation.DSMT4">
                  <p:embed/>
                </p:oleObj>
              </mc:Choice>
              <mc:Fallback>
                <p:oleObj name="Equation" r:id="rId43" imgW="266400" imgH="253800" progId="Equation.DSMT4">
                  <p:embed/>
                  <p:pic>
                    <p:nvPicPr>
                      <p:cNvPr id="3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176" y="2453791"/>
                        <a:ext cx="380088" cy="340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86"/>
          <p:cNvSpPr/>
          <p:nvPr/>
        </p:nvSpPr>
        <p:spPr>
          <a:xfrm>
            <a:off x="7041369" y="4687628"/>
            <a:ext cx="2116492" cy="311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 eaLnBrk="0" hangingPunct="0"/>
            <a:r>
              <a:rPr lang="en-US" altLang="en-US" sz="1400" b="1" dirty="0" smtClean="0">
                <a:solidFill>
                  <a:srgbClr val="000000"/>
                </a:solidFill>
                <a:latin typeface="Lucida Grande"/>
              </a:rPr>
              <a:t>PRA 96, 032114 (2017) </a:t>
            </a:r>
            <a:endParaRPr lang="en-US" altLang="en-US" sz="1400" dirty="0">
              <a:solidFill>
                <a:srgbClr val="000000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080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79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8717" y="2285876"/>
            <a:ext cx="3247034" cy="3704368"/>
            <a:chOff x="708717" y="2285876"/>
            <a:chExt cx="3247034" cy="3704368"/>
          </a:xfrm>
        </p:grpSpPr>
        <p:cxnSp>
          <p:nvCxnSpPr>
            <p:cNvPr id="38" name="Straight Connector 37"/>
            <p:cNvCxnSpPr>
              <a:endCxn id="46" idx="1"/>
            </p:cNvCxnSpPr>
            <p:nvPr/>
          </p:nvCxnSpPr>
          <p:spPr>
            <a:xfrm flipH="1" flipV="1">
              <a:off x="1966100" y="4215065"/>
              <a:ext cx="965308" cy="92922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992922" y="2285876"/>
              <a:ext cx="1962829" cy="190553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2931408" y="4206344"/>
              <a:ext cx="1021435" cy="936948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1" name="Straight Connector 40"/>
            <p:cNvCxnSpPr>
              <a:endCxn id="46" idx="1"/>
            </p:cNvCxnSpPr>
            <p:nvPr/>
          </p:nvCxnSpPr>
          <p:spPr>
            <a:xfrm flipH="1">
              <a:off x="1966100" y="3240736"/>
              <a:ext cx="1017144" cy="974329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31308" y="5131172"/>
              <a:ext cx="726562" cy="72851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7" name="Straight Connector 46"/>
            <p:cNvCxnSpPr>
              <a:endCxn id="50" idx="1"/>
            </p:cNvCxnSpPr>
            <p:nvPr/>
          </p:nvCxnSpPr>
          <p:spPr>
            <a:xfrm flipH="1">
              <a:off x="708717" y="2630771"/>
              <a:ext cx="1605144" cy="155973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729295" y="4190500"/>
              <a:ext cx="1972108" cy="179974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 flipH="1">
              <a:off x="2030365" y="5663777"/>
              <a:ext cx="335345" cy="32646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</p:grpSp>
      <p:sp>
        <p:nvSpPr>
          <p:cNvPr id="2" name="Rectangle 1"/>
          <p:cNvSpPr/>
          <p:nvPr/>
        </p:nvSpPr>
        <p:spPr bwMode="auto">
          <a:xfrm>
            <a:off x="360286" y="1697589"/>
            <a:ext cx="4148288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3972970" y="3947146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817220" y="3104435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779772" y="4995413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6" name="Flowchart: Process 45"/>
          <p:cNvSpPr/>
          <p:nvPr/>
        </p:nvSpPr>
        <p:spPr>
          <a:xfrm rot="10716570">
            <a:off x="1884815" y="39271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707119" y="2039235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168876" y="2481898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627432" y="390255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rot="8186036">
            <a:off x="2214402" y="5524454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806546" y="5938460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836145" y="5967373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50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6145" y="5967373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89564" y="3585512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51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564" y="3585512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920138" y="3555141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52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0138" y="3555141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015509" y="3532186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53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5509" y="3532186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85" name="Straight Connector 84"/>
            <p:cNvCxnSpPr>
              <a:endCxn id="9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>
              <a:endCxn id="9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8" name="Flowchart: Process 8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13" name="Flowchart: Process 11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11" name="Flowchart: Process 11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1" name="Straight Connector 90"/>
            <p:cNvCxnSpPr>
              <a:stCxn id="8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2" name="Flowchart: Process 9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>
              <a:endCxn id="9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09" name="Flowchart: Process 10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6" name="Flowchart: Process 9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07" name="Flowchart: Process 10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354" name="Equation" r:id="rId11" imgW="190440" imgH="228600" progId="Equation.DSMT4">
                    <p:embed/>
                  </p:oleObj>
                </mc:Choice>
                <mc:Fallback>
                  <p:oleObj name="Equation" r:id="rId11" imgW="190440" imgH="22860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355" name="Equation" r:id="rId12" imgW="152280" imgH="177480" progId="Equation.DSMT4">
                    <p:embed/>
                  </p:oleObj>
                </mc:Choice>
                <mc:Fallback>
                  <p:oleObj name="Equation" r:id="rId12" imgW="15228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356" name="Equation" r:id="rId13" imgW="152280" imgH="152280" progId="Equation.DSMT4">
                    <p:embed/>
                  </p:oleObj>
                </mc:Choice>
                <mc:Fallback>
                  <p:oleObj name="Equation" r:id="rId13" imgW="152280" imgH="1522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357"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" name="Picture 12" descr="j024743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/>
            <p:cNvCxnSpPr>
              <a:stCxn id="8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115" name="Title 1"/>
          <p:cNvSpPr txBox="1">
            <a:spLocks/>
          </p:cNvSpPr>
          <p:nvPr/>
        </p:nvSpPr>
        <p:spPr>
          <a:xfrm>
            <a:off x="0" y="0"/>
            <a:ext cx="9076267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H="1">
            <a:off x="391843" y="1637401"/>
            <a:ext cx="15196" cy="483107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67637"/>
              </p:ext>
            </p:extLst>
          </p:nvPr>
        </p:nvGraphicFramePr>
        <p:xfrm>
          <a:off x="123256" y="5987631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58" name="Equation" r:id="rId16" imgW="126720" imgH="228600" progId="Equation.DSMT4">
                  <p:embed/>
                </p:oleObj>
              </mc:Choice>
              <mc:Fallback>
                <p:oleObj name="Equation" r:id="rId16" imgW="126720" imgH="228600" progId="Equation.DSMT4">
                  <p:embed/>
                  <p:pic>
                    <p:nvPicPr>
                      <p:cNvPr id="7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56" y="5987631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034 0.70741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689564" y="2259335"/>
            <a:ext cx="3263279" cy="3708038"/>
            <a:chOff x="813340" y="1210700"/>
            <a:chExt cx="3263279" cy="3708038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2116698" y="3066900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V="1">
              <a:off x="813340" y="1210700"/>
              <a:ext cx="1959921" cy="1855294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835852" y="3065995"/>
              <a:ext cx="1671534" cy="151472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069748" y="3089654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3112595" y="2130663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>
            <a:xfrm flipV="1">
              <a:off x="2080945" y="1254808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2144628" y="1215684"/>
              <a:ext cx="299661" cy="29041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</p:grpSp>
      <p:sp>
        <p:nvSpPr>
          <p:cNvPr id="2" name="Rectangle 1"/>
          <p:cNvSpPr/>
          <p:nvPr/>
        </p:nvSpPr>
        <p:spPr bwMode="auto">
          <a:xfrm>
            <a:off x="599939" y="1305529"/>
            <a:ext cx="4148288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3972970" y="3947146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817220" y="3104435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779772" y="4995413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6" name="Flowchart: Process 45"/>
          <p:cNvSpPr/>
          <p:nvPr/>
        </p:nvSpPr>
        <p:spPr>
          <a:xfrm rot="10716570">
            <a:off x="1884815" y="39271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707119" y="2039235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168876" y="2481898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627432" y="390255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rot="8186036">
            <a:off x="2214402" y="5524454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806546" y="5938460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836145" y="5967373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74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6145" y="5967373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89564" y="3585512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75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564" y="3585512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920138" y="3555141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76"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0138" y="3555141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015509" y="3532186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77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15509" y="3532186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85" name="Straight Connector 84"/>
            <p:cNvCxnSpPr>
              <a:endCxn id="9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>
              <a:endCxn id="9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8" name="Flowchart: Process 8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13" name="Flowchart: Process 11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11" name="Flowchart: Process 11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1" name="Straight Connector 90"/>
            <p:cNvCxnSpPr>
              <a:stCxn id="8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2" name="Flowchart: Process 9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>
              <a:endCxn id="9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09" name="Flowchart: Process 10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6" name="Flowchart: Process 9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07" name="Flowchart: Process 10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378" name="Equation" r:id="rId12" imgW="190440" imgH="228600" progId="Equation.DSMT4">
                    <p:embed/>
                  </p:oleObj>
                </mc:Choice>
                <mc:Fallback>
                  <p:oleObj name="Equation" r:id="rId12" imgW="190440" imgH="22860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379" name="Equation" r:id="rId13" imgW="152280" imgH="177480" progId="Equation.DSMT4">
                    <p:embed/>
                  </p:oleObj>
                </mc:Choice>
                <mc:Fallback>
                  <p:oleObj name="Equation" r:id="rId13" imgW="15228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380" name="Equation" r:id="rId14" imgW="152280" imgH="152280" progId="Equation.DSMT4">
                    <p:embed/>
                  </p:oleObj>
                </mc:Choice>
                <mc:Fallback>
                  <p:oleObj name="Equation" r:id="rId14" imgW="152280" imgH="1522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381" name="Equation" r:id="rId15" imgW="152280" imgH="164880" progId="Equation.DSMT4">
                    <p:embed/>
                  </p:oleObj>
                </mc:Choice>
                <mc:Fallback>
                  <p:oleObj name="Equation" r:id="rId15" imgW="152280" imgH="1648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" name="Picture 12" descr="j024743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/>
            <p:cNvCxnSpPr>
              <a:stCxn id="8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115" name="Title 1"/>
          <p:cNvSpPr txBox="1">
            <a:spLocks/>
          </p:cNvSpPr>
          <p:nvPr/>
        </p:nvSpPr>
        <p:spPr>
          <a:xfrm>
            <a:off x="0" y="0"/>
            <a:ext cx="9076267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H="1">
            <a:off x="391843" y="1637401"/>
            <a:ext cx="15196" cy="483107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0314"/>
              </p:ext>
            </p:extLst>
          </p:nvPr>
        </p:nvGraphicFramePr>
        <p:xfrm>
          <a:off x="123256" y="5987631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82" name="Equation" r:id="rId17" imgW="126720" imgH="228600" progId="Equation.DSMT4">
                  <p:embed/>
                </p:oleObj>
              </mc:Choice>
              <mc:Fallback>
                <p:oleObj name="Equation" r:id="rId17" imgW="126720" imgH="228600" progId="Equation.DSMT4">
                  <p:embed/>
                  <p:pic>
                    <p:nvPicPr>
                      <p:cNvPr id="6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56" y="5987631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14" descr="j02474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35" y="6095617"/>
            <a:ext cx="302376" cy="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0295 -0.68472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47233" y="1681480"/>
            <a:ext cx="4148288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9564" y="2259335"/>
            <a:ext cx="3263279" cy="3708038"/>
            <a:chOff x="813340" y="1210700"/>
            <a:chExt cx="3263279" cy="3708038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116698" y="3066900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V="1">
              <a:off x="813340" y="1210700"/>
              <a:ext cx="1959921" cy="1855294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835852" y="3065995"/>
              <a:ext cx="1671534" cy="151472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069748" y="3089654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112595" y="2130663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V="1">
              <a:off x="2080945" y="1254808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144628" y="1215684"/>
              <a:ext cx="299661" cy="29041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</p:grpSp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966100" y="4215065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992922" y="2285876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931408" y="4206344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966100" y="3240736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972970" y="3947146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817220" y="3104435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779772" y="4995413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931308" y="5131172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884815" y="39271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708717" y="2630771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707119" y="2039235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168876" y="2481898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627432" y="390255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29295" y="4190500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2214402" y="5524454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2030365" y="5663777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806546" y="5938460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836145" y="5967373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15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6145" y="5967373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89564" y="3585512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16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564" y="3585512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920138" y="3555141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17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0138" y="3555141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015509" y="3532186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18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5509" y="3532186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3174" y="6137830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" name="Group 8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85" name="Straight Connector 84"/>
            <p:cNvCxnSpPr>
              <a:endCxn id="9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>
              <a:endCxn id="9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8" name="Flowchart: Process 8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13" name="Flowchart: Process 11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11" name="Flowchart: Process 11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1" name="Straight Connector 90"/>
            <p:cNvCxnSpPr>
              <a:stCxn id="8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2" name="Flowchart: Process 9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>
              <a:endCxn id="9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09" name="Flowchart: Process 10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6" name="Flowchart: Process 9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07" name="Flowchart: Process 10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19" name="Equation" r:id="rId12" imgW="190440" imgH="228600" progId="Equation.DSMT4">
                    <p:embed/>
                  </p:oleObj>
                </mc:Choice>
                <mc:Fallback>
                  <p:oleObj name="Equation" r:id="rId12" imgW="190440" imgH="22860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20" name="Equation" r:id="rId13" imgW="152280" imgH="177480" progId="Equation.DSMT4">
                    <p:embed/>
                  </p:oleObj>
                </mc:Choice>
                <mc:Fallback>
                  <p:oleObj name="Equation" r:id="rId13" imgW="15228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21" name="Equation" r:id="rId14" imgW="152280" imgH="152280" progId="Equation.DSMT4">
                    <p:embed/>
                  </p:oleObj>
                </mc:Choice>
                <mc:Fallback>
                  <p:oleObj name="Equation" r:id="rId14" imgW="152280" imgH="1522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422" name="Equation" r:id="rId15" imgW="152280" imgH="164880" progId="Equation.DSMT4">
                    <p:embed/>
                  </p:oleObj>
                </mc:Choice>
                <mc:Fallback>
                  <p:oleObj name="Equation" r:id="rId15" imgW="152280" imgH="1648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/>
            <p:cNvCxnSpPr>
              <a:stCxn id="8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115" name="Title 1"/>
          <p:cNvSpPr txBox="1">
            <a:spLocks/>
          </p:cNvSpPr>
          <p:nvPr/>
        </p:nvSpPr>
        <p:spPr>
          <a:xfrm>
            <a:off x="0" y="0"/>
            <a:ext cx="9076267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21019" y="639599"/>
            <a:ext cx="9432022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overlap of the forward and backward evolving wave functions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4330" y="1428574"/>
            <a:ext cx="2726856" cy="353820"/>
          </a:xfrm>
          <a:prstGeom prst="rect">
            <a:avLst/>
          </a:prstGeom>
        </p:spPr>
      </p:pic>
      <p:sp>
        <p:nvSpPr>
          <p:cNvPr id="80" name="Line 9"/>
          <p:cNvSpPr>
            <a:spLocks noChangeShapeType="1"/>
          </p:cNvSpPr>
          <p:nvPr/>
        </p:nvSpPr>
        <p:spPr bwMode="auto">
          <a:xfrm flipH="1">
            <a:off x="391843" y="1637401"/>
            <a:ext cx="15196" cy="483107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0314"/>
              </p:ext>
            </p:extLst>
          </p:nvPr>
        </p:nvGraphicFramePr>
        <p:xfrm>
          <a:off x="123256" y="5987631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423" name="Equation" r:id="rId17" imgW="126720" imgH="228600" progId="Equation.DSMT4">
                  <p:embed/>
                </p:oleObj>
              </mc:Choice>
              <mc:Fallback>
                <p:oleObj name="Equation" r:id="rId17" imgW="126720" imgH="228600" progId="Equation.DSMT4">
                  <p:embed/>
                  <p:pic>
                    <p:nvPicPr>
                      <p:cNvPr id="6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56" y="5987631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1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8310588">
            <a:off x="96608" y="5535524"/>
            <a:ext cx="2250778" cy="382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2"/>
          <p:cNvSpPr txBox="1">
            <a:spLocks noChangeArrowheads="1"/>
          </p:cNvSpPr>
          <p:nvPr/>
        </p:nvSpPr>
        <p:spPr bwMode="auto">
          <a:xfrm>
            <a:off x="2966436" y="835298"/>
            <a:ext cx="2251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400" b="1" dirty="0" smtClean="0">
                <a:solidFill>
                  <a:srgbClr val="0033CC"/>
                </a:solidFill>
              </a:rPr>
              <a:t>All interactions are local</a:t>
            </a:r>
            <a:endParaRPr lang="en-US" sz="1400" b="1" dirty="0">
              <a:solidFill>
                <a:srgbClr val="0033CC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 bwMode="auto">
          <a:xfrm>
            <a:off x="5174518" y="832122"/>
            <a:ext cx="4429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400" b="1" dirty="0" smtClean="0">
                <a:solidFill>
                  <a:srgbClr val="0033CC"/>
                </a:solidFill>
              </a:rPr>
              <a:t>All particles have nonzero local interactions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880388" y="2673735"/>
            <a:ext cx="8205409" cy="382210"/>
            <a:chOff x="-7880388" y="2819785"/>
            <a:chExt cx="8205409" cy="382210"/>
          </a:xfrm>
        </p:grpSpPr>
        <p:sp>
          <p:nvSpPr>
            <p:cNvPr id="14" name="Rectangle 13"/>
            <p:cNvSpPr/>
            <p:nvPr/>
          </p:nvSpPr>
          <p:spPr>
            <a:xfrm>
              <a:off x="-7880388" y="2819785"/>
              <a:ext cx="8205409" cy="382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19904" y="2894093"/>
              <a:ext cx="263525" cy="2555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Rectangle 42"/>
          <p:cNvSpPr txBox="1">
            <a:spLocks noChangeArrowheads="1"/>
          </p:cNvSpPr>
          <p:nvPr/>
        </p:nvSpPr>
        <p:spPr bwMode="auto">
          <a:xfrm>
            <a:off x="3753676" y="1357070"/>
            <a:ext cx="2275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To be in A</a:t>
            </a:r>
            <a:endParaRPr lang="en-US" sz="2000" b="1" dirty="0">
              <a:solidFill>
                <a:srgbClr val="0033CC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693466" y="2247134"/>
            <a:ext cx="5566" cy="323911"/>
          </a:xfrm>
          <a:prstGeom prst="straightConnector1">
            <a:avLst/>
          </a:prstGeom>
          <a:ln w="190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56574" y="2445383"/>
            <a:ext cx="209686" cy="2348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98240" y="2656679"/>
            <a:ext cx="487680" cy="476337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97964" y="3741239"/>
            <a:ext cx="263525" cy="2555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93466" y="2251107"/>
            <a:ext cx="86944" cy="315964"/>
          </a:xfrm>
          <a:prstGeom prst="straightConnector1">
            <a:avLst/>
          </a:prstGeom>
          <a:ln w="19050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814594" y="5018922"/>
            <a:ext cx="263525" cy="2555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42"/>
          <p:cNvSpPr txBox="1">
            <a:spLocks noChangeArrowheads="1"/>
          </p:cNvSpPr>
          <p:nvPr/>
        </p:nvSpPr>
        <p:spPr bwMode="auto">
          <a:xfrm>
            <a:off x="3457319" y="2902183"/>
            <a:ext cx="323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rgbClr val="0033CC"/>
                </a:solidFill>
              </a:rPr>
              <a:t>A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56574" y="2379148"/>
            <a:ext cx="209686" cy="2348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366260" y="2346565"/>
          <a:ext cx="324947" cy="28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0" name="Equation" r:id="rId3" imgW="228600" imgH="203040" progId="Equation.DSMT4">
                  <p:embed/>
                </p:oleObj>
              </mc:Choice>
              <mc:Fallback>
                <p:oleObj name="Equation" r:id="rId3" imgW="22860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6260" y="2346565"/>
                        <a:ext cx="324947" cy="288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625850" y="2009775"/>
          <a:ext cx="3063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1" name="Equation" r:id="rId5" imgW="215640" imgH="177480" progId="Equation.DSMT4">
                  <p:embed/>
                </p:oleObj>
              </mc:Choice>
              <mc:Fallback>
                <p:oleObj name="Equation" r:id="rId5" imgW="215640" imgH="17748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5850" y="2009775"/>
                        <a:ext cx="306388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503488" y="3236913"/>
          <a:ext cx="48196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2" name="Equation" r:id="rId7" imgW="1790640" imgH="355320" progId="Equation.DSMT4">
                  <p:embed/>
                </p:oleObj>
              </mc:Choice>
              <mc:Fallback>
                <p:oleObj name="Equation" r:id="rId7" imgW="1790640" imgH="35532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3488" y="3236913"/>
                        <a:ext cx="481965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lowchart: Process 24"/>
          <p:cNvSpPr/>
          <p:nvPr/>
        </p:nvSpPr>
        <p:spPr>
          <a:xfrm>
            <a:off x="2078119" y="4385214"/>
            <a:ext cx="280150" cy="1621760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078119" y="4013393"/>
          <a:ext cx="3429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3" name="Equation" r:id="rId9" imgW="241200" imgH="203040" progId="Equation.DSMT4">
                  <p:embed/>
                </p:oleObj>
              </mc:Choice>
              <mc:Fallback>
                <p:oleObj name="Equation" r:id="rId9" imgW="24120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8119" y="4013393"/>
                        <a:ext cx="34290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1406156" y="5974559"/>
          <a:ext cx="2051163" cy="75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4" name="Equation" r:id="rId11" imgW="1041120" imgH="380880" progId="Equation.DSMT4">
                  <p:embed/>
                </p:oleObj>
              </mc:Choice>
              <mc:Fallback>
                <p:oleObj name="Equation" r:id="rId11" imgW="1041120" imgH="3808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6156" y="5974559"/>
                        <a:ext cx="2051163" cy="750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3910038" y="2048160"/>
          <a:ext cx="420565" cy="22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5" name="Equation" r:id="rId13" imgW="253800" imgH="139680" progId="Equation.DSMT4">
                  <p:embed/>
                </p:oleObj>
              </mc:Choice>
              <mc:Fallback>
                <p:oleObj name="Equation" r:id="rId13" imgW="253800" imgH="1396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10038" y="2048160"/>
                        <a:ext cx="420565" cy="229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4685690" y="2373355"/>
          <a:ext cx="437853" cy="24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6" name="Equation" r:id="rId15" imgW="253800" imgH="139680" progId="Equation.DSMT4">
                  <p:embed/>
                </p:oleObj>
              </mc:Choice>
              <mc:Fallback>
                <p:oleObj name="Equation" r:id="rId15" imgW="253800" imgH="1396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85690" y="2373355"/>
                        <a:ext cx="437853" cy="240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503488" y="4312335"/>
          <a:ext cx="840547" cy="36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17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03488" y="4312335"/>
                        <a:ext cx="840547" cy="36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986248" y="5346359"/>
            <a:ext cx="5073702" cy="478921"/>
            <a:chOff x="3017786" y="4734429"/>
            <a:chExt cx="5073702" cy="478921"/>
          </a:xfrm>
        </p:grpSpPr>
        <p:sp>
          <p:nvSpPr>
            <p:cNvPr id="31" name="Rectangle 42"/>
            <p:cNvSpPr txBox="1">
              <a:spLocks noChangeArrowheads="1"/>
            </p:cNvSpPr>
            <p:nvPr/>
          </p:nvSpPr>
          <p:spPr bwMode="auto">
            <a:xfrm>
              <a:off x="3017786" y="4734429"/>
              <a:ext cx="15784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2000" b="1" dirty="0" smtClean="0">
                  <a:solidFill>
                    <a:srgbClr val="0033CC"/>
                  </a:solidFill>
                </a:rPr>
                <a:t>To be in A</a:t>
              </a:r>
              <a:endParaRPr lang="en-US" sz="2000" b="1" dirty="0">
                <a:solidFill>
                  <a:srgbClr val="0033CC"/>
                </a:solidFill>
              </a:endParaRP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/>
            </p:nvPr>
          </p:nvGraphicFramePr>
          <p:xfrm>
            <a:off x="5307013" y="4762500"/>
            <a:ext cx="278447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718" name="Equation" r:id="rId19" imgW="1726920" imgH="279360" progId="Equation.DSMT4">
                    <p:embed/>
                  </p:oleObj>
                </mc:Choice>
                <mc:Fallback>
                  <p:oleObj name="Equation" r:id="rId19" imgW="1726920" imgH="27936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307013" y="4762500"/>
                          <a:ext cx="2784475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4027660" y="5932198"/>
            <a:ext cx="4513894" cy="434079"/>
            <a:chOff x="3017785" y="4734429"/>
            <a:chExt cx="4513894" cy="434079"/>
          </a:xfrm>
        </p:grpSpPr>
        <p:sp>
          <p:nvSpPr>
            <p:cNvPr id="34" name="Rectangle 42"/>
            <p:cNvSpPr txBox="1">
              <a:spLocks noChangeArrowheads="1"/>
            </p:cNvSpPr>
            <p:nvPr/>
          </p:nvSpPr>
          <p:spPr bwMode="auto">
            <a:xfrm>
              <a:off x="3017785" y="4734429"/>
              <a:ext cx="21135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2000" b="1" dirty="0" smtClean="0">
                  <a:solidFill>
                    <a:srgbClr val="0033CC"/>
                  </a:solidFill>
                </a:rPr>
                <a:t>Not to be in A</a:t>
              </a:r>
              <a:endParaRPr lang="en-US" sz="2000" b="1" dirty="0">
                <a:solidFill>
                  <a:srgbClr val="0033CC"/>
                </a:solidFill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/>
            </p:nvPr>
          </p:nvGraphicFramePr>
          <p:xfrm>
            <a:off x="6077529" y="4760520"/>
            <a:ext cx="1454150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719" name="Equation" r:id="rId21" imgW="901440" imgH="253800" progId="Equation.DSMT4">
                    <p:embed/>
                  </p:oleObj>
                </mc:Choice>
                <mc:Fallback>
                  <p:oleObj name="Equation" r:id="rId21" imgW="901440" imgH="25380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077529" y="4760520"/>
                          <a:ext cx="1454150" cy="407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/>
          <p:cNvSpPr/>
          <p:nvPr/>
        </p:nvSpPr>
        <p:spPr>
          <a:xfrm>
            <a:off x="3998694" y="5346359"/>
            <a:ext cx="5107444" cy="478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30106" y="5941286"/>
            <a:ext cx="5107444" cy="478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5665" y="4870022"/>
            <a:ext cx="487680" cy="476337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2"/>
          <p:cNvSpPr txBox="1">
            <a:spLocks noChangeArrowheads="1"/>
          </p:cNvSpPr>
          <p:nvPr/>
        </p:nvSpPr>
        <p:spPr bwMode="auto">
          <a:xfrm>
            <a:off x="1474744" y="5115526"/>
            <a:ext cx="323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rgbClr val="0033CC"/>
                </a:solidFill>
              </a:rPr>
              <a:t>A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8" name="Rectangle 42"/>
          <p:cNvSpPr txBox="1">
            <a:spLocks noChangeArrowheads="1"/>
          </p:cNvSpPr>
          <p:nvPr/>
        </p:nvSpPr>
        <p:spPr bwMode="auto">
          <a:xfrm>
            <a:off x="5123543" y="1392862"/>
            <a:ext cx="3872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=  to leave a local trace in A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3810000" y="2727325"/>
          <a:ext cx="3190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20" name="Equation" r:id="rId23" imgW="355320" imgH="253800" progId="Equation.DSMT4">
                  <p:embed/>
                </p:oleObj>
              </mc:Choice>
              <mc:Fallback>
                <p:oleObj name="Equation" r:id="rId23" imgW="355320" imgH="2538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810000" y="2727325"/>
                        <a:ext cx="319088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3693466" y="4288309"/>
          <a:ext cx="40020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21" name="Equation" r:id="rId25" imgW="1904760" imgH="279360" progId="Equation.DSMT4">
                  <p:embed/>
                </p:oleObj>
              </mc:Choice>
              <mc:Fallback>
                <p:oleObj name="Equation" r:id="rId25" imgW="1904760" imgH="27936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93466" y="4288309"/>
                        <a:ext cx="4002087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3721753" y="1401874"/>
            <a:ext cx="5107444" cy="47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2" idx="2"/>
          </p:cNvCxnSpPr>
          <p:nvPr/>
        </p:nvCxnSpPr>
        <p:spPr>
          <a:xfrm flipV="1">
            <a:off x="4027660" y="2562797"/>
            <a:ext cx="128914" cy="18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3730748" y="2621513"/>
            <a:ext cx="67745" cy="195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2453223">
            <a:off x="61787" y="4253816"/>
            <a:ext cx="2250778" cy="3822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0" y="0"/>
            <a:ext cx="9076267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316" y="791119"/>
            <a:ext cx="2726856" cy="3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85608 0.00047 " pathEditMode="relative" rAng="0" ptsTypes="AA">
                                      <p:cBhvr>
                                        <p:cTn id="17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5694 0.1747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08 L -0.15295 0.1710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" grpId="0"/>
      <p:bldP spid="7" grpId="0"/>
      <p:bldP spid="9" grpId="0"/>
      <p:bldP spid="12" grpId="0" animBg="1"/>
      <p:bldP spid="12" grpId="1" animBg="1"/>
      <p:bldP spid="17" grpId="0" animBg="1"/>
      <p:bldP spid="19" grpId="0" animBg="1"/>
      <p:bldP spid="19" grpId="1" animBg="1"/>
      <p:bldP spid="22" grpId="0" animBg="1"/>
      <p:bldP spid="22" grpId="1" animBg="1"/>
      <p:bldP spid="23" grpId="0"/>
      <p:bldP spid="18" grpId="0" animBg="1"/>
      <p:bldP spid="25" grpId="0" animBg="1"/>
      <p:bldP spid="11" grpId="0" animBg="1"/>
      <p:bldP spid="36" grpId="0" animBg="1"/>
      <p:bldP spid="40" grpId="0" animBg="1"/>
      <p:bldP spid="41" grpId="0"/>
      <p:bldP spid="38" grpId="0"/>
      <p:bldP spid="4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4117977" y="257289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675577" y="3090574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574531" y="390863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693770" y="366147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75577" y="3090574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574531" y="390863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3869808" y="366147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2734656">
            <a:off x="4539533" y="2966757"/>
            <a:ext cx="401472" cy="383659"/>
            <a:chOff x="6462969" y="3346777"/>
            <a:chExt cx="499425" cy="481784"/>
          </a:xfrm>
        </p:grpSpPr>
        <p:sp>
          <p:nvSpPr>
            <p:cNvPr id="21" name="Flowchart: Process 20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rot="2734656">
            <a:off x="4529986" y="4568527"/>
            <a:ext cx="401472" cy="383659"/>
            <a:chOff x="6462969" y="3346777"/>
            <a:chExt cx="499425" cy="481784"/>
          </a:xfrm>
        </p:grpSpPr>
        <p:sp>
          <p:nvSpPr>
            <p:cNvPr id="26" name="Flowchart: Process 25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644133" y="469923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644133" y="469923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Picture 14" descr="j02474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53" y="5027031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C"/>
          <p:cNvSpPr>
            <a:spLocks noEditPoints="1" noChangeArrowheads="1"/>
          </p:cNvSpPr>
          <p:nvPr/>
        </p:nvSpPr>
        <p:spPr bwMode="auto">
          <a:xfrm rot="18906780">
            <a:off x="3870255" y="2415968"/>
            <a:ext cx="362328" cy="3138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 rot="2519970">
            <a:off x="5107046" y="5120508"/>
            <a:ext cx="205430" cy="21312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88505" y="3831318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/>
          <p:cNvSpPr txBox="1">
            <a:spLocks noChangeArrowheads="1"/>
          </p:cNvSpPr>
          <p:nvPr/>
        </p:nvSpPr>
        <p:spPr bwMode="auto">
          <a:xfrm>
            <a:off x="5210644" y="3801837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35" name="Rectangle 42"/>
          <p:cNvSpPr txBox="1">
            <a:spLocks noChangeArrowheads="1"/>
          </p:cNvSpPr>
          <p:nvPr/>
        </p:nvSpPr>
        <p:spPr bwMode="auto">
          <a:xfrm>
            <a:off x="1872371" y="846986"/>
            <a:ext cx="5970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400" b="1" dirty="0" smtClean="0">
                <a:solidFill>
                  <a:srgbClr val="0033CC"/>
                </a:solidFill>
              </a:rPr>
              <a:t>To be in A  =  to leave a local trace in A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57" name="Rectangle 42"/>
          <p:cNvSpPr txBox="1">
            <a:spLocks noChangeArrowheads="1"/>
          </p:cNvSpPr>
          <p:nvPr/>
        </p:nvSpPr>
        <p:spPr bwMode="auto">
          <a:xfrm>
            <a:off x="1059040" y="190707"/>
            <a:ext cx="8157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Was the particle  in A  </a:t>
            </a:r>
            <a:r>
              <a:rPr lang="en-US" sz="3600" b="1" dirty="0" smtClean="0">
                <a:solidFill>
                  <a:srgbClr val="FF0000"/>
                </a:solidFill>
              </a:rPr>
              <a:t>or</a:t>
            </a:r>
            <a:r>
              <a:rPr lang="en-US" sz="3600" b="1" dirty="0" smtClean="0">
                <a:solidFill>
                  <a:srgbClr val="0033CC"/>
                </a:solidFill>
              </a:rPr>
              <a:t>  was not? 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585 0.0726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09844 0.121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6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7899 0.119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8 L -0.09931 0.113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0.00023 L -0.09931 0.113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5191 0.060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3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4392 0.0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1897777" y="1848155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554330" y="205619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30368" y="205619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2734656">
            <a:off x="1400093" y="1361477"/>
            <a:ext cx="401472" cy="383659"/>
            <a:chOff x="6462969" y="3346777"/>
            <a:chExt cx="499425" cy="481784"/>
          </a:xfrm>
        </p:grpSpPr>
        <p:sp>
          <p:nvSpPr>
            <p:cNvPr id="10" name="Flowchart: Process 9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 rot="2734656">
            <a:off x="1390546" y="2963247"/>
            <a:ext cx="401472" cy="383659"/>
            <a:chOff x="6462969" y="3346777"/>
            <a:chExt cx="499425" cy="481784"/>
          </a:xfrm>
        </p:grpSpPr>
        <p:sp>
          <p:nvSpPr>
            <p:cNvPr id="13" name="Flowchart: Process 12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pic>
        <p:nvPicPr>
          <p:cNvPr id="17" name="Picture 14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49" y="2913751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C"/>
          <p:cNvSpPr>
            <a:spLocks noEditPoints="1" noChangeArrowheads="1"/>
          </p:cNvSpPr>
          <p:nvPr/>
        </p:nvSpPr>
        <p:spPr bwMode="auto">
          <a:xfrm rot="18906780">
            <a:off x="1741520" y="1687689"/>
            <a:ext cx="362328" cy="3138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8182487">
            <a:off x="1834848" y="2748316"/>
            <a:ext cx="236732" cy="26157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29823" y="2226038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2"/>
          <p:cNvSpPr txBox="1">
            <a:spLocks noChangeArrowheads="1"/>
          </p:cNvSpPr>
          <p:nvPr/>
        </p:nvSpPr>
        <p:spPr bwMode="auto">
          <a:xfrm>
            <a:off x="2053790" y="2196161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245758" y="3942209"/>
          <a:ext cx="2702279" cy="43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5" name="Equation" r:id="rId6" imgW="1726920" imgH="279360" progId="Equation.DSMT4">
                  <p:embed/>
                </p:oleObj>
              </mc:Choice>
              <mc:Fallback>
                <p:oleObj name="Equation" r:id="rId6" imgW="1726920" imgH="2793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758" y="3942209"/>
                        <a:ext cx="2702279" cy="437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90688" y="1352571"/>
            <a:ext cx="1920846" cy="2375783"/>
            <a:chOff x="3290688" y="1352571"/>
            <a:chExt cx="1920846" cy="2375783"/>
          </a:xfrm>
        </p:grpSpPr>
        <p:sp>
          <p:nvSpPr>
            <p:cNvPr id="27" name="Flowchart: Process 26"/>
            <p:cNvSpPr/>
            <p:nvPr/>
          </p:nvSpPr>
          <p:spPr>
            <a:xfrm>
              <a:off x="5114650" y="2056190"/>
              <a:ext cx="96884" cy="679288"/>
            </a:xfrm>
            <a:prstGeom prst="flowChartProcess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290688" y="2056190"/>
              <a:ext cx="96884" cy="679288"/>
            </a:xfrm>
            <a:prstGeom prst="flowChartProcess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rot="2734656">
              <a:off x="3960413" y="1361477"/>
              <a:ext cx="401472" cy="383659"/>
              <a:chOff x="6462969" y="3346777"/>
              <a:chExt cx="499425" cy="481784"/>
            </a:xfrm>
          </p:grpSpPr>
          <p:sp>
            <p:nvSpPr>
              <p:cNvPr id="32" name="Flowchart: Process 31"/>
              <p:cNvSpPr/>
              <p:nvPr/>
            </p:nvSpPr>
            <p:spPr>
              <a:xfrm>
                <a:off x="6462969" y="3346777"/>
                <a:ext cx="499425" cy="479103"/>
              </a:xfrm>
              <a:prstGeom prst="flowChartProcess">
                <a:avLst/>
              </a:prstGeom>
              <a:solidFill>
                <a:sysClr val="window" lastClr="FFFFFF">
                  <a:alpha val="19000"/>
                </a:sysClr>
              </a:solidFill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477830" y="3358691"/>
                <a:ext cx="482794" cy="469870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 rot="2734656">
              <a:off x="3950866" y="2963247"/>
              <a:ext cx="401472" cy="383659"/>
              <a:chOff x="6462969" y="3346777"/>
              <a:chExt cx="499425" cy="481784"/>
            </a:xfrm>
          </p:grpSpPr>
          <p:sp>
            <p:nvSpPr>
              <p:cNvPr id="35" name="Flowchart: Process 34"/>
              <p:cNvSpPr/>
              <p:nvPr/>
            </p:nvSpPr>
            <p:spPr>
              <a:xfrm>
                <a:off x="6462969" y="3346777"/>
                <a:ext cx="499425" cy="479103"/>
              </a:xfrm>
              <a:prstGeom prst="flowChartProcess">
                <a:avLst/>
              </a:prstGeom>
              <a:solidFill>
                <a:sysClr val="window" lastClr="FFFFFF">
                  <a:alpha val="19000"/>
                </a:sysClr>
              </a:solidFill>
              <a:ln w="25400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477830" y="3358691"/>
                <a:ext cx="482794" cy="469870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7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41" name="AutoShape 3"/>
            <p:cNvSpPr>
              <a:spLocks noChangeArrowheads="1"/>
            </p:cNvSpPr>
            <p:nvPr/>
          </p:nvSpPr>
          <p:spPr bwMode="auto">
            <a:xfrm rot="2519970">
              <a:off x="4527926" y="3515228"/>
              <a:ext cx="205430" cy="213126"/>
            </a:xfrm>
            <a:prstGeom prst="flowChartDelay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909385" y="2226038"/>
              <a:ext cx="252743" cy="279591"/>
            </a:xfrm>
            <a:prstGeom prst="ellipse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 txBox="1">
              <a:spLocks noChangeArrowheads="1"/>
            </p:cNvSpPr>
            <p:nvPr/>
          </p:nvSpPr>
          <p:spPr bwMode="auto">
            <a:xfrm>
              <a:off x="4631524" y="2196557"/>
              <a:ext cx="3042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1600" b="1" dirty="0" smtClean="0">
                  <a:solidFill>
                    <a:srgbClr val="0033CC"/>
                  </a:solidFill>
                </a:rPr>
                <a:t>A</a:t>
              </a:r>
              <a:endParaRPr lang="en-US" sz="1600" b="1" dirty="0">
                <a:solidFill>
                  <a:srgbClr val="0033CC"/>
                </a:solidFill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3925880" y="3981288"/>
          <a:ext cx="14112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6" name="Equation" r:id="rId8" imgW="901440" imgH="253800" progId="Equation.DSMT4">
                  <p:embed/>
                </p:oleObj>
              </mc:Choice>
              <mc:Fallback>
                <p:oleObj name="Equation" r:id="rId8" imgW="901440" imgH="2538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25880" y="3981288"/>
                        <a:ext cx="141128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2"/>
          <p:cNvSpPr txBox="1">
            <a:spLocks noChangeArrowheads="1"/>
          </p:cNvSpPr>
          <p:nvPr/>
        </p:nvSpPr>
        <p:spPr bwMode="auto">
          <a:xfrm>
            <a:off x="1059040" y="185482"/>
            <a:ext cx="8157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Was the particle  in A  </a:t>
            </a:r>
            <a:r>
              <a:rPr lang="en-US" sz="3600" b="1" dirty="0" smtClean="0">
                <a:solidFill>
                  <a:srgbClr val="FF0000"/>
                </a:solidFill>
              </a:rPr>
              <a:t>or</a:t>
            </a:r>
            <a:r>
              <a:rPr lang="en-US" sz="3600" b="1" dirty="0" smtClean="0">
                <a:solidFill>
                  <a:srgbClr val="0033CC"/>
                </a:solidFill>
              </a:rPr>
              <a:t>  was not? 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35091" y="230335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42"/>
          <p:cNvSpPr txBox="1">
            <a:spLocks noChangeArrowheads="1"/>
          </p:cNvSpPr>
          <p:nvPr/>
        </p:nvSpPr>
        <p:spPr bwMode="auto">
          <a:xfrm>
            <a:off x="484903" y="5394728"/>
            <a:ext cx="1700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Was  in A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944135" y="4746439"/>
          <a:ext cx="840547" cy="36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7"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4135" y="4746439"/>
                        <a:ext cx="840547" cy="36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42"/>
          <p:cNvSpPr txBox="1">
            <a:spLocks noChangeArrowheads="1"/>
          </p:cNvSpPr>
          <p:nvPr/>
        </p:nvSpPr>
        <p:spPr bwMode="auto">
          <a:xfrm>
            <a:off x="3290688" y="5394727"/>
            <a:ext cx="1988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Was not in A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3907187" y="4725901"/>
          <a:ext cx="819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8" name="Equation" r:id="rId12" imgW="457200" imgH="203040" progId="Equation.DSMT4">
                  <p:embed/>
                </p:oleObj>
              </mc:Choice>
              <mc:Fallback>
                <p:oleObj name="Equation" r:id="rId12" imgW="457200" imgH="20304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07187" y="4725901"/>
                        <a:ext cx="8191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2469947" y="1646889"/>
          <a:ext cx="4333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09" name="Equation" r:id="rId14" imgW="241200" imgH="203040" progId="Equation.DSMT4">
                  <p:embed/>
                </p:oleObj>
              </mc:Choice>
              <mc:Fallback>
                <p:oleObj name="Equation" r:id="rId14" imgW="241200" imgH="20304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69947" y="1646889"/>
                        <a:ext cx="433387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076054" y="831813"/>
            <a:ext cx="0" cy="57200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5851 0.0726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7882 0.0997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49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4" grpId="0" animBg="1"/>
      <p:bldP spid="4" grpId="1" animBg="1"/>
      <p:bldP spid="37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1897777" y="1848155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35091" y="230335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554330" y="205619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30368" y="205619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2734656">
            <a:off x="1400093" y="1361477"/>
            <a:ext cx="401472" cy="383659"/>
            <a:chOff x="6462969" y="3346777"/>
            <a:chExt cx="499425" cy="481784"/>
          </a:xfrm>
        </p:grpSpPr>
        <p:sp>
          <p:nvSpPr>
            <p:cNvPr id="10" name="Flowchart: Process 9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 rot="2734656">
            <a:off x="1390546" y="2963247"/>
            <a:ext cx="401472" cy="383659"/>
            <a:chOff x="6462969" y="3346777"/>
            <a:chExt cx="499425" cy="481784"/>
          </a:xfrm>
        </p:grpSpPr>
        <p:sp>
          <p:nvSpPr>
            <p:cNvPr id="13" name="Flowchart: Process 12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pic>
        <p:nvPicPr>
          <p:cNvPr id="17" name="Picture 14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49" y="2913751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C"/>
          <p:cNvSpPr>
            <a:spLocks noEditPoints="1" noChangeArrowheads="1"/>
          </p:cNvSpPr>
          <p:nvPr/>
        </p:nvSpPr>
        <p:spPr bwMode="auto">
          <a:xfrm rot="18906780">
            <a:off x="1741520" y="1687689"/>
            <a:ext cx="362328" cy="3138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329823" y="2226038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2"/>
          <p:cNvSpPr txBox="1">
            <a:spLocks noChangeArrowheads="1"/>
          </p:cNvSpPr>
          <p:nvPr/>
        </p:nvSpPr>
        <p:spPr bwMode="auto">
          <a:xfrm>
            <a:off x="2053790" y="2196161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114650" y="205619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3290688" y="205619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2734656">
            <a:off x="3960413" y="1361477"/>
            <a:ext cx="401472" cy="383659"/>
            <a:chOff x="6462969" y="3346777"/>
            <a:chExt cx="499425" cy="481784"/>
          </a:xfrm>
        </p:grpSpPr>
        <p:sp>
          <p:nvSpPr>
            <p:cNvPr id="32" name="Flowchart: Process 31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 rot="2734656">
            <a:off x="3950866" y="2963247"/>
            <a:ext cx="401472" cy="383659"/>
            <a:chOff x="6462969" y="3346777"/>
            <a:chExt cx="499425" cy="481784"/>
          </a:xfrm>
        </p:grpSpPr>
        <p:sp>
          <p:nvSpPr>
            <p:cNvPr id="35" name="Flowchart: Process 34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41" name="AutoShape 3"/>
          <p:cNvSpPr>
            <a:spLocks noChangeArrowheads="1"/>
          </p:cNvSpPr>
          <p:nvPr/>
        </p:nvSpPr>
        <p:spPr bwMode="auto">
          <a:xfrm rot="2519970">
            <a:off x="4527926" y="3515228"/>
            <a:ext cx="205430" cy="21312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909385" y="2226038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 txBox="1">
            <a:spLocks noChangeArrowheads="1"/>
          </p:cNvSpPr>
          <p:nvPr/>
        </p:nvSpPr>
        <p:spPr bwMode="auto">
          <a:xfrm>
            <a:off x="4631524" y="2196557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6575730" y="105373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7133330" y="1571413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8032284" y="2389477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8151523" y="2142309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7133330" y="1571413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8032284" y="2389477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6327561" y="2142309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734656">
            <a:off x="6997286" y="1447596"/>
            <a:ext cx="401472" cy="383659"/>
            <a:chOff x="6462969" y="3346777"/>
            <a:chExt cx="499425" cy="481784"/>
          </a:xfrm>
        </p:grpSpPr>
        <p:sp>
          <p:nvSpPr>
            <p:cNvPr id="49" name="Flowchart: Process 48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 rot="2734656">
            <a:off x="6987739" y="3049366"/>
            <a:ext cx="401472" cy="383659"/>
            <a:chOff x="6462969" y="3346777"/>
            <a:chExt cx="499425" cy="481784"/>
          </a:xfrm>
        </p:grpSpPr>
        <p:sp>
          <p:nvSpPr>
            <p:cNvPr id="52" name="Flowchart: Process 51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54" name="Oval 13"/>
          <p:cNvSpPr>
            <a:spLocks noChangeArrowheads="1"/>
          </p:cNvSpPr>
          <p:nvPr/>
        </p:nvSpPr>
        <p:spPr bwMode="auto">
          <a:xfrm>
            <a:off x="7101886" y="318007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7101886" y="318007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6" name="Picture 14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06" y="3507870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PC"/>
          <p:cNvSpPr>
            <a:spLocks noEditPoints="1" noChangeArrowheads="1"/>
          </p:cNvSpPr>
          <p:nvPr/>
        </p:nvSpPr>
        <p:spPr bwMode="auto">
          <a:xfrm rot="18906780">
            <a:off x="6328008" y="896807"/>
            <a:ext cx="362328" cy="3138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 rot="2519970">
            <a:off x="7564799" y="3601347"/>
            <a:ext cx="205430" cy="21312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46258" y="2312157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2"/>
          <p:cNvSpPr txBox="1">
            <a:spLocks noChangeArrowheads="1"/>
          </p:cNvSpPr>
          <p:nvPr/>
        </p:nvSpPr>
        <p:spPr bwMode="auto">
          <a:xfrm>
            <a:off x="7668397" y="2282676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5781675" y="3916363"/>
          <a:ext cx="33559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05" name="Equation" r:id="rId6" imgW="2145960" imgH="279360" progId="Equation.DSMT4">
                  <p:embed/>
                </p:oleObj>
              </mc:Choice>
              <mc:Fallback>
                <p:oleObj name="Equation" r:id="rId6" imgW="2145960" imgH="279360" progId="Equation.DSMT4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1675" y="3916363"/>
                        <a:ext cx="33559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42"/>
          <p:cNvSpPr txBox="1">
            <a:spLocks noChangeArrowheads="1"/>
          </p:cNvSpPr>
          <p:nvPr/>
        </p:nvSpPr>
        <p:spPr bwMode="auto">
          <a:xfrm>
            <a:off x="6104270" y="5414514"/>
            <a:ext cx="23936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Was  in A </a:t>
            </a:r>
            <a:r>
              <a:rPr lang="en-US" sz="2000" b="1" dirty="0" smtClean="0">
                <a:solidFill>
                  <a:srgbClr val="FF0000"/>
                </a:solidFill>
              </a:rPr>
              <a:t>with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“presence</a:t>
            </a:r>
            <a:r>
              <a:rPr lang="en-US" sz="2400" b="1" dirty="0" smtClean="0">
                <a:solidFill>
                  <a:srgbClr val="FF0000"/>
                </a:solidFill>
              </a:rPr>
              <a:t>”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/>
          </p:nvPr>
        </p:nvGraphicFramePr>
        <p:xfrm>
          <a:off x="6672263" y="4427538"/>
          <a:ext cx="1978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06" name="Equation" r:id="rId8" imgW="1104840" imgH="253800" progId="Equation.DSMT4">
                  <p:embed/>
                </p:oleObj>
              </mc:Choice>
              <mc:Fallback>
                <p:oleObj name="Equation" r:id="rId8" imgW="1104840" imgH="253800" progId="Equation.DSMT4">
                  <p:embed/>
                  <p:pic>
                    <p:nvPicPr>
                      <p:cNvPr id="71" name="Object 7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2263" y="4427538"/>
                        <a:ext cx="19780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/>
          </p:nvPr>
        </p:nvGraphicFramePr>
        <p:xfrm>
          <a:off x="6692900" y="4835525"/>
          <a:ext cx="19573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07" name="Equation" r:id="rId10" imgW="1091880" imgH="253800" progId="Equation.DSMT4">
                  <p:embed/>
                </p:oleObj>
              </mc:Choice>
              <mc:Fallback>
                <p:oleObj name="Equation" r:id="rId10" imgW="1091880" imgH="25380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92900" y="4835525"/>
                        <a:ext cx="1957388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42"/>
          <p:cNvSpPr txBox="1">
            <a:spLocks noChangeArrowheads="1"/>
          </p:cNvSpPr>
          <p:nvPr/>
        </p:nvSpPr>
        <p:spPr bwMode="auto">
          <a:xfrm>
            <a:off x="1059040" y="185482"/>
            <a:ext cx="8157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Was the particle  in A  </a:t>
            </a:r>
            <a:r>
              <a:rPr lang="en-US" sz="3600" b="1" dirty="0" smtClean="0">
                <a:solidFill>
                  <a:srgbClr val="FF0000"/>
                </a:solidFill>
              </a:rPr>
              <a:t>or</a:t>
            </a:r>
            <a:r>
              <a:rPr lang="en-US" sz="3600" b="1" dirty="0" smtClean="0">
                <a:solidFill>
                  <a:srgbClr val="0033CC"/>
                </a:solidFill>
              </a:rPr>
              <a:t>  was not? </a:t>
            </a:r>
            <a:endParaRPr lang="en-US" sz="3600" b="1" dirty="0">
              <a:solidFill>
                <a:srgbClr val="0033CC"/>
              </a:solidFill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/>
          </p:nvPr>
        </p:nvGraphicFramePr>
        <p:xfrm>
          <a:off x="245758" y="3942209"/>
          <a:ext cx="2702279" cy="43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08" name="Equation" r:id="rId12" imgW="1726920" imgH="279360" progId="Equation.DSMT4">
                  <p:embed/>
                </p:oleObj>
              </mc:Choice>
              <mc:Fallback>
                <p:oleObj name="Equation" r:id="rId12" imgW="1726920" imgH="279360" progId="Equation.DSMT4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758" y="3942209"/>
                        <a:ext cx="2702279" cy="437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/>
          </p:nvPr>
        </p:nvGraphicFramePr>
        <p:xfrm>
          <a:off x="3925880" y="3981288"/>
          <a:ext cx="14112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09" name="Equation" r:id="rId14" imgW="901440" imgH="253800" progId="Equation.DSMT4">
                  <p:embed/>
                </p:oleObj>
              </mc:Choice>
              <mc:Fallback>
                <p:oleObj name="Equation" r:id="rId14" imgW="901440" imgH="25380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5880" y="3981288"/>
                        <a:ext cx="141128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/>
          </p:nvPr>
        </p:nvGraphicFramePr>
        <p:xfrm>
          <a:off x="7667165" y="5819235"/>
          <a:ext cx="770136" cy="497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0" name="Equation" r:id="rId16" imgW="393480" imgH="253800" progId="Equation.DSMT4">
                  <p:embed/>
                </p:oleObj>
              </mc:Choice>
              <mc:Fallback>
                <p:oleObj name="Equation" r:id="rId16" imgW="393480" imgH="253800" progId="Equation.DSMT4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67165" y="5819235"/>
                        <a:ext cx="770136" cy="497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/>
          </p:nvPr>
        </p:nvGraphicFramePr>
        <p:xfrm>
          <a:off x="656385" y="5893275"/>
          <a:ext cx="11684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1" name="Equation" r:id="rId18" imgW="596880" imgH="253800" progId="Equation.DSMT4">
                  <p:embed/>
                </p:oleObj>
              </mc:Choice>
              <mc:Fallback>
                <p:oleObj name="Equation" r:id="rId18" imgW="596880" imgH="25380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6385" y="5893275"/>
                        <a:ext cx="1168400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/>
          </p:nvPr>
        </p:nvGraphicFramePr>
        <p:xfrm>
          <a:off x="3571828" y="5932075"/>
          <a:ext cx="12176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2" name="Equation" r:id="rId20" imgW="622080" imgH="253800" progId="Equation.DSMT4">
                  <p:embed/>
                </p:oleObj>
              </mc:Choice>
              <mc:Fallback>
                <p:oleObj name="Equation" r:id="rId20" imgW="622080" imgH="253800" progId="Equation.DSMT4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71828" y="5932075"/>
                        <a:ext cx="1217613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2469947" y="1646889"/>
          <a:ext cx="4333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3" name="Equation" r:id="rId22" imgW="241200" imgH="203040" progId="Equation.DSMT4">
                  <p:embed/>
                </p:oleObj>
              </mc:Choice>
              <mc:Fallback>
                <p:oleObj name="Equation" r:id="rId22" imgW="241200" imgH="203040" progId="Equation.DSMT4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69947" y="1646889"/>
                        <a:ext cx="433387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8159750" y="1779588"/>
          <a:ext cx="349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4" name="Equation" r:id="rId24" imgW="279360" imgH="203040" progId="Equation.DSMT4">
                  <p:embed/>
                </p:oleObj>
              </mc:Choice>
              <mc:Fallback>
                <p:oleObj name="Equation" r:id="rId24" imgW="279360" imgH="203040" progId="Equation.DSMT4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159750" y="1779588"/>
                        <a:ext cx="34925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AutoShape 3"/>
          <p:cNvSpPr>
            <a:spLocks noChangeArrowheads="1"/>
          </p:cNvSpPr>
          <p:nvPr/>
        </p:nvSpPr>
        <p:spPr bwMode="auto">
          <a:xfrm rot="8182487">
            <a:off x="1834848" y="2748316"/>
            <a:ext cx="236732" cy="26157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78" name="Rectangle 42"/>
          <p:cNvSpPr txBox="1">
            <a:spLocks noChangeArrowheads="1"/>
          </p:cNvSpPr>
          <p:nvPr/>
        </p:nvSpPr>
        <p:spPr bwMode="auto">
          <a:xfrm>
            <a:off x="484903" y="5394728"/>
            <a:ext cx="1700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Was  in A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/>
          </p:nvPr>
        </p:nvGraphicFramePr>
        <p:xfrm>
          <a:off x="944135" y="4746439"/>
          <a:ext cx="840547" cy="36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5" name="Equation" r:id="rId26" imgW="469800" imgH="203040" progId="Equation.DSMT4">
                  <p:embed/>
                </p:oleObj>
              </mc:Choice>
              <mc:Fallback>
                <p:oleObj name="Equation" r:id="rId26" imgW="469800" imgH="20304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44135" y="4746439"/>
                        <a:ext cx="840547" cy="36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42"/>
          <p:cNvSpPr txBox="1">
            <a:spLocks noChangeArrowheads="1"/>
          </p:cNvSpPr>
          <p:nvPr/>
        </p:nvSpPr>
        <p:spPr bwMode="auto">
          <a:xfrm>
            <a:off x="3290688" y="5394727"/>
            <a:ext cx="1988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 smtClean="0">
                <a:solidFill>
                  <a:srgbClr val="0033CC"/>
                </a:solidFill>
              </a:rPr>
              <a:t>Was not in A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/>
          </p:nvPr>
        </p:nvGraphicFramePr>
        <p:xfrm>
          <a:off x="3907187" y="4725901"/>
          <a:ext cx="819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6" name="Equation" r:id="rId28" imgW="457200" imgH="203040" progId="Equation.DSMT4">
                  <p:embed/>
                </p:oleObj>
              </mc:Choice>
              <mc:Fallback>
                <p:oleObj name="Equation" r:id="rId28" imgW="457200" imgH="203040" progId="Equation.DSMT4">
                  <p:embed/>
                  <p:pic>
                    <p:nvPicPr>
                      <p:cNvPr id="81" name="Object 8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907187" y="4725901"/>
                        <a:ext cx="8191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/>
          </p:nvPr>
        </p:nvGraphicFramePr>
        <p:xfrm>
          <a:off x="8096977" y="2871905"/>
          <a:ext cx="4778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17" name="Equation" r:id="rId30" imgW="266400" imgH="203040" progId="Equation.DSMT4">
                  <p:embed/>
                </p:oleObj>
              </mc:Choice>
              <mc:Fallback>
                <p:oleObj name="Equation" r:id="rId30" imgW="266400" imgH="203040" progId="Equation.DSMT4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096977" y="2871905"/>
                        <a:ext cx="477838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Straight Connector 68"/>
          <p:cNvCxnSpPr/>
          <p:nvPr/>
        </p:nvCxnSpPr>
        <p:spPr>
          <a:xfrm>
            <a:off x="3076054" y="831813"/>
            <a:ext cx="0" cy="57200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641454" y="831813"/>
            <a:ext cx="0" cy="572008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62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0585 0.0726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09844 0.121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6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7899 0.119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9 L -0.09931 0.113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0.00023 L -0.09931 0.113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5191 0.060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3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4392 0.0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  <p:bldP spid="46" grpId="0" animBg="1"/>
      <p:bldP spid="46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254798"/>
              </p:ext>
            </p:extLst>
          </p:nvPr>
        </p:nvGraphicFramePr>
        <p:xfrm>
          <a:off x="5070338" y="992750"/>
          <a:ext cx="221456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38" name="Equation" r:id="rId3" imgW="1218960" imgH="469800" progId="Equation.DSMT4">
                  <p:embed/>
                </p:oleObj>
              </mc:Choice>
              <mc:Fallback>
                <p:oleObj name="Equation" r:id="rId3" imgW="1218960" imgH="4698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0338" y="992750"/>
                        <a:ext cx="2214562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190626" y="1140728"/>
            <a:ext cx="8547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 value of the local projection operator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description of the presence of a quantum particle in a particular place in the past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42"/>
          <p:cNvSpPr>
            <a:spLocks noChangeArrowheads="1"/>
          </p:cNvSpPr>
          <p:nvPr/>
        </p:nvSpPr>
        <p:spPr bwMode="auto">
          <a:xfrm>
            <a:off x="577431" y="2221945"/>
            <a:ext cx="50551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tells us how  the trace in A is modified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to the trace of a particle well localized in 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990" y="1004947"/>
            <a:ext cx="8378268" cy="1130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93316"/>
              </p:ext>
            </p:extLst>
          </p:nvPr>
        </p:nvGraphicFramePr>
        <p:xfrm>
          <a:off x="2766596" y="5623957"/>
          <a:ext cx="2571685" cy="4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39" name="Equation" r:id="rId5" imgW="1726920" imgH="279360" progId="Equation.DSMT4">
                  <p:embed/>
                </p:oleObj>
              </mc:Choice>
              <mc:Fallback>
                <p:oleObj name="Equation" r:id="rId5" imgW="1726920" imgH="2793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6596" y="5623957"/>
                        <a:ext cx="2571685" cy="4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7488"/>
              </p:ext>
            </p:extLst>
          </p:nvPr>
        </p:nvGraphicFramePr>
        <p:xfrm>
          <a:off x="502370" y="5649206"/>
          <a:ext cx="1369051" cy="3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0" name="Equation" r:id="rId7" imgW="901440" imgH="253800" progId="Equation.DSMT4">
                  <p:embed/>
                </p:oleObj>
              </mc:Choice>
              <mc:Fallback>
                <p:oleObj name="Equation" r:id="rId7" imgW="901440" imgH="2538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370" y="5649206"/>
                        <a:ext cx="1369051" cy="38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2"/>
          <p:cNvSpPr txBox="1">
            <a:spLocks noChangeArrowheads="1"/>
          </p:cNvSpPr>
          <p:nvPr/>
        </p:nvSpPr>
        <p:spPr bwMode="auto">
          <a:xfrm>
            <a:off x="454705" y="5175621"/>
            <a:ext cx="1740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to be in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594548" y="3896307"/>
            <a:ext cx="53157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tells us how effects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weak (or short) interactions in A are modified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effects of a particle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 localized in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94657"/>
              </p:ext>
            </p:extLst>
          </p:nvPr>
        </p:nvGraphicFramePr>
        <p:xfrm>
          <a:off x="2826480" y="6065097"/>
          <a:ext cx="14493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1" name="Equation" r:id="rId9" imgW="812520" imgH="203040" progId="Equation.DSMT4">
                  <p:embed/>
                </p:oleObj>
              </mc:Choice>
              <mc:Fallback>
                <p:oleObj name="Equation" r:id="rId9" imgW="812520" imgH="20304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26480" y="6065097"/>
                        <a:ext cx="1449387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28794"/>
              </p:ext>
            </p:extLst>
          </p:nvPr>
        </p:nvGraphicFramePr>
        <p:xfrm>
          <a:off x="5820233" y="5977623"/>
          <a:ext cx="24685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2" name="Equation" r:id="rId11" imgW="1384200" imgH="253800" progId="Equation.DSMT4">
                  <p:embed/>
                </p:oleObj>
              </mc:Choice>
              <mc:Fallback>
                <p:oleObj name="Equation" r:id="rId11" imgW="1384200" imgH="2538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20233" y="5977623"/>
                        <a:ext cx="246856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08655"/>
              </p:ext>
            </p:extLst>
          </p:nvPr>
        </p:nvGraphicFramePr>
        <p:xfrm>
          <a:off x="5817693" y="6360730"/>
          <a:ext cx="3099380" cy="47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3" name="Equation" r:id="rId13" imgW="2006280" imgH="304560" progId="Equation.DSMT4">
                  <p:embed/>
                </p:oleObj>
              </mc:Choice>
              <mc:Fallback>
                <p:oleObj name="Equation" r:id="rId13" imgW="2006280" imgH="3045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17693" y="6360730"/>
                        <a:ext cx="3099380" cy="472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75506"/>
              </p:ext>
            </p:extLst>
          </p:nvPr>
        </p:nvGraphicFramePr>
        <p:xfrm>
          <a:off x="615566" y="6454330"/>
          <a:ext cx="896313" cy="3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4" name="Equation" r:id="rId15" imgW="558720" imgH="241200" progId="Equation.DSMT4">
                  <p:embed/>
                </p:oleObj>
              </mc:Choice>
              <mc:Fallback>
                <p:oleObj name="Equation" r:id="rId15" imgW="558720" imgH="2412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5566" y="6454330"/>
                        <a:ext cx="896313" cy="38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2"/>
          <p:cNvSpPr txBox="1">
            <a:spLocks noChangeArrowheads="1"/>
          </p:cNvSpPr>
          <p:nvPr/>
        </p:nvSpPr>
        <p:spPr bwMode="auto">
          <a:xfrm>
            <a:off x="5659569" y="5165782"/>
            <a:ext cx="3099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“presence”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6216"/>
              </p:ext>
            </p:extLst>
          </p:nvPr>
        </p:nvGraphicFramePr>
        <p:xfrm>
          <a:off x="8069217" y="5143227"/>
          <a:ext cx="689732" cy="44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5" name="Equation" r:id="rId17" imgW="393480" imgH="253800" progId="Equation.DSMT4">
                  <p:embed/>
                </p:oleObj>
              </mc:Choice>
              <mc:Fallback>
                <p:oleObj name="Equation" r:id="rId17" imgW="393480" imgH="253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69217" y="5143227"/>
                        <a:ext cx="689732" cy="445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2"/>
          <p:cNvSpPr txBox="1">
            <a:spLocks noChangeArrowheads="1"/>
          </p:cNvSpPr>
          <p:nvPr/>
        </p:nvSpPr>
        <p:spPr bwMode="auto">
          <a:xfrm>
            <a:off x="2654015" y="5170835"/>
            <a:ext cx="3224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 localized in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079071"/>
              </p:ext>
            </p:extLst>
          </p:nvPr>
        </p:nvGraphicFramePr>
        <p:xfrm>
          <a:off x="106179" y="3951668"/>
          <a:ext cx="522571" cy="33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6" name="Equation" r:id="rId17" imgW="393480" imgH="253800" progId="Equation.DSMT4">
                  <p:embed/>
                </p:oleObj>
              </mc:Choice>
              <mc:Fallback>
                <p:oleObj name="Equation" r:id="rId17" imgW="393480" imgH="2538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179" y="3951668"/>
                        <a:ext cx="522571" cy="337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16973"/>
              </p:ext>
            </p:extLst>
          </p:nvPr>
        </p:nvGraphicFramePr>
        <p:xfrm>
          <a:off x="72776" y="2260586"/>
          <a:ext cx="585364" cy="37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7" name="Equation" r:id="rId17" imgW="393480" imgH="253800" progId="Equation.DSMT4">
                  <p:embed/>
                </p:oleObj>
              </mc:Choice>
              <mc:Fallback>
                <p:oleObj name="Equation" r:id="rId17" imgW="393480" imgH="2538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776" y="2260586"/>
                        <a:ext cx="585364" cy="377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981841"/>
              </p:ext>
            </p:extLst>
          </p:nvPr>
        </p:nvGraphicFramePr>
        <p:xfrm>
          <a:off x="5813417" y="5575731"/>
          <a:ext cx="3103656" cy="40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8" name="Equation" r:id="rId19" imgW="2133360" imgH="279360" progId="Equation.DSMT4">
                  <p:embed/>
                </p:oleObj>
              </mc:Choice>
              <mc:Fallback>
                <p:oleObj name="Equation" r:id="rId19" imgW="2133360" imgH="2793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13417" y="5575731"/>
                        <a:ext cx="3103656" cy="409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07182"/>
              </p:ext>
            </p:extLst>
          </p:nvPr>
        </p:nvGraphicFramePr>
        <p:xfrm>
          <a:off x="569324" y="6053455"/>
          <a:ext cx="8620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49" name="Equation" r:id="rId21" imgW="482400" imgH="203040" progId="Equation.DSMT4">
                  <p:embed/>
                </p:oleObj>
              </mc:Choice>
              <mc:Fallback>
                <p:oleObj name="Equation" r:id="rId21" imgW="482400" imgH="2030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9324" y="6053455"/>
                        <a:ext cx="862013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29191"/>
              </p:ext>
            </p:extLst>
          </p:nvPr>
        </p:nvGraphicFramePr>
        <p:xfrm>
          <a:off x="2826480" y="6469788"/>
          <a:ext cx="896313" cy="3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50" name="Equation" r:id="rId15" imgW="558720" imgH="241200" progId="Equation.DSMT4">
                  <p:embed/>
                </p:oleObj>
              </mc:Choice>
              <mc:Fallback>
                <p:oleObj name="Equation" r:id="rId15" imgW="558720" imgH="24120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26480" y="6469788"/>
                        <a:ext cx="896313" cy="38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6660697" y="2559835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8193333" y="3548023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6369371" y="3548023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734656">
            <a:off x="7039096" y="2853310"/>
            <a:ext cx="401472" cy="383659"/>
            <a:chOff x="6462969" y="3346777"/>
            <a:chExt cx="499425" cy="481784"/>
          </a:xfrm>
        </p:grpSpPr>
        <p:sp>
          <p:nvSpPr>
            <p:cNvPr id="49" name="Flowchart: Process 48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 rot="2734656">
            <a:off x="7029549" y="4455080"/>
            <a:ext cx="401472" cy="383659"/>
            <a:chOff x="6462969" y="3346777"/>
            <a:chExt cx="499425" cy="481784"/>
          </a:xfrm>
        </p:grpSpPr>
        <p:sp>
          <p:nvSpPr>
            <p:cNvPr id="52" name="Flowchart: Process 51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pic>
        <p:nvPicPr>
          <p:cNvPr id="56" name="Picture 14" descr="j024743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16" y="4913584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PC"/>
          <p:cNvSpPr>
            <a:spLocks noEditPoints="1" noChangeArrowheads="1"/>
          </p:cNvSpPr>
          <p:nvPr/>
        </p:nvSpPr>
        <p:spPr bwMode="auto">
          <a:xfrm rot="18906780">
            <a:off x="6369818" y="2302521"/>
            <a:ext cx="362328" cy="3138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 rot="2519970">
            <a:off x="7606609" y="5007061"/>
            <a:ext cx="205430" cy="21312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88068" y="3717871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42"/>
          <p:cNvSpPr txBox="1">
            <a:spLocks noChangeArrowheads="1"/>
          </p:cNvSpPr>
          <p:nvPr/>
        </p:nvSpPr>
        <p:spPr bwMode="auto">
          <a:xfrm>
            <a:off x="7710207" y="3688390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071821"/>
              </p:ext>
            </p:extLst>
          </p:nvPr>
        </p:nvGraphicFramePr>
        <p:xfrm>
          <a:off x="7881907" y="3122939"/>
          <a:ext cx="5397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51" name="Equation" r:id="rId24" imgW="355320" imgH="253800" progId="Equation.DSMT4">
                  <p:embed/>
                </p:oleObj>
              </mc:Choice>
              <mc:Fallback>
                <p:oleObj name="Equation" r:id="rId24" imgW="355320" imgH="253800" progId="Equation.DSMT4">
                  <p:embed/>
                  <p:pic>
                    <p:nvPicPr>
                      <p:cNvPr id="81" name="Object 8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881907" y="3122939"/>
                        <a:ext cx="539750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87053"/>
              </p:ext>
            </p:extLst>
          </p:nvPr>
        </p:nvGraphicFramePr>
        <p:xfrm>
          <a:off x="679919" y="3014428"/>
          <a:ext cx="4923170" cy="79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52" name="Equation" r:id="rId26" imgW="2197080" imgH="355320" progId="Equation.DSMT4">
                  <p:embed/>
                </p:oleObj>
              </mc:Choice>
              <mc:Fallback>
                <p:oleObj name="Equation" r:id="rId26" imgW="2197080" imgH="35532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79919" y="3014428"/>
                        <a:ext cx="4923170" cy="799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2"/>
          <p:cNvSpPr txBox="1">
            <a:spLocks noChangeArrowheads="1"/>
          </p:cNvSpPr>
          <p:nvPr/>
        </p:nvSpPr>
        <p:spPr bwMode="auto">
          <a:xfrm>
            <a:off x="594548" y="153004"/>
            <a:ext cx="8618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3600" b="1" dirty="0" smtClean="0">
                <a:solidFill>
                  <a:srgbClr val="0033CC"/>
                </a:solidFill>
              </a:rPr>
              <a:t>What type of presence the particle had?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2" grpId="0"/>
      <p:bldP spid="44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4117977" y="257289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675577" y="3090574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574531" y="390863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693770" y="366147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75577" y="3090574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574531" y="390863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3869808" y="366147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2734656">
            <a:off x="4539533" y="2966757"/>
            <a:ext cx="401472" cy="383659"/>
            <a:chOff x="6462969" y="3346777"/>
            <a:chExt cx="499425" cy="481784"/>
          </a:xfrm>
        </p:grpSpPr>
        <p:sp>
          <p:nvSpPr>
            <p:cNvPr id="21" name="Flowchart: Process 20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rot="2734656">
            <a:off x="4529986" y="4568527"/>
            <a:ext cx="401472" cy="383659"/>
            <a:chOff x="6462969" y="3346777"/>
            <a:chExt cx="499425" cy="481784"/>
          </a:xfrm>
        </p:grpSpPr>
        <p:sp>
          <p:nvSpPr>
            <p:cNvPr id="26" name="Flowchart: Process 25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644133" y="469923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644133" y="469923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Picture 14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53" y="5027031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C"/>
          <p:cNvSpPr>
            <a:spLocks noEditPoints="1" noChangeArrowheads="1"/>
          </p:cNvSpPr>
          <p:nvPr/>
        </p:nvSpPr>
        <p:spPr bwMode="auto">
          <a:xfrm rot="18906780">
            <a:off x="3870255" y="2415968"/>
            <a:ext cx="362328" cy="3138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 rot="2519970">
            <a:off x="5107046" y="5120508"/>
            <a:ext cx="205430" cy="21312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88505" y="3831318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/>
          <p:cNvSpPr txBox="1">
            <a:spLocks noChangeArrowheads="1"/>
          </p:cNvSpPr>
          <p:nvPr/>
        </p:nvSpPr>
        <p:spPr bwMode="auto">
          <a:xfrm>
            <a:off x="5210644" y="3801837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5790654" y="3583280"/>
          <a:ext cx="5556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34"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0654" y="3583280"/>
                        <a:ext cx="555625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5810877" y="3606515"/>
          <a:ext cx="1866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35" name="Equation" r:id="rId8" imgW="1193760" imgH="279360" progId="Equation.DSMT4">
                  <p:embed/>
                </p:oleObj>
              </mc:Choice>
              <mc:Fallback>
                <p:oleObj name="Equation" r:id="rId8" imgW="1193760" imgH="2793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10877" y="3606515"/>
                        <a:ext cx="18669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790654" y="3577033"/>
          <a:ext cx="24844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36" name="Equation" r:id="rId10" imgW="1587240" imgH="279360" progId="Equation.DSMT4">
                  <p:embed/>
                </p:oleObj>
              </mc:Choice>
              <mc:Fallback>
                <p:oleObj name="Equation" r:id="rId10" imgW="1587240" imgH="2793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90654" y="3577033"/>
                        <a:ext cx="24844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541290" y="4136"/>
            <a:ext cx="7827649" cy="525014"/>
            <a:chOff x="1541290" y="4136"/>
            <a:chExt cx="7827649" cy="525014"/>
          </a:xfrm>
        </p:grpSpPr>
        <p:sp>
          <p:nvSpPr>
            <p:cNvPr id="35" name="Rectangle 42"/>
            <p:cNvSpPr txBox="1">
              <a:spLocks noChangeArrowheads="1"/>
            </p:cNvSpPr>
            <p:nvPr/>
          </p:nvSpPr>
          <p:spPr bwMode="auto">
            <a:xfrm>
              <a:off x="3398370" y="4136"/>
              <a:ext cx="59705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observing local trace in A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  <p:sp>
          <p:nvSpPr>
            <p:cNvPr id="57" name="Rectangle 42"/>
            <p:cNvSpPr txBox="1">
              <a:spLocks noChangeArrowheads="1"/>
            </p:cNvSpPr>
            <p:nvPr/>
          </p:nvSpPr>
          <p:spPr bwMode="auto">
            <a:xfrm>
              <a:off x="1541290" y="5930"/>
              <a:ext cx="281076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Experiment: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76764" y="226074"/>
            <a:ext cx="689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Dziewior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Knips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Farfurnik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Senkalla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Benshalom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Efroni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Meinecke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Bar-Ad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Weinfurter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Vaidman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PNAS, </a:t>
            </a:r>
            <a:r>
              <a:rPr lang="en-US" sz="1000" dirty="0" smtClean="0">
                <a:solidFill>
                  <a:srgbClr val="333333"/>
                </a:solidFill>
                <a:latin typeface="Open Sans"/>
              </a:rPr>
              <a:t>116  288 (2019)</a:t>
            </a:r>
            <a:r>
              <a:rPr lang="en-US" sz="1000" dirty="0">
                <a:solidFill>
                  <a:srgbClr val="333333"/>
                </a:solidFill>
                <a:latin typeface="Open Sans"/>
              </a:rPr>
              <a:t> 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2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585 0.0726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09844 0.121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6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7899 0.119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8 L -0.09931 0.113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0.00023 L -0.09931 0.113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5191 0.06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3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4392 0.0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14" y="1429605"/>
            <a:ext cx="7906713" cy="407760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PC"/>
          <p:cNvSpPr>
            <a:spLocks noEditPoints="1" noChangeArrowheads="1"/>
          </p:cNvSpPr>
          <p:nvPr/>
        </p:nvSpPr>
        <p:spPr bwMode="auto">
          <a:xfrm rot="16200000">
            <a:off x="793734" y="2059356"/>
            <a:ext cx="742382" cy="61654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20903138">
            <a:off x="7320279" y="3982720"/>
            <a:ext cx="914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85" y="4102961"/>
            <a:ext cx="559407" cy="6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4117977" y="257289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675577" y="3090574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574531" y="390863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693770" y="366147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75577" y="3090574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574531" y="3908638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3869808" y="3661470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2734656">
            <a:off x="4539533" y="2966757"/>
            <a:ext cx="401472" cy="383659"/>
            <a:chOff x="6462969" y="3346777"/>
            <a:chExt cx="499425" cy="481784"/>
          </a:xfrm>
        </p:grpSpPr>
        <p:sp>
          <p:nvSpPr>
            <p:cNvPr id="21" name="Flowchart: Process 20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rot="2734656">
            <a:off x="4529986" y="4568527"/>
            <a:ext cx="401472" cy="383659"/>
            <a:chOff x="6462969" y="3346777"/>
            <a:chExt cx="499425" cy="481784"/>
          </a:xfrm>
        </p:grpSpPr>
        <p:sp>
          <p:nvSpPr>
            <p:cNvPr id="26" name="Flowchart: Process 25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644133" y="469923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4644133" y="469923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Picture 14" descr="j02474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53" y="5027031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C"/>
          <p:cNvSpPr>
            <a:spLocks noEditPoints="1" noChangeArrowheads="1"/>
          </p:cNvSpPr>
          <p:nvPr/>
        </p:nvSpPr>
        <p:spPr bwMode="auto">
          <a:xfrm rot="18906780">
            <a:off x="3870255" y="2415968"/>
            <a:ext cx="362328" cy="31385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 rot="2519970">
            <a:off x="5107046" y="5120508"/>
            <a:ext cx="205430" cy="213126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488505" y="3831318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/>
          <p:cNvSpPr txBox="1">
            <a:spLocks noChangeArrowheads="1"/>
          </p:cNvSpPr>
          <p:nvPr/>
        </p:nvSpPr>
        <p:spPr bwMode="auto">
          <a:xfrm>
            <a:off x="5210644" y="3801837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4495707" y="2427789"/>
          <a:ext cx="5556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2"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5707" y="2427789"/>
                        <a:ext cx="555625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5882776" y="3782039"/>
          <a:ext cx="1866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3" name="Equation" r:id="rId8" imgW="1193760" imgH="279360" progId="Equation.DSMT4">
                  <p:embed/>
                </p:oleObj>
              </mc:Choice>
              <mc:Fallback>
                <p:oleObj name="Equation" r:id="rId8" imgW="1193760" imgH="27936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82776" y="3782039"/>
                        <a:ext cx="18669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209761" y="4738253"/>
          <a:ext cx="24844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4" name="Equation" r:id="rId10" imgW="1587240" imgH="279360" progId="Equation.DSMT4">
                  <p:embed/>
                </p:oleObj>
              </mc:Choice>
              <mc:Fallback>
                <p:oleObj name="Equation" r:id="rId10" imgW="1587240" imgH="2793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09761" y="4738253"/>
                        <a:ext cx="24844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42"/>
          <p:cNvSpPr txBox="1">
            <a:spLocks noChangeArrowheads="1"/>
          </p:cNvSpPr>
          <p:nvPr/>
        </p:nvSpPr>
        <p:spPr bwMode="auto">
          <a:xfrm>
            <a:off x="1469453" y="866022"/>
            <a:ext cx="59705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 b="1" dirty="0" smtClean="0">
                <a:solidFill>
                  <a:srgbClr val="0033CC"/>
                </a:solidFill>
              </a:rPr>
              <a:t>The particle is the measuring device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 rot="2519970">
            <a:off x="5099628" y="5057545"/>
            <a:ext cx="133558" cy="296979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5086" y="5176403"/>
            <a:ext cx="9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analyzer</a:t>
            </a:r>
            <a:endParaRPr lang="en-US" dirty="0">
              <a:solidFill>
                <a:srgbClr val="FF00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541290" y="4136"/>
            <a:ext cx="7827649" cy="525014"/>
            <a:chOff x="1541290" y="4136"/>
            <a:chExt cx="7827649" cy="525014"/>
          </a:xfrm>
        </p:grpSpPr>
        <p:sp>
          <p:nvSpPr>
            <p:cNvPr id="45" name="Rectangle 42"/>
            <p:cNvSpPr txBox="1">
              <a:spLocks noChangeArrowheads="1"/>
            </p:cNvSpPr>
            <p:nvPr/>
          </p:nvSpPr>
          <p:spPr bwMode="auto">
            <a:xfrm>
              <a:off x="3398370" y="4136"/>
              <a:ext cx="59705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observing local trace in A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  <p:sp>
          <p:nvSpPr>
            <p:cNvPr id="46" name="Rectangle 42"/>
            <p:cNvSpPr txBox="1">
              <a:spLocks noChangeArrowheads="1"/>
            </p:cNvSpPr>
            <p:nvPr/>
          </p:nvSpPr>
          <p:spPr bwMode="auto">
            <a:xfrm>
              <a:off x="1541290" y="5930"/>
              <a:ext cx="281076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Experiment: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76764" y="226074"/>
            <a:ext cx="689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Dziewior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Knips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Farfurnik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Senkalla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Benshalom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Efroni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Meinecke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Bar-Ad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Weinfurter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Vaidman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PNAS, </a:t>
            </a:r>
            <a:r>
              <a:rPr lang="en-US" sz="1000" dirty="0" smtClean="0">
                <a:solidFill>
                  <a:srgbClr val="333333"/>
                </a:solidFill>
                <a:latin typeface="Open Sans"/>
              </a:rPr>
              <a:t>116  288 (2019)</a:t>
            </a:r>
            <a:r>
              <a:rPr lang="en-US" sz="1000" dirty="0">
                <a:solidFill>
                  <a:srgbClr val="333333"/>
                </a:solidFill>
                <a:latin typeface="Open Sans"/>
              </a:rPr>
              <a:t> 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9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0585 0.0726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6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09844 0.1215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6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7899 0.1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8 L -0.09931 0.113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5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26 0.00023 L -0.09931 0.113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05191 0.060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3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4392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2" grpId="0" animBg="1"/>
      <p:bldP spid="41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95037" y="2847596"/>
            <a:ext cx="1271775" cy="520978"/>
            <a:chOff x="2695037" y="2847596"/>
            <a:chExt cx="1271775" cy="520978"/>
          </a:xfrm>
        </p:grpSpPr>
        <p:sp>
          <p:nvSpPr>
            <p:cNvPr id="4" name="Diamond 3"/>
            <p:cNvSpPr/>
            <p:nvPr/>
          </p:nvSpPr>
          <p:spPr>
            <a:xfrm>
              <a:off x="2695037" y="2924930"/>
              <a:ext cx="438075" cy="404860"/>
            </a:xfrm>
            <a:prstGeom prst="diamond">
              <a:avLst/>
            </a:prstGeom>
            <a:pattFill prst="pct80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/>
            </p:nvPr>
          </p:nvGraphicFramePr>
          <p:xfrm>
            <a:off x="3175711" y="2847596"/>
            <a:ext cx="705368" cy="172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10" name="Equation" r:id="rId4" imgW="723600" imgH="177480" progId="Equation.DSMT4">
                    <p:embed/>
                  </p:oleObj>
                </mc:Choice>
                <mc:Fallback>
                  <p:oleObj name="Equation" r:id="rId4" imgW="723600" imgH="177480" progId="Equation.DSMT4">
                    <p:embed/>
                    <p:pic>
                      <p:nvPicPr>
                        <p:cNvPr id="67" name="Object 6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75711" y="2847596"/>
                          <a:ext cx="705368" cy="172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/>
            <p:cNvGraphicFramePr>
              <a:graphicFrameLocks noChangeAspect="1"/>
            </p:cNvGraphicFramePr>
            <p:nvPr>
              <p:extLst/>
            </p:nvPr>
          </p:nvGraphicFramePr>
          <p:xfrm>
            <a:off x="3219303" y="2997800"/>
            <a:ext cx="747509" cy="187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11" name="Equation" r:id="rId6" imgW="965160" imgH="241200" progId="Equation.DSMT4">
                    <p:embed/>
                  </p:oleObj>
                </mc:Choice>
                <mc:Fallback>
                  <p:oleObj name="Equation" r:id="rId6" imgW="965160" imgH="241200" progId="Equation.DSMT4">
                    <p:embed/>
                    <p:pic>
                      <p:nvPicPr>
                        <p:cNvPr id="73" name="Object 7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19303" y="2997800"/>
                          <a:ext cx="747509" cy="1876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/>
            </p:nvPr>
          </p:nvGraphicFramePr>
          <p:xfrm>
            <a:off x="3193617" y="3201380"/>
            <a:ext cx="677180" cy="167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12" name="Equation" r:id="rId8" imgW="825480" imgH="203040" progId="Equation.DSMT4">
                    <p:embed/>
                  </p:oleObj>
                </mc:Choice>
                <mc:Fallback>
                  <p:oleObj name="Equation" r:id="rId8" imgW="825480" imgH="203040" progId="Equation.DSMT4">
                    <p:embed/>
                    <p:pic>
                      <p:nvPicPr>
                        <p:cNvPr id="77" name="Object 7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3617" y="3201380"/>
                          <a:ext cx="677180" cy="1671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1976055" y="3812863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Oval 13"/>
          <p:cNvSpPr>
            <a:spLocks noChangeArrowheads="1"/>
          </p:cNvSpPr>
          <p:nvPr/>
        </p:nvSpPr>
        <p:spPr bwMode="auto">
          <a:xfrm>
            <a:off x="1981418" y="2211093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612419" y="187353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438855" y="2601706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677112" y="4081925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003503" y="2774912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543563" y="3445530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254985" y="4072459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1179541" y="2774912"/>
            <a:ext cx="96884" cy="679288"/>
          </a:xfrm>
          <a:prstGeom prst="flowChartProcess">
            <a:avLst/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1" anchor="ctr"/>
          <a:lstStyle/>
          <a:p>
            <a:pPr algn="ctr" rtl="1">
              <a:defRPr/>
            </a:pPr>
            <a:endParaRPr lang="he-IL" sz="1400" kern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2734656">
            <a:off x="1849266" y="2080199"/>
            <a:ext cx="401472" cy="383659"/>
            <a:chOff x="6462969" y="3346777"/>
            <a:chExt cx="499425" cy="481784"/>
          </a:xfrm>
        </p:grpSpPr>
        <p:sp>
          <p:nvSpPr>
            <p:cNvPr id="21" name="Flowchart: Process 20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rot="2734656">
            <a:off x="1839719" y="3681969"/>
            <a:ext cx="401472" cy="383659"/>
            <a:chOff x="6462969" y="3346777"/>
            <a:chExt cx="499425" cy="481784"/>
          </a:xfrm>
        </p:grpSpPr>
        <p:sp>
          <p:nvSpPr>
            <p:cNvPr id="26" name="Flowchart: Process 25"/>
            <p:cNvSpPr/>
            <p:nvPr/>
          </p:nvSpPr>
          <p:spPr>
            <a:xfrm>
              <a:off x="6462969" y="3346777"/>
              <a:ext cx="499425" cy="479103"/>
            </a:xfrm>
            <a:prstGeom prst="flowChartProcess">
              <a:avLst/>
            </a:prstGeom>
            <a:solidFill>
              <a:sysClr val="window" lastClr="FFFFFF">
                <a:alpha val="19000"/>
              </a:sysClr>
            </a:solidFill>
            <a:ln w="2540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477830" y="3358691"/>
              <a:ext cx="482794" cy="46987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2874116" y="3061854"/>
            <a:ext cx="129387" cy="136027"/>
          </a:xfrm>
          <a:prstGeom prst="ellipse">
            <a:avLst/>
          </a:prstGeom>
          <a:solidFill>
            <a:srgbClr val="FFFF00">
              <a:alpha val="56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 rot="2519970">
            <a:off x="2529933" y="4273855"/>
            <a:ext cx="133558" cy="296979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87703" y="2990071"/>
            <a:ext cx="252743" cy="279591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42"/>
          <p:cNvSpPr txBox="1">
            <a:spLocks noChangeArrowheads="1"/>
          </p:cNvSpPr>
          <p:nvPr/>
        </p:nvSpPr>
        <p:spPr bwMode="auto">
          <a:xfrm>
            <a:off x="2520377" y="2915279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A</a:t>
            </a: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090220" y="1706720"/>
          <a:ext cx="329530" cy="28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3" name="Equation" r:id="rId10" imgW="291960" imgH="253800" progId="Equation.DSMT4">
                  <p:embed/>
                </p:oleObj>
              </mc:Choice>
              <mc:Fallback>
                <p:oleObj name="Equation" r:id="rId10" imgW="291960" imgH="2538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0220" y="1706720"/>
                        <a:ext cx="329530" cy="287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2431232" y="3992730"/>
          <a:ext cx="17240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4" name="Equation" r:id="rId12" imgW="1663560" imgH="279360" progId="Equation.DSMT4">
                  <p:embed/>
                </p:oleObj>
              </mc:Choice>
              <mc:Fallback>
                <p:oleObj name="Equation" r:id="rId12" imgW="1663560" imgH="27936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31232" y="3992730"/>
                        <a:ext cx="1724025" cy="29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13"/>
          <p:cNvSpPr>
            <a:spLocks noChangeArrowheads="1"/>
          </p:cNvSpPr>
          <p:nvPr/>
        </p:nvSpPr>
        <p:spPr bwMode="auto">
          <a:xfrm>
            <a:off x="1602697" y="2592023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2472700" y="3432167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1286459" y="3051871"/>
            <a:ext cx="129387" cy="13602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114301" y="4041486"/>
          <a:ext cx="1536902" cy="24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5" name="Equation" r:id="rId14" imgW="1790640" imgH="279360" progId="Equation.DSMT4">
                  <p:embed/>
                </p:oleObj>
              </mc:Choice>
              <mc:Fallback>
                <p:oleObj name="Equation" r:id="rId14" imgW="1790640" imgH="27936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4301" y="4041486"/>
                        <a:ext cx="1536902" cy="240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2"/>
          <p:cNvSpPr txBox="1">
            <a:spLocks noChangeArrowheads="1"/>
          </p:cNvSpPr>
          <p:nvPr/>
        </p:nvSpPr>
        <p:spPr bwMode="auto">
          <a:xfrm>
            <a:off x="1401615" y="2891336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B</a:t>
            </a: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49" name="Object 12"/>
          <p:cNvGraphicFramePr>
            <a:graphicFrameLocks noChangeAspect="1"/>
          </p:cNvGraphicFramePr>
          <p:nvPr>
            <p:extLst/>
          </p:nvPr>
        </p:nvGraphicFramePr>
        <p:xfrm>
          <a:off x="2672511" y="1536766"/>
          <a:ext cx="2166162" cy="26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6" name="Equation" r:id="rId16" imgW="1879560" imgH="253800" progId="Equation.DSMT4">
                  <p:embed/>
                </p:oleObj>
              </mc:Choice>
              <mc:Fallback>
                <p:oleObj name="Equation" r:id="rId16" imgW="1879560" imgH="253800" progId="Equation.DSMT4">
                  <p:embed/>
                  <p:pic>
                    <p:nvPicPr>
                      <p:cNvPr id="4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511" y="1536766"/>
                        <a:ext cx="2166162" cy="2696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2"/>
          <p:cNvGraphicFramePr>
            <a:graphicFrameLocks noChangeAspect="1"/>
          </p:cNvGraphicFramePr>
          <p:nvPr>
            <p:extLst/>
          </p:nvPr>
        </p:nvGraphicFramePr>
        <p:xfrm>
          <a:off x="351813" y="3671462"/>
          <a:ext cx="1349819" cy="38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7" name="Equation" r:id="rId18" imgW="1346040" imgH="419040" progId="Equation.DSMT4">
                  <p:embed/>
                </p:oleObj>
              </mc:Choice>
              <mc:Fallback>
                <p:oleObj name="Equation" r:id="rId18" imgW="1346040" imgH="419040" progId="Equation.DSMT4">
                  <p:embed/>
                  <p:pic>
                    <p:nvPicPr>
                      <p:cNvPr id="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13" y="3671462"/>
                        <a:ext cx="1349819" cy="3878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2"/>
          <p:cNvSpPr txBox="1">
            <a:spLocks noChangeArrowheads="1"/>
          </p:cNvSpPr>
          <p:nvPr/>
        </p:nvSpPr>
        <p:spPr bwMode="auto">
          <a:xfrm>
            <a:off x="2524742" y="4442113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5391" y="4392713"/>
            <a:ext cx="9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analyzer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9" name="Rectangle 42"/>
          <p:cNvSpPr txBox="1">
            <a:spLocks noChangeArrowheads="1"/>
          </p:cNvSpPr>
          <p:nvPr/>
        </p:nvSpPr>
        <p:spPr bwMode="auto">
          <a:xfrm>
            <a:off x="2625876" y="4514249"/>
            <a:ext cx="304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0033CC"/>
                </a:solidFill>
              </a:rPr>
              <a:t>D</a:t>
            </a:r>
            <a:endParaRPr lang="en-US" sz="1600" b="1" dirty="0">
              <a:solidFill>
                <a:srgbClr val="0033CC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14989" y="1993914"/>
            <a:ext cx="2222020" cy="2996778"/>
          </a:xfrm>
          <a:prstGeom prst="rect">
            <a:avLst/>
          </a:prstGeom>
        </p:spPr>
      </p:pic>
      <p:graphicFrame>
        <p:nvGraphicFramePr>
          <p:cNvPr id="52" name="Object 12"/>
          <p:cNvGraphicFramePr>
            <a:graphicFrameLocks noChangeAspect="1"/>
          </p:cNvGraphicFramePr>
          <p:nvPr>
            <p:extLst/>
          </p:nvPr>
        </p:nvGraphicFramePr>
        <p:xfrm>
          <a:off x="1794092" y="1748613"/>
          <a:ext cx="322262" cy="23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8" name="Equation" r:id="rId21" imgW="317160" imgH="253800" progId="Equation.DSMT4">
                  <p:embed/>
                </p:oleObj>
              </mc:Choice>
              <mc:Fallback>
                <p:oleObj name="Equation" r:id="rId21" imgW="317160" imgH="253800" progId="Equation.DSMT4">
                  <p:embed/>
                  <p:pic>
                    <p:nvPicPr>
                      <p:cNvPr id="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092" y="1748613"/>
                        <a:ext cx="322262" cy="2381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PC"/>
          <p:cNvSpPr>
            <a:spLocks noEditPoints="1" noChangeArrowheads="1"/>
          </p:cNvSpPr>
          <p:nvPr/>
        </p:nvSpPr>
        <p:spPr bwMode="auto">
          <a:xfrm rot="18906780">
            <a:off x="1265384" y="1577219"/>
            <a:ext cx="323602" cy="25524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10800 w 21600"/>
              <a:gd name="T9" fmla="*/ 21600 h 21600"/>
              <a:gd name="T10" fmla="*/ 0 w 21600"/>
              <a:gd name="T11" fmla="*/ 10800 h 21600"/>
              <a:gd name="T12" fmla="*/ 2802 w 21600"/>
              <a:gd name="T13" fmla="*/ 3891 h 21600"/>
              <a:gd name="T14" fmla="*/ 19065 w 21600"/>
              <a:gd name="T15" fmla="*/ 1425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" name="Object 12"/>
          <p:cNvGraphicFramePr>
            <a:graphicFrameLocks noChangeAspect="1"/>
          </p:cNvGraphicFramePr>
          <p:nvPr>
            <p:extLst/>
          </p:nvPr>
        </p:nvGraphicFramePr>
        <p:xfrm>
          <a:off x="2794791" y="2528717"/>
          <a:ext cx="1720721" cy="246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9" name="Equation" r:id="rId23" imgW="1790640" imgH="279360" progId="Equation.DSMT4">
                  <p:embed/>
                </p:oleObj>
              </mc:Choice>
              <mc:Fallback>
                <p:oleObj name="Equation" r:id="rId23" imgW="1790640" imgH="279360" progId="Equation.DSMT4">
                  <p:embed/>
                  <p:pic>
                    <p:nvPicPr>
                      <p:cNvPr id="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791" y="2528717"/>
                        <a:ext cx="1720721" cy="2461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2630026" y="2032506"/>
          <a:ext cx="329530" cy="28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0" name="Equation" r:id="rId10" imgW="291960" imgH="253800" progId="Equation.DSMT4">
                  <p:embed/>
                </p:oleObj>
              </mc:Choice>
              <mc:Fallback>
                <p:oleObj name="Equation" r:id="rId10" imgW="291960" imgH="25380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30026" y="2032506"/>
                        <a:ext cx="329530" cy="287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2"/>
          <p:cNvGraphicFramePr>
            <a:graphicFrameLocks noChangeAspect="1"/>
          </p:cNvGraphicFramePr>
          <p:nvPr>
            <p:extLst/>
          </p:nvPr>
        </p:nvGraphicFramePr>
        <p:xfrm>
          <a:off x="2333898" y="2074399"/>
          <a:ext cx="322262" cy="23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1" name="Equation" r:id="rId25" imgW="317160" imgH="253800" progId="Equation.DSMT4">
                  <p:embed/>
                </p:oleObj>
              </mc:Choice>
              <mc:Fallback>
                <p:oleObj name="Equation" r:id="rId25" imgW="317160" imgH="253800" progId="Equation.DSMT4">
                  <p:embed/>
                  <p:pic>
                    <p:nvPicPr>
                      <p:cNvPr id="6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898" y="2074399"/>
                        <a:ext cx="322262" cy="2381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2"/>
          <p:cNvGraphicFramePr>
            <a:graphicFrameLocks noChangeAspect="1"/>
          </p:cNvGraphicFramePr>
          <p:nvPr>
            <p:extLst/>
          </p:nvPr>
        </p:nvGraphicFramePr>
        <p:xfrm>
          <a:off x="2769202" y="3483900"/>
          <a:ext cx="25654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2" name="Equation" r:id="rId27" imgW="2666880" imgH="279360" progId="Equation.DSMT4">
                  <p:embed/>
                </p:oleObj>
              </mc:Choice>
              <mc:Fallback>
                <p:oleObj name="Equation" r:id="rId27" imgW="2666880" imgH="279360" progId="Equation.DSMT4">
                  <p:embed/>
                  <p:pic>
                    <p:nvPicPr>
                      <p:cNvPr id="6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202" y="3483900"/>
                        <a:ext cx="2565400" cy="246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541016" y="1867710"/>
            <a:ext cx="801078" cy="3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527427" y="3379168"/>
            <a:ext cx="456786" cy="3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14" descr="j0247430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78" y="4253149"/>
            <a:ext cx="230978" cy="2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42"/>
          <p:cNvSpPr txBox="1">
            <a:spLocks noChangeArrowheads="1"/>
          </p:cNvSpPr>
          <p:nvPr/>
        </p:nvSpPr>
        <p:spPr bwMode="auto">
          <a:xfrm>
            <a:off x="1469453" y="866022"/>
            <a:ext cx="59705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 b="1" dirty="0" smtClean="0">
                <a:solidFill>
                  <a:srgbClr val="0033CC"/>
                </a:solidFill>
              </a:rPr>
              <a:t>The particle is the measuring device</a:t>
            </a:r>
            <a:endParaRPr lang="en-US" sz="2800" b="1" dirty="0">
              <a:solidFill>
                <a:srgbClr val="0033CC"/>
              </a:solidFill>
            </a:endParaRP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/>
          </p:nvPr>
        </p:nvGraphicFramePr>
        <p:xfrm>
          <a:off x="6187518" y="1279615"/>
          <a:ext cx="2719778" cy="60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3" name="Equation" r:id="rId30" imgW="2070000" imgH="457200" progId="Equation.DSMT4">
                  <p:embed/>
                </p:oleObj>
              </mc:Choice>
              <mc:Fallback>
                <p:oleObj name="Equation" r:id="rId30" imgW="2070000" imgH="457200" progId="Equation.DSMT4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187518" y="1279615"/>
                        <a:ext cx="2719778" cy="602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/>
          </p:nvPr>
        </p:nvGraphicFramePr>
        <p:xfrm>
          <a:off x="6223903" y="3317180"/>
          <a:ext cx="1063834" cy="24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4" name="Equation" r:id="rId32" imgW="761760" imgH="177480" progId="Equation.DSMT4">
                  <p:embed/>
                </p:oleObj>
              </mc:Choice>
              <mc:Fallback>
                <p:oleObj name="Equation" r:id="rId32" imgW="761760" imgH="177480" progId="Equation.DSMT4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223903" y="3317180"/>
                        <a:ext cx="1063834" cy="249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/>
          </p:nvPr>
        </p:nvGraphicFramePr>
        <p:xfrm>
          <a:off x="6432023" y="1867379"/>
          <a:ext cx="9271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5" name="Equation" r:id="rId34" imgW="622080" imgH="203040" progId="Equation.DSMT4">
                  <p:embed/>
                </p:oleObj>
              </mc:Choice>
              <mc:Fallback>
                <p:oleObj name="Equation" r:id="rId34" imgW="622080" imgH="203040" progId="Equation.DSMT4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432023" y="1867379"/>
                        <a:ext cx="927100" cy="303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/>
          </p:nvPr>
        </p:nvGraphicFramePr>
        <p:xfrm>
          <a:off x="91993" y="5299068"/>
          <a:ext cx="2237340" cy="3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6" name="Equation" r:id="rId36" imgW="1726920" imgH="279360" progId="Equation.DSMT4">
                  <p:embed/>
                </p:oleObj>
              </mc:Choice>
              <mc:Fallback>
                <p:oleObj name="Equation" r:id="rId36" imgW="1726920" imgH="279360" progId="Equation.DSMT4">
                  <p:embed/>
                  <p:pic>
                    <p:nvPicPr>
                      <p:cNvPr id="76" name="Object 75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91993" y="5299068"/>
                        <a:ext cx="2237340" cy="3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42"/>
          <p:cNvSpPr txBox="1">
            <a:spLocks noChangeArrowheads="1"/>
          </p:cNvSpPr>
          <p:nvPr/>
        </p:nvSpPr>
        <p:spPr bwMode="auto">
          <a:xfrm>
            <a:off x="3681992" y="4930906"/>
            <a:ext cx="3099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33CC"/>
                </a:solidFill>
              </a:rPr>
              <a:t>To be </a:t>
            </a:r>
            <a:r>
              <a:rPr lang="en-US" sz="1800" b="1" dirty="0" smtClean="0">
                <a:solidFill>
                  <a:srgbClr val="FF0000"/>
                </a:solidFill>
              </a:rPr>
              <a:t>with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“presence”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/>
          </p:nvPr>
        </p:nvGraphicFramePr>
        <p:xfrm>
          <a:off x="5810667" y="4891763"/>
          <a:ext cx="689732" cy="44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7" name="Equation" r:id="rId38" imgW="393480" imgH="253800" progId="Equation.DSMT4">
                  <p:embed/>
                </p:oleObj>
              </mc:Choice>
              <mc:Fallback>
                <p:oleObj name="Equation" r:id="rId38" imgW="393480" imgH="253800" progId="Equation.DSMT4">
                  <p:embed/>
                  <p:pic>
                    <p:nvPicPr>
                      <p:cNvPr id="81" name="Object 80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810667" y="4891763"/>
                        <a:ext cx="689732" cy="445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42"/>
          <p:cNvSpPr txBox="1">
            <a:spLocks noChangeArrowheads="1"/>
          </p:cNvSpPr>
          <p:nvPr/>
        </p:nvSpPr>
        <p:spPr bwMode="auto">
          <a:xfrm>
            <a:off x="60906" y="4939641"/>
            <a:ext cx="3224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33CC"/>
                </a:solidFill>
              </a:rPr>
              <a:t>To be </a:t>
            </a:r>
            <a:r>
              <a:rPr lang="en-US" sz="1800" b="1" dirty="0">
                <a:solidFill>
                  <a:srgbClr val="0066FF"/>
                </a:solidFill>
              </a:rPr>
              <a:t>well localized in A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/>
          </p:nvPr>
        </p:nvGraphicFramePr>
        <p:xfrm>
          <a:off x="3655151" y="5262806"/>
          <a:ext cx="2698701" cy="355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8" name="Equation" r:id="rId40" imgW="2133360" imgH="279360" progId="Equation.DSMT4">
                  <p:embed/>
                </p:oleObj>
              </mc:Choice>
              <mc:Fallback>
                <p:oleObj name="Equation" r:id="rId40" imgW="2133360" imgH="279360" progId="Equation.DSMT4">
                  <p:embed/>
                  <p:pic>
                    <p:nvPicPr>
                      <p:cNvPr id="83" name="Object 82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655151" y="5262806"/>
                        <a:ext cx="2698701" cy="355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/>
          </p:nvPr>
        </p:nvGraphicFramePr>
        <p:xfrm>
          <a:off x="330200" y="5672138"/>
          <a:ext cx="111601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9" name="Equation" r:id="rId4" imgW="723600" imgH="177480" progId="Equation.DSMT4">
                  <p:embed/>
                </p:oleObj>
              </mc:Choice>
              <mc:Fallback>
                <p:oleObj name="Equation" r:id="rId4" imgW="723600" imgH="177480" progId="Equation.DSMT4">
                  <p:embed/>
                  <p:pic>
                    <p:nvPicPr>
                      <p:cNvPr id="86" name="Object 8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5672138"/>
                        <a:ext cx="1116013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/>
          </p:nvPr>
        </p:nvGraphicFramePr>
        <p:xfrm>
          <a:off x="337655" y="6053279"/>
          <a:ext cx="1182688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0" name="Equation" r:id="rId6" imgW="965160" imgH="241200" progId="Equation.DSMT4">
                  <p:embed/>
                </p:oleObj>
              </mc:Choice>
              <mc:Fallback>
                <p:oleObj name="Equation" r:id="rId6" imgW="965160" imgH="241200" progId="Equation.DSMT4">
                  <p:embed/>
                  <p:pic>
                    <p:nvPicPr>
                      <p:cNvPr id="89" name="Object 8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655" y="6053279"/>
                        <a:ext cx="1182688" cy="29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/>
          </p:nvPr>
        </p:nvGraphicFramePr>
        <p:xfrm>
          <a:off x="340977" y="6412495"/>
          <a:ext cx="1071415" cy="26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1" name="Equation" r:id="rId8" imgW="825480" imgH="203040" progId="Equation.DSMT4">
                  <p:embed/>
                </p:oleObj>
              </mc:Choice>
              <mc:Fallback>
                <p:oleObj name="Equation" r:id="rId8" imgW="825480" imgH="203040" progId="Equation.DSMT4">
                  <p:embed/>
                  <p:pic>
                    <p:nvPicPr>
                      <p:cNvPr id="90" name="Object 8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977" y="6412495"/>
                        <a:ext cx="1071415" cy="264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/>
          </p:nvPr>
        </p:nvGraphicFramePr>
        <p:xfrm>
          <a:off x="2925019" y="5613100"/>
          <a:ext cx="1834757" cy="36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2" name="Equation" r:id="rId42" imgW="1282680" imgH="253800" progId="Equation.DSMT4">
                  <p:embed/>
                </p:oleObj>
              </mc:Choice>
              <mc:Fallback>
                <p:oleObj name="Equation" r:id="rId42" imgW="1282680" imgH="253800" progId="Equation.DSMT4">
                  <p:embed/>
                  <p:pic>
                    <p:nvPicPr>
                      <p:cNvPr id="91" name="Object 90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925019" y="5613100"/>
                        <a:ext cx="1834757" cy="362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/>
          </p:nvPr>
        </p:nvGraphicFramePr>
        <p:xfrm>
          <a:off x="5383213" y="5584825"/>
          <a:ext cx="24114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3" name="Equation" r:id="rId44" imgW="1968480" imgH="279360" progId="Equation.DSMT4">
                  <p:embed/>
                </p:oleObj>
              </mc:Choice>
              <mc:Fallback>
                <p:oleObj name="Equation" r:id="rId44" imgW="1968480" imgH="279360" progId="Equation.DSMT4">
                  <p:embed/>
                  <p:pic>
                    <p:nvPicPr>
                      <p:cNvPr id="92" name="Object 9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383213" y="5584825"/>
                        <a:ext cx="2411412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/>
          </p:nvPr>
        </p:nvGraphicFramePr>
        <p:xfrm>
          <a:off x="2892876" y="5966968"/>
          <a:ext cx="18669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4" name="Equation" r:id="rId46" imgW="1523880" imgH="253800" progId="Equation.DSMT4">
                  <p:embed/>
                </p:oleObj>
              </mc:Choice>
              <mc:Fallback>
                <p:oleObj name="Equation" r:id="rId46" imgW="1523880" imgH="25380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892876" y="5966968"/>
                        <a:ext cx="186690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/>
          </p:nvPr>
        </p:nvGraphicFramePr>
        <p:xfrm>
          <a:off x="5383213" y="5949089"/>
          <a:ext cx="2411412" cy="37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5" name="Equation" r:id="rId48" imgW="1828800" imgH="279360" progId="Equation.DSMT4">
                  <p:embed/>
                </p:oleObj>
              </mc:Choice>
              <mc:Fallback>
                <p:oleObj name="Equation" r:id="rId48" imgW="1828800" imgH="27936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5383213" y="5949089"/>
                        <a:ext cx="2411412" cy="370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/>
          </p:nvPr>
        </p:nvGraphicFramePr>
        <p:xfrm>
          <a:off x="2914074" y="6356335"/>
          <a:ext cx="18145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6" name="Equation" r:id="rId50" imgW="1396800" imgH="253800" progId="Equation.DSMT4">
                  <p:embed/>
                </p:oleObj>
              </mc:Choice>
              <mc:Fallback>
                <p:oleObj name="Equation" r:id="rId50" imgW="1396800" imgH="253800" progId="Equation.DSMT4">
                  <p:embed/>
                  <p:pic>
                    <p:nvPicPr>
                      <p:cNvPr id="95" name="Object 94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2914074" y="6356335"/>
                        <a:ext cx="1814513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/>
          </p:nvPr>
        </p:nvGraphicFramePr>
        <p:xfrm>
          <a:off x="5361343" y="6311114"/>
          <a:ext cx="1968637" cy="36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37" name="Equation" r:id="rId52" imgW="1358640" imgH="253800" progId="Equation.DSMT4">
                  <p:embed/>
                </p:oleObj>
              </mc:Choice>
              <mc:Fallback>
                <p:oleObj name="Equation" r:id="rId52" imgW="1358640" imgH="253800" progId="Equation.DSMT4">
                  <p:embed/>
                  <p:pic>
                    <p:nvPicPr>
                      <p:cNvPr id="96" name="Object 95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361343" y="6311114"/>
                        <a:ext cx="1968637" cy="365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0" name="Group 69"/>
          <p:cNvGrpSpPr/>
          <p:nvPr/>
        </p:nvGrpSpPr>
        <p:grpSpPr>
          <a:xfrm>
            <a:off x="1541290" y="4136"/>
            <a:ext cx="7827649" cy="525014"/>
            <a:chOff x="1541290" y="4136"/>
            <a:chExt cx="7827649" cy="525014"/>
          </a:xfrm>
        </p:grpSpPr>
        <p:sp>
          <p:nvSpPr>
            <p:cNvPr id="78" name="Rectangle 42"/>
            <p:cNvSpPr txBox="1">
              <a:spLocks noChangeArrowheads="1"/>
            </p:cNvSpPr>
            <p:nvPr/>
          </p:nvSpPr>
          <p:spPr bwMode="auto">
            <a:xfrm>
              <a:off x="3398370" y="4136"/>
              <a:ext cx="59705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observing local trace in A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  <p:sp>
          <p:nvSpPr>
            <p:cNvPr id="79" name="Rectangle 42"/>
            <p:cNvSpPr txBox="1">
              <a:spLocks noChangeArrowheads="1"/>
            </p:cNvSpPr>
            <p:nvPr/>
          </p:nvSpPr>
          <p:spPr bwMode="auto">
            <a:xfrm>
              <a:off x="1541290" y="5930"/>
              <a:ext cx="281076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Experiment: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196117" y="264327"/>
            <a:ext cx="689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Dziewior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Knips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Farfurnik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Senkalla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Benshalom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Efroni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Meinecke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Bar-Ad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Weinfurter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Vaidman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PNAS, </a:t>
            </a:r>
            <a:r>
              <a:rPr lang="en-US" sz="1000" dirty="0" smtClean="0">
                <a:solidFill>
                  <a:srgbClr val="333333"/>
                </a:solidFill>
                <a:latin typeface="Open Sans"/>
              </a:rPr>
              <a:t>116  288 (2019)</a:t>
            </a:r>
            <a:r>
              <a:rPr lang="en-US" sz="1000" dirty="0">
                <a:solidFill>
                  <a:srgbClr val="333333"/>
                </a:solidFill>
                <a:latin typeface="Open Sans"/>
              </a:rPr>
              <a:t> 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0" animBg="1"/>
      <p:bldP spid="9" grpId="0" animBg="1"/>
      <p:bldP spid="13" grpId="0" animBg="1"/>
      <p:bldP spid="14" grpId="0" animBg="1"/>
      <p:bldP spid="16" grpId="0" animBg="1"/>
      <p:bldP spid="17" grpId="0" animBg="1"/>
      <p:bldP spid="29" grpId="0" animBg="1"/>
      <p:bldP spid="39" grpId="0" animBg="1"/>
      <p:bldP spid="43" grpId="0" animBg="1"/>
      <p:bldP spid="44" grpId="0" animBg="1"/>
      <p:bldP spid="53" grpId="0" animBg="1"/>
      <p:bldP spid="80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9" y="763258"/>
            <a:ext cx="7129885" cy="266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356" y="3440149"/>
            <a:ext cx="6081592" cy="324710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757356" y="568373"/>
          <a:ext cx="2781813" cy="36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4" name="Equation" r:id="rId5" imgW="2108160" imgH="279360" progId="Equation.DSMT4">
                  <p:embed/>
                </p:oleObj>
              </mc:Choice>
              <mc:Fallback>
                <p:oleObj name="Equation" r:id="rId5" imgW="210816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7356" y="568373"/>
                        <a:ext cx="2781813" cy="369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089430" y="4071659"/>
          <a:ext cx="463582" cy="3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5" name="Equation" r:id="rId7" imgW="279360" imgH="241200" progId="Equation.DSMT4">
                  <p:embed/>
                </p:oleObj>
              </mc:Choice>
              <mc:Fallback>
                <p:oleObj name="Equation" r:id="rId7" imgW="279360" imgH="241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9430" y="4071659"/>
                        <a:ext cx="463582" cy="3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102225" y="5435600"/>
          <a:ext cx="317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6" name="Equation" r:id="rId9" imgW="228600" imgH="241200" progId="Equation.DSMT4">
                  <p:embed/>
                </p:oleObj>
              </mc:Choice>
              <mc:Fallback>
                <p:oleObj name="Equation" r:id="rId9" imgW="228600" imgH="2412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2225" y="5435600"/>
                        <a:ext cx="317500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261180" y="2451401"/>
          <a:ext cx="1582275" cy="22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7" name="Equation" r:id="rId11" imgW="1790640" imgH="279360" progId="Equation.DSMT4">
                  <p:embed/>
                </p:oleObj>
              </mc:Choice>
              <mc:Fallback>
                <p:oleObj name="Equation" r:id="rId11" imgW="1790640" imgH="279360" progId="Equation.DSMT4">
                  <p:embed/>
                  <p:pic>
                    <p:nvPicPr>
                      <p:cNvPr id="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80" y="2451401"/>
                        <a:ext cx="1582275" cy="2274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898662" y="2854613"/>
          <a:ext cx="1349819" cy="38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8" name="Equation" r:id="rId13" imgW="1346040" imgH="419040" progId="Equation.DSMT4">
                  <p:embed/>
                </p:oleObj>
              </mc:Choice>
              <mc:Fallback>
                <p:oleObj name="Equation" r:id="rId13" imgW="134604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62" y="2854613"/>
                        <a:ext cx="1349819" cy="3878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092350" y="899338"/>
            <a:ext cx="3493907" cy="1571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288569" y="4071658"/>
          <a:ext cx="399321" cy="39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9" name="Equation" r:id="rId15" imgW="215640" imgH="215640" progId="Equation.DSMT4">
                  <p:embed/>
                </p:oleObj>
              </mc:Choice>
              <mc:Fallback>
                <p:oleObj name="Equation" r:id="rId15" imgW="215640" imgH="2156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88569" y="4071658"/>
                        <a:ext cx="399321" cy="397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081338" y="5484813"/>
          <a:ext cx="3810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0" name="Equation" r:id="rId17" imgW="279360" imgH="253800" progId="Equation.DSMT4">
                  <p:embed/>
                </p:oleObj>
              </mc:Choice>
              <mc:Fallback>
                <p:oleObj name="Equation" r:id="rId17" imgW="27936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81338" y="5484813"/>
                        <a:ext cx="381000" cy="34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091894" y="4125026"/>
          <a:ext cx="402547" cy="37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1" name="Equation" r:id="rId19" imgW="228600" imgH="215640" progId="Equation.DSMT4">
                  <p:embed/>
                </p:oleObj>
              </mc:Choice>
              <mc:Fallback>
                <p:oleObj name="Equation" r:id="rId19" imgW="228600" imgH="215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91894" y="4125026"/>
                        <a:ext cx="402547" cy="375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787" y="3251696"/>
            <a:ext cx="2398218" cy="3367007"/>
            <a:chOff x="32787" y="3251696"/>
            <a:chExt cx="2398218" cy="33670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91606" y="3598487"/>
              <a:ext cx="2239399" cy="3020216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905948" y="3251696"/>
            <a:ext cx="609087" cy="393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22" name="Equation" r:id="rId22" imgW="393480" imgH="253800" progId="Equation.DSMT4">
                    <p:embed/>
                  </p:oleObj>
                </mc:Choice>
                <mc:Fallback>
                  <p:oleObj name="Equation" r:id="rId22" imgW="393480" imgH="25380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905948" y="3251696"/>
                          <a:ext cx="609087" cy="3932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62306" y="3491692"/>
              <a:ext cx="456786" cy="30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787" y="4931681"/>
              <a:ext cx="456786" cy="30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84918" y="5008418"/>
            <a:ext cx="845971" cy="198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23" name="Equation" r:id="rId24" imgW="761760" imgH="177480" progId="Equation.DSMT4">
                    <p:embed/>
                  </p:oleObj>
                </mc:Choice>
                <mc:Fallback>
                  <p:oleObj name="Equation" r:id="rId24" imgW="761760" imgH="17748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4918" y="5008418"/>
                          <a:ext cx="845971" cy="1984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293038" y="3569593"/>
            <a:ext cx="737239" cy="24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24" name="Equation" r:id="rId26" imgW="622080" imgH="203040" progId="Equation.DSMT4">
                    <p:embed/>
                  </p:oleObj>
                </mc:Choice>
                <mc:Fallback>
                  <p:oleObj name="Equation" r:id="rId26" imgW="622080" imgH="20304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93038" y="3569593"/>
                          <a:ext cx="737239" cy="2411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812950" y="3808649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5" name="Equation" r:id="rId28" imgW="215640" imgH="177480" progId="Equation.DSMT4">
                  <p:embed/>
                </p:oleObj>
              </mc:Choice>
              <mc:Fallback>
                <p:oleObj name="Equation" r:id="rId28" imgW="21564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812950" y="3808649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3812950" y="3756628"/>
            <a:ext cx="0" cy="340242"/>
          </a:xfrm>
          <a:prstGeom prst="straightConnector1">
            <a:avLst/>
          </a:prstGeom>
          <a:ln w="190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375212" y="4500282"/>
            <a:ext cx="381000" cy="23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798151" y="3756628"/>
            <a:ext cx="0" cy="340242"/>
          </a:xfrm>
          <a:prstGeom prst="straightConnector1">
            <a:avLst/>
          </a:prstGeom>
          <a:ln w="190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21228"/>
              </p:ext>
            </p:extLst>
          </p:nvPr>
        </p:nvGraphicFramePr>
        <p:xfrm>
          <a:off x="5786793" y="3752146"/>
          <a:ext cx="314974" cy="26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6" name="Equation" r:id="rId30" imgW="279360" imgH="241200" progId="Equation.DSMT4">
                  <p:embed/>
                </p:oleObj>
              </mc:Choice>
              <mc:Fallback>
                <p:oleObj name="Equation" r:id="rId30" imgW="279360" imgH="2412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86793" y="3752146"/>
                        <a:ext cx="314974" cy="269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758001" y="3775448"/>
          <a:ext cx="2809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7" name="Equation" r:id="rId32" imgW="228600" imgH="177480" progId="Equation.DSMT4">
                  <p:embed/>
                </p:oleObj>
              </mc:Choice>
              <mc:Fallback>
                <p:oleObj name="Equation" r:id="rId32" imgW="228600" imgH="1774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758001" y="3775448"/>
                        <a:ext cx="280988" cy="21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7760470" y="3752146"/>
            <a:ext cx="0" cy="340242"/>
          </a:xfrm>
          <a:prstGeom prst="straightConnector1">
            <a:avLst/>
          </a:prstGeom>
          <a:ln w="1905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44191" y="1126512"/>
            <a:ext cx="1686814" cy="154607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12"/>
          <p:cNvGraphicFramePr>
            <a:graphicFrameLocks noChangeAspect="1"/>
          </p:cNvGraphicFramePr>
          <p:nvPr>
            <p:extLst/>
          </p:nvPr>
        </p:nvGraphicFramePr>
        <p:xfrm>
          <a:off x="35245" y="1206410"/>
          <a:ext cx="56991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8" name="Equation" r:id="rId34" imgW="583920" imgH="253800" progId="Equation.DSMT4">
                  <p:embed/>
                </p:oleObj>
              </mc:Choice>
              <mc:Fallback>
                <p:oleObj name="Equation" r:id="rId34" imgW="583920" imgH="253800" progId="Equation.DSMT4">
                  <p:embed/>
                  <p:pic>
                    <p:nvPicPr>
                      <p:cNvPr id="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5" y="1206410"/>
                        <a:ext cx="569912" cy="228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7064375" y="5395913"/>
          <a:ext cx="2492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29" name="Equation" r:id="rId36" imgW="203040" imgH="215640" progId="Equation.DSMT4">
                  <p:embed/>
                </p:oleObj>
              </mc:Choice>
              <mc:Fallback>
                <p:oleObj name="Equation" r:id="rId36" imgW="203040" imgH="21564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064375" y="5395913"/>
                        <a:ext cx="249238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763723" y="3451708"/>
            <a:ext cx="2048758" cy="316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88250" y="3428694"/>
            <a:ext cx="2185041" cy="325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37040" y="3452016"/>
            <a:ext cx="2130051" cy="333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 rot="5400000">
            <a:off x="5045706" y="2959372"/>
            <a:ext cx="133558" cy="296979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1695" y="3096210"/>
            <a:ext cx="70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FF"/>
                </a:solidFill>
              </a:rPr>
              <a:t>analyzer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91941" y="2954724"/>
            <a:ext cx="70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FF"/>
                </a:solidFill>
              </a:rPr>
              <a:t>analyzer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7293167" y="2670043"/>
            <a:ext cx="133558" cy="296979"/>
          </a:xfrm>
          <a:prstGeom prst="flowChartDelay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0802" y="2369423"/>
            <a:ext cx="3493907" cy="110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515035" y="-82979"/>
            <a:ext cx="7827649" cy="525014"/>
            <a:chOff x="1541290" y="4136"/>
            <a:chExt cx="7827649" cy="525014"/>
          </a:xfrm>
        </p:grpSpPr>
        <p:sp>
          <p:nvSpPr>
            <p:cNvPr id="49" name="Rectangle 42"/>
            <p:cNvSpPr txBox="1">
              <a:spLocks noChangeArrowheads="1"/>
            </p:cNvSpPr>
            <p:nvPr/>
          </p:nvSpPr>
          <p:spPr bwMode="auto">
            <a:xfrm>
              <a:off x="3398370" y="4136"/>
              <a:ext cx="59705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observing local trace in A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  <p:sp>
          <p:nvSpPr>
            <p:cNvPr id="50" name="Rectangle 42"/>
            <p:cNvSpPr txBox="1">
              <a:spLocks noChangeArrowheads="1"/>
            </p:cNvSpPr>
            <p:nvPr/>
          </p:nvSpPr>
          <p:spPr bwMode="auto">
            <a:xfrm>
              <a:off x="1541290" y="5930"/>
              <a:ext cx="281076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sz="2800" b="1" dirty="0" smtClean="0">
                  <a:solidFill>
                    <a:srgbClr val="0033CC"/>
                  </a:solidFill>
                </a:rPr>
                <a:t>Experiment:</a:t>
              </a:r>
              <a:endParaRPr lang="en-US" sz="28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176764" y="226074"/>
            <a:ext cx="689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Dziewior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Knips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Farfurnik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Senkalla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Benshalom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Efroni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Meinecke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Bar-Ad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Weinfurter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Vaidman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PNAS, </a:t>
            </a:r>
            <a:r>
              <a:rPr lang="en-US" sz="1000" dirty="0" smtClean="0">
                <a:solidFill>
                  <a:srgbClr val="333333"/>
                </a:solidFill>
                <a:latin typeface="Open Sans"/>
              </a:rPr>
              <a:t>116  288 (2019)</a:t>
            </a:r>
            <a:r>
              <a:rPr lang="en-US" sz="1000" dirty="0">
                <a:solidFill>
                  <a:srgbClr val="333333"/>
                </a:solidFill>
                <a:latin typeface="Open Sans"/>
              </a:rPr>
              <a:t> 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 txBox="1">
            <a:spLocks noChangeArrowheads="1"/>
          </p:cNvSpPr>
          <p:nvPr/>
        </p:nvSpPr>
        <p:spPr bwMode="auto">
          <a:xfrm>
            <a:off x="225693" y="1584794"/>
            <a:ext cx="7926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it left a local trace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2"/>
          <p:cNvSpPr txBox="1">
            <a:spLocks noChangeArrowheads="1"/>
          </p:cNvSpPr>
          <p:nvPr/>
        </p:nvSpPr>
        <p:spPr bwMode="auto">
          <a:xfrm>
            <a:off x="1424067" y="3452043"/>
            <a:ext cx="68959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describes the presence in A for a spatially pre-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postselected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63435" y="3497243"/>
          <a:ext cx="1371295" cy="88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3" name="Equation" r:id="rId3" imgW="393480" imgH="253800" progId="Equation.DSMT4">
                  <p:embed/>
                </p:oleObj>
              </mc:Choice>
              <mc:Fallback>
                <p:oleObj name="Equation" r:id="rId3" imgW="39348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35" y="3497243"/>
                        <a:ext cx="1371295" cy="885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2"/>
          <p:cNvSpPr txBox="1">
            <a:spLocks noChangeArrowheads="1"/>
          </p:cNvSpPr>
          <p:nvPr/>
        </p:nvSpPr>
        <p:spPr bwMode="auto">
          <a:xfrm>
            <a:off x="62587" y="5662828"/>
            <a:ext cx="9488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effects are multiplied by              (and change direction if                   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711559" y="5691237"/>
          <a:ext cx="1026486" cy="44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4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1559" y="5691237"/>
                        <a:ext cx="1026486" cy="446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96334" y="5738268"/>
          <a:ext cx="1236711" cy="3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5" name="Equation" r:id="rId7" imgW="812520" imgH="253800" progId="Equation.DSMT4">
                  <p:embed/>
                </p:oleObj>
              </mc:Choice>
              <mc:Fallback>
                <p:oleObj name="Equation" r:id="rId7" imgW="81252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6334" y="5738268"/>
                        <a:ext cx="1236711" cy="38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2"/>
          <p:cNvSpPr txBox="1">
            <a:spLocks noChangeArrowheads="1"/>
          </p:cNvSpPr>
          <p:nvPr/>
        </p:nvSpPr>
        <p:spPr bwMode="auto">
          <a:xfrm>
            <a:off x="98195" y="6178727"/>
            <a:ext cx="9488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conjugate variables are affected in proportion to                 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913191" y="6230543"/>
          <a:ext cx="10144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6" name="Equation" r:id="rId9" imgW="571320" imgH="253800" progId="Equation.DSMT4">
                  <p:embed/>
                </p:oleObj>
              </mc:Choice>
              <mc:Fallback>
                <p:oleObj name="Equation" r:id="rId9" imgW="57132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13191" y="6230543"/>
                        <a:ext cx="1014413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42"/>
          <p:cNvSpPr txBox="1">
            <a:spLocks noChangeArrowheads="1"/>
          </p:cNvSpPr>
          <p:nvPr/>
        </p:nvSpPr>
        <p:spPr bwMode="auto">
          <a:xfrm>
            <a:off x="2452668" y="-301"/>
            <a:ext cx="6137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Summary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 bwMode="auto">
          <a:xfrm>
            <a:off x="98195" y="4687976"/>
            <a:ext cx="94104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weak interactions in A are modified in the same way: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4979745" y="1694456"/>
          <a:ext cx="2820817" cy="45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7" name="Equation" r:id="rId11" imgW="1726920" imgH="279360" progId="Equation.DSMT4">
                  <p:embed/>
                </p:oleObj>
              </mc:Choice>
              <mc:Fallback>
                <p:oleObj name="Equation" r:id="rId11" imgW="1726920" imgH="2793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79745" y="1694456"/>
                        <a:ext cx="2820817" cy="458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5933857" y="3929096"/>
          <a:ext cx="3302153" cy="43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8" name="Equation" r:id="rId13" imgW="2133360" imgH="279360" progId="Equation.DSMT4">
                  <p:embed/>
                </p:oleObj>
              </mc:Choice>
              <mc:Fallback>
                <p:oleObj name="Equation" r:id="rId13" imgW="2133360" imgH="27936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33857" y="3929096"/>
                        <a:ext cx="3302153" cy="435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25693" y="5109300"/>
          <a:ext cx="1726895" cy="4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9" name="Equation" r:id="rId15" imgW="723600" imgH="177480" progId="Equation.DSMT4">
                  <p:embed/>
                </p:oleObj>
              </mc:Choice>
              <mc:Fallback>
                <p:oleObj name="Equation" r:id="rId15" imgW="72360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5693" y="5109300"/>
                        <a:ext cx="1726895" cy="42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11559" y="5180426"/>
          <a:ext cx="2228483" cy="43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0" name="Equation" r:id="rId17" imgW="1282680" imgH="253800" progId="Equation.DSMT4">
                  <p:embed/>
                </p:oleObj>
              </mc:Choice>
              <mc:Fallback>
                <p:oleObj name="Equation" r:id="rId17" imgW="1282680" imgH="2538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11559" y="5180426"/>
                        <a:ext cx="2228483" cy="43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230053" y="5170691"/>
          <a:ext cx="2932563" cy="41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1" name="Equation" r:id="rId19" imgW="1968480" imgH="279360" progId="Equation.DSMT4">
                  <p:embed/>
                </p:oleObj>
              </mc:Choice>
              <mc:Fallback>
                <p:oleObj name="Equation" r:id="rId19" imgW="1968480" imgH="2793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30053" y="5170691"/>
                        <a:ext cx="2932563" cy="41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2"/>
          <p:cNvSpPr txBox="1">
            <a:spLocks noChangeArrowheads="1"/>
          </p:cNvSpPr>
          <p:nvPr/>
        </p:nvSpPr>
        <p:spPr bwMode="auto">
          <a:xfrm>
            <a:off x="1424067" y="583622"/>
            <a:ext cx="73672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pre and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postselected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particle: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42"/>
          <p:cNvSpPr txBox="1">
            <a:spLocks noChangeArrowheads="1"/>
          </p:cNvSpPr>
          <p:nvPr/>
        </p:nvSpPr>
        <p:spPr bwMode="auto">
          <a:xfrm>
            <a:off x="91611" y="1139762"/>
            <a:ext cx="7184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it was?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42"/>
          <p:cNvSpPr txBox="1">
            <a:spLocks noChangeArrowheads="1"/>
          </p:cNvSpPr>
          <p:nvPr/>
        </p:nvSpPr>
        <p:spPr bwMode="auto">
          <a:xfrm>
            <a:off x="163434" y="2106309"/>
            <a:ext cx="86278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overlap of forward and backward evolving states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42"/>
          <p:cNvSpPr txBox="1">
            <a:spLocks noChangeArrowheads="1"/>
          </p:cNvSpPr>
          <p:nvPr/>
        </p:nvSpPr>
        <p:spPr bwMode="auto">
          <a:xfrm>
            <a:off x="163434" y="2722760"/>
            <a:ext cx="8618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type of presence it had?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2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/>
      <p:bldP spid="8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3" y="135748"/>
            <a:ext cx="5973920" cy="2978662"/>
          </a:xfrm>
          <a:prstGeom prst="rect">
            <a:avLst/>
          </a:prstGeom>
          <a:solidFill>
            <a:srgbClr val="AED5A7"/>
          </a:solidFill>
        </p:spPr>
      </p:pic>
      <p:grpSp>
        <p:nvGrpSpPr>
          <p:cNvPr id="6" name="Group 5"/>
          <p:cNvGrpSpPr/>
          <p:nvPr/>
        </p:nvGrpSpPr>
        <p:grpSpPr>
          <a:xfrm>
            <a:off x="144693" y="3400582"/>
            <a:ext cx="6312528" cy="3207805"/>
            <a:chOff x="3945277" y="18496416"/>
            <a:chExt cx="12944475" cy="85534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5277" y="18496416"/>
              <a:ext cx="12944475" cy="8553450"/>
            </a:xfrm>
            <a:prstGeom prst="rect">
              <a:avLst/>
            </a:prstGeom>
            <a:solidFill>
              <a:srgbClr val="AED5A7"/>
            </a:solidFill>
          </p:spPr>
        </p:pic>
        <p:sp>
          <p:nvSpPr>
            <p:cNvPr id="20" name="Rectangle 19"/>
            <p:cNvSpPr/>
            <p:nvPr/>
          </p:nvSpPr>
          <p:spPr>
            <a:xfrm>
              <a:off x="7677150" y="19507200"/>
              <a:ext cx="5067300" cy="613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074424" y="24403050"/>
              <a:ext cx="1936976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04641" y="5074087"/>
            <a:ext cx="831451" cy="617985"/>
            <a:chOff x="13034849" y="17586777"/>
            <a:chExt cx="1704975" cy="16478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34849" y="17586777"/>
              <a:ext cx="1704975" cy="164782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3010305">
              <a:off x="13235331" y="18384058"/>
              <a:ext cx="1075560" cy="315916"/>
            </a:xfrm>
            <a:prstGeom prst="rect">
              <a:avLst/>
            </a:prstGeom>
            <a:solidFill>
              <a:srgbClr val="A3D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" name="Group 7"/>
          <p:cNvGrpSpPr/>
          <p:nvPr/>
        </p:nvGrpSpPr>
        <p:grpSpPr>
          <a:xfrm rot="20612612">
            <a:off x="3371461" y="5652678"/>
            <a:ext cx="831451" cy="617985"/>
            <a:chOff x="13034849" y="17586777"/>
            <a:chExt cx="1704975" cy="16478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34849" y="17586777"/>
              <a:ext cx="1704975" cy="16478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3010305">
              <a:off x="13243276" y="18388145"/>
              <a:ext cx="1064913" cy="315916"/>
            </a:xfrm>
            <a:prstGeom prst="rect">
              <a:avLst/>
            </a:prstGeom>
            <a:solidFill>
              <a:srgbClr val="A3D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" name="Group 8"/>
          <p:cNvGrpSpPr/>
          <p:nvPr/>
        </p:nvGrpSpPr>
        <p:grpSpPr>
          <a:xfrm rot="21363658">
            <a:off x="1883496" y="4282974"/>
            <a:ext cx="984037" cy="731396"/>
            <a:chOff x="12721957" y="17586773"/>
            <a:chExt cx="2017868" cy="19502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21957" y="17586773"/>
              <a:ext cx="2017868" cy="19502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658278">
              <a:off x="13091448" y="18557222"/>
              <a:ext cx="1072321" cy="429522"/>
            </a:xfrm>
            <a:prstGeom prst="rect">
              <a:avLst/>
            </a:prstGeom>
            <a:solidFill>
              <a:srgbClr val="A3D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0" name="Freeform 9"/>
          <p:cNvSpPr/>
          <p:nvPr/>
        </p:nvSpPr>
        <p:spPr>
          <a:xfrm>
            <a:off x="1698171" y="3995438"/>
            <a:ext cx="3251486" cy="2072740"/>
          </a:xfrm>
          <a:custGeom>
            <a:avLst/>
            <a:gdLst>
              <a:gd name="connsiteX0" fmla="*/ 0 w 6610350"/>
              <a:gd name="connsiteY0" fmla="*/ 0 h 5543550"/>
              <a:gd name="connsiteX1" fmla="*/ 1238250 w 6610350"/>
              <a:gd name="connsiteY1" fmla="*/ 1066800 h 5543550"/>
              <a:gd name="connsiteX2" fmla="*/ 3200400 w 6610350"/>
              <a:gd name="connsiteY2" fmla="*/ 3657600 h 5543550"/>
              <a:gd name="connsiteX3" fmla="*/ 4152900 w 6610350"/>
              <a:gd name="connsiteY3" fmla="*/ 4610100 h 5543550"/>
              <a:gd name="connsiteX4" fmla="*/ 5391150 w 6610350"/>
              <a:gd name="connsiteY4" fmla="*/ 5238750 h 5543550"/>
              <a:gd name="connsiteX5" fmla="*/ 5924550 w 6610350"/>
              <a:gd name="connsiteY5" fmla="*/ 5448300 h 5543550"/>
              <a:gd name="connsiteX6" fmla="*/ 6496050 w 6610350"/>
              <a:gd name="connsiteY6" fmla="*/ 5448300 h 5543550"/>
              <a:gd name="connsiteX7" fmla="*/ 6496050 w 6610350"/>
              <a:gd name="connsiteY7" fmla="*/ 5486400 h 5543550"/>
              <a:gd name="connsiteX8" fmla="*/ 6610350 w 6610350"/>
              <a:gd name="connsiteY8" fmla="*/ 5543550 h 5543550"/>
              <a:gd name="connsiteX0" fmla="*/ 0 w 11220450"/>
              <a:gd name="connsiteY0" fmla="*/ 0 h 5524443"/>
              <a:gd name="connsiteX1" fmla="*/ 1238250 w 11220450"/>
              <a:gd name="connsiteY1" fmla="*/ 1066800 h 5524443"/>
              <a:gd name="connsiteX2" fmla="*/ 3200400 w 11220450"/>
              <a:gd name="connsiteY2" fmla="*/ 3657600 h 5524443"/>
              <a:gd name="connsiteX3" fmla="*/ 4152900 w 11220450"/>
              <a:gd name="connsiteY3" fmla="*/ 4610100 h 5524443"/>
              <a:gd name="connsiteX4" fmla="*/ 5391150 w 11220450"/>
              <a:gd name="connsiteY4" fmla="*/ 5238750 h 5524443"/>
              <a:gd name="connsiteX5" fmla="*/ 5924550 w 11220450"/>
              <a:gd name="connsiteY5" fmla="*/ 5448300 h 5524443"/>
              <a:gd name="connsiteX6" fmla="*/ 6496050 w 11220450"/>
              <a:gd name="connsiteY6" fmla="*/ 5448300 h 5524443"/>
              <a:gd name="connsiteX7" fmla="*/ 6496050 w 11220450"/>
              <a:gd name="connsiteY7" fmla="*/ 5486400 h 5524443"/>
              <a:gd name="connsiteX8" fmla="*/ 11220450 w 11220450"/>
              <a:gd name="connsiteY8" fmla="*/ 48387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2387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3530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3530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1212"/>
              <a:gd name="connsiteY0" fmla="*/ 0 h 5463979"/>
              <a:gd name="connsiteX1" fmla="*/ 1238250 w 6501212"/>
              <a:gd name="connsiteY1" fmla="*/ 1066800 h 5463979"/>
              <a:gd name="connsiteX2" fmla="*/ 3200400 w 6501212"/>
              <a:gd name="connsiteY2" fmla="*/ 3657600 h 5463979"/>
              <a:gd name="connsiteX3" fmla="*/ 4152900 w 6501212"/>
              <a:gd name="connsiteY3" fmla="*/ 4610100 h 5463979"/>
              <a:gd name="connsiteX4" fmla="*/ 5391150 w 6501212"/>
              <a:gd name="connsiteY4" fmla="*/ 5353050 h 5463979"/>
              <a:gd name="connsiteX5" fmla="*/ 5924550 w 6501212"/>
              <a:gd name="connsiteY5" fmla="*/ 5448300 h 5463979"/>
              <a:gd name="connsiteX6" fmla="*/ 6496050 w 6501212"/>
              <a:gd name="connsiteY6" fmla="*/ 5448300 h 5463979"/>
              <a:gd name="connsiteX7" fmla="*/ 6419850 w 6501212"/>
              <a:gd name="connsiteY7" fmla="*/ 52959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00400 w 6496050"/>
              <a:gd name="connsiteY2" fmla="*/ 3657600 h 5463979"/>
              <a:gd name="connsiteX3" fmla="*/ 4152900 w 6496050"/>
              <a:gd name="connsiteY3" fmla="*/ 4610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63673 w 6496050"/>
              <a:gd name="connsiteY2" fmla="*/ 3596849 h 5463979"/>
              <a:gd name="connsiteX3" fmla="*/ 4152900 w 6496050"/>
              <a:gd name="connsiteY3" fmla="*/ 4610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63673 w 6496050"/>
              <a:gd name="connsiteY2" fmla="*/ 3596849 h 5463979"/>
              <a:gd name="connsiteX3" fmla="*/ 4216174 w 6496050"/>
              <a:gd name="connsiteY3" fmla="*/ 4529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70192"/>
              <a:gd name="connsiteX1" fmla="*/ 1238250 w 6496050"/>
              <a:gd name="connsiteY1" fmla="*/ 1066800 h 5470192"/>
              <a:gd name="connsiteX2" fmla="*/ 3263673 w 6496050"/>
              <a:gd name="connsiteY2" fmla="*/ 3596849 h 5470192"/>
              <a:gd name="connsiteX3" fmla="*/ 4216174 w 6496050"/>
              <a:gd name="connsiteY3" fmla="*/ 4529100 h 5470192"/>
              <a:gd name="connsiteX4" fmla="*/ 5391150 w 6496050"/>
              <a:gd name="connsiteY4" fmla="*/ 5251799 h 5470192"/>
              <a:gd name="connsiteX5" fmla="*/ 5924550 w 6496050"/>
              <a:gd name="connsiteY5" fmla="*/ 5448300 h 5470192"/>
              <a:gd name="connsiteX6" fmla="*/ 6496050 w 6496050"/>
              <a:gd name="connsiteY6" fmla="*/ 5448300 h 5470192"/>
              <a:gd name="connsiteX0" fmla="*/ 0 w 6496050"/>
              <a:gd name="connsiteY0" fmla="*/ 0 h 5470192"/>
              <a:gd name="connsiteX1" fmla="*/ 1238250 w 6496050"/>
              <a:gd name="connsiteY1" fmla="*/ 1066800 h 5470192"/>
              <a:gd name="connsiteX2" fmla="*/ 3263673 w 6496050"/>
              <a:gd name="connsiteY2" fmla="*/ 3596849 h 5470192"/>
              <a:gd name="connsiteX3" fmla="*/ 4216174 w 6496050"/>
              <a:gd name="connsiteY3" fmla="*/ 4529100 h 5470192"/>
              <a:gd name="connsiteX4" fmla="*/ 5391150 w 6496050"/>
              <a:gd name="connsiteY4" fmla="*/ 5251799 h 5470192"/>
              <a:gd name="connsiteX5" fmla="*/ 5924550 w 6496050"/>
              <a:gd name="connsiteY5" fmla="*/ 5448300 h 5470192"/>
              <a:gd name="connsiteX6" fmla="*/ 6496050 w 6496050"/>
              <a:gd name="connsiteY6" fmla="*/ 5448300 h 5470192"/>
              <a:gd name="connsiteX0" fmla="*/ 0 w 6938963"/>
              <a:gd name="connsiteY0" fmla="*/ 0 h 5935947"/>
              <a:gd name="connsiteX1" fmla="*/ 1681163 w 6938963"/>
              <a:gd name="connsiteY1" fmla="*/ 1532555 h 5935947"/>
              <a:gd name="connsiteX2" fmla="*/ 3706586 w 6938963"/>
              <a:gd name="connsiteY2" fmla="*/ 4062604 h 5935947"/>
              <a:gd name="connsiteX3" fmla="*/ 4659087 w 6938963"/>
              <a:gd name="connsiteY3" fmla="*/ 4994855 h 5935947"/>
              <a:gd name="connsiteX4" fmla="*/ 5834063 w 6938963"/>
              <a:gd name="connsiteY4" fmla="*/ 5717554 h 5935947"/>
              <a:gd name="connsiteX5" fmla="*/ 6367463 w 6938963"/>
              <a:gd name="connsiteY5" fmla="*/ 5914055 h 5935947"/>
              <a:gd name="connsiteX6" fmla="*/ 6938963 w 6938963"/>
              <a:gd name="connsiteY6" fmla="*/ 5914055 h 5935947"/>
              <a:gd name="connsiteX0" fmla="*/ 0 w 7381876"/>
              <a:gd name="connsiteY0" fmla="*/ 0 h 5915052"/>
              <a:gd name="connsiteX1" fmla="*/ 1681163 w 7381876"/>
              <a:gd name="connsiteY1" fmla="*/ 1532555 h 5915052"/>
              <a:gd name="connsiteX2" fmla="*/ 3706586 w 7381876"/>
              <a:gd name="connsiteY2" fmla="*/ 4062604 h 5915052"/>
              <a:gd name="connsiteX3" fmla="*/ 4659087 w 7381876"/>
              <a:gd name="connsiteY3" fmla="*/ 4994855 h 5915052"/>
              <a:gd name="connsiteX4" fmla="*/ 5834063 w 7381876"/>
              <a:gd name="connsiteY4" fmla="*/ 5717554 h 5915052"/>
              <a:gd name="connsiteX5" fmla="*/ 6367463 w 7381876"/>
              <a:gd name="connsiteY5" fmla="*/ 5914055 h 5915052"/>
              <a:gd name="connsiteX6" fmla="*/ 7381876 w 7381876"/>
              <a:gd name="connsiteY6" fmla="*/ 5792554 h 5915052"/>
              <a:gd name="connsiteX0" fmla="*/ 0 w 7381876"/>
              <a:gd name="connsiteY0" fmla="*/ 0 h 5875071"/>
              <a:gd name="connsiteX1" fmla="*/ 1681163 w 7381876"/>
              <a:gd name="connsiteY1" fmla="*/ 1532555 h 5875071"/>
              <a:gd name="connsiteX2" fmla="*/ 3706586 w 7381876"/>
              <a:gd name="connsiteY2" fmla="*/ 4062604 h 5875071"/>
              <a:gd name="connsiteX3" fmla="*/ 4659087 w 7381876"/>
              <a:gd name="connsiteY3" fmla="*/ 4994855 h 5875071"/>
              <a:gd name="connsiteX4" fmla="*/ 5834063 w 7381876"/>
              <a:gd name="connsiteY4" fmla="*/ 5717554 h 5875071"/>
              <a:gd name="connsiteX5" fmla="*/ 6515100 w 7381876"/>
              <a:gd name="connsiteY5" fmla="*/ 5873554 h 5875071"/>
              <a:gd name="connsiteX6" fmla="*/ 7381876 w 7381876"/>
              <a:gd name="connsiteY6" fmla="*/ 5792554 h 58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876" h="5875071">
                <a:moveTo>
                  <a:pt x="0" y="0"/>
                </a:moveTo>
                <a:cubicBezTo>
                  <a:pt x="352425" y="228600"/>
                  <a:pt x="1063399" y="855454"/>
                  <a:pt x="1681163" y="1532555"/>
                </a:cubicBezTo>
                <a:cubicBezTo>
                  <a:pt x="2298927" y="2209656"/>
                  <a:pt x="3210265" y="3485554"/>
                  <a:pt x="3706586" y="4062604"/>
                </a:cubicBezTo>
                <a:cubicBezTo>
                  <a:pt x="4202907" y="4639654"/>
                  <a:pt x="4304508" y="4719030"/>
                  <a:pt x="4659087" y="4994855"/>
                </a:cubicBezTo>
                <a:cubicBezTo>
                  <a:pt x="5013666" y="5270680"/>
                  <a:pt x="5524728" y="5571104"/>
                  <a:pt x="5834063" y="5717554"/>
                </a:cubicBezTo>
                <a:cubicBezTo>
                  <a:pt x="6143398" y="5864004"/>
                  <a:pt x="6257131" y="5861054"/>
                  <a:pt x="6515100" y="5873554"/>
                </a:cubicBezTo>
                <a:cubicBezTo>
                  <a:pt x="6773069" y="5886054"/>
                  <a:pt x="7299326" y="5817954"/>
                  <a:pt x="7381876" y="5792554"/>
                </a:cubicBezTo>
              </a:path>
            </a:pathLst>
          </a:custGeom>
          <a:noFill/>
          <a:ln w="76200">
            <a:solidFill>
              <a:srgbClr val="A3D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 10"/>
          <p:cNvSpPr/>
          <p:nvPr/>
        </p:nvSpPr>
        <p:spPr>
          <a:xfrm>
            <a:off x="1925499" y="3910171"/>
            <a:ext cx="2954207" cy="2010572"/>
          </a:xfrm>
          <a:custGeom>
            <a:avLst/>
            <a:gdLst>
              <a:gd name="connsiteX0" fmla="*/ 0 w 6610350"/>
              <a:gd name="connsiteY0" fmla="*/ 0 h 5543550"/>
              <a:gd name="connsiteX1" fmla="*/ 1238250 w 6610350"/>
              <a:gd name="connsiteY1" fmla="*/ 1066800 h 5543550"/>
              <a:gd name="connsiteX2" fmla="*/ 3200400 w 6610350"/>
              <a:gd name="connsiteY2" fmla="*/ 3657600 h 5543550"/>
              <a:gd name="connsiteX3" fmla="*/ 4152900 w 6610350"/>
              <a:gd name="connsiteY3" fmla="*/ 4610100 h 5543550"/>
              <a:gd name="connsiteX4" fmla="*/ 5391150 w 6610350"/>
              <a:gd name="connsiteY4" fmla="*/ 5238750 h 5543550"/>
              <a:gd name="connsiteX5" fmla="*/ 5924550 w 6610350"/>
              <a:gd name="connsiteY5" fmla="*/ 5448300 h 5543550"/>
              <a:gd name="connsiteX6" fmla="*/ 6496050 w 6610350"/>
              <a:gd name="connsiteY6" fmla="*/ 5448300 h 5543550"/>
              <a:gd name="connsiteX7" fmla="*/ 6496050 w 6610350"/>
              <a:gd name="connsiteY7" fmla="*/ 5486400 h 5543550"/>
              <a:gd name="connsiteX8" fmla="*/ 6610350 w 6610350"/>
              <a:gd name="connsiteY8" fmla="*/ 5543550 h 5543550"/>
              <a:gd name="connsiteX0" fmla="*/ 0 w 11220450"/>
              <a:gd name="connsiteY0" fmla="*/ 0 h 5524443"/>
              <a:gd name="connsiteX1" fmla="*/ 1238250 w 11220450"/>
              <a:gd name="connsiteY1" fmla="*/ 1066800 h 5524443"/>
              <a:gd name="connsiteX2" fmla="*/ 3200400 w 11220450"/>
              <a:gd name="connsiteY2" fmla="*/ 3657600 h 5524443"/>
              <a:gd name="connsiteX3" fmla="*/ 4152900 w 11220450"/>
              <a:gd name="connsiteY3" fmla="*/ 4610100 h 5524443"/>
              <a:gd name="connsiteX4" fmla="*/ 5391150 w 11220450"/>
              <a:gd name="connsiteY4" fmla="*/ 5238750 h 5524443"/>
              <a:gd name="connsiteX5" fmla="*/ 5924550 w 11220450"/>
              <a:gd name="connsiteY5" fmla="*/ 5448300 h 5524443"/>
              <a:gd name="connsiteX6" fmla="*/ 6496050 w 11220450"/>
              <a:gd name="connsiteY6" fmla="*/ 5448300 h 5524443"/>
              <a:gd name="connsiteX7" fmla="*/ 6496050 w 11220450"/>
              <a:gd name="connsiteY7" fmla="*/ 5486400 h 5524443"/>
              <a:gd name="connsiteX8" fmla="*/ 11220450 w 11220450"/>
              <a:gd name="connsiteY8" fmla="*/ 48387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2387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3530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3530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1212"/>
              <a:gd name="connsiteY0" fmla="*/ 0 h 5463979"/>
              <a:gd name="connsiteX1" fmla="*/ 1238250 w 6501212"/>
              <a:gd name="connsiteY1" fmla="*/ 1066800 h 5463979"/>
              <a:gd name="connsiteX2" fmla="*/ 3200400 w 6501212"/>
              <a:gd name="connsiteY2" fmla="*/ 3657600 h 5463979"/>
              <a:gd name="connsiteX3" fmla="*/ 4152900 w 6501212"/>
              <a:gd name="connsiteY3" fmla="*/ 4610100 h 5463979"/>
              <a:gd name="connsiteX4" fmla="*/ 5391150 w 6501212"/>
              <a:gd name="connsiteY4" fmla="*/ 5353050 h 5463979"/>
              <a:gd name="connsiteX5" fmla="*/ 5924550 w 6501212"/>
              <a:gd name="connsiteY5" fmla="*/ 5448300 h 5463979"/>
              <a:gd name="connsiteX6" fmla="*/ 6496050 w 6501212"/>
              <a:gd name="connsiteY6" fmla="*/ 5448300 h 5463979"/>
              <a:gd name="connsiteX7" fmla="*/ 6419850 w 6501212"/>
              <a:gd name="connsiteY7" fmla="*/ 52959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00400 w 6496050"/>
              <a:gd name="connsiteY2" fmla="*/ 3657600 h 5463979"/>
              <a:gd name="connsiteX3" fmla="*/ 4152900 w 6496050"/>
              <a:gd name="connsiteY3" fmla="*/ 4610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63673 w 6496050"/>
              <a:gd name="connsiteY2" fmla="*/ 3596849 h 5463979"/>
              <a:gd name="connsiteX3" fmla="*/ 4152900 w 6496050"/>
              <a:gd name="connsiteY3" fmla="*/ 4610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63673 w 6496050"/>
              <a:gd name="connsiteY2" fmla="*/ 3596849 h 5463979"/>
              <a:gd name="connsiteX3" fmla="*/ 4216174 w 6496050"/>
              <a:gd name="connsiteY3" fmla="*/ 4529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70192"/>
              <a:gd name="connsiteX1" fmla="*/ 1238250 w 6496050"/>
              <a:gd name="connsiteY1" fmla="*/ 1066800 h 5470192"/>
              <a:gd name="connsiteX2" fmla="*/ 3263673 w 6496050"/>
              <a:gd name="connsiteY2" fmla="*/ 3596849 h 5470192"/>
              <a:gd name="connsiteX3" fmla="*/ 4216174 w 6496050"/>
              <a:gd name="connsiteY3" fmla="*/ 4529100 h 5470192"/>
              <a:gd name="connsiteX4" fmla="*/ 5391150 w 6496050"/>
              <a:gd name="connsiteY4" fmla="*/ 5251799 h 5470192"/>
              <a:gd name="connsiteX5" fmla="*/ 5924550 w 6496050"/>
              <a:gd name="connsiteY5" fmla="*/ 5448300 h 5470192"/>
              <a:gd name="connsiteX6" fmla="*/ 6496050 w 6496050"/>
              <a:gd name="connsiteY6" fmla="*/ 5448300 h 5470192"/>
              <a:gd name="connsiteX0" fmla="*/ 0 w 6496050"/>
              <a:gd name="connsiteY0" fmla="*/ 0 h 5470192"/>
              <a:gd name="connsiteX1" fmla="*/ 1238250 w 6496050"/>
              <a:gd name="connsiteY1" fmla="*/ 1066800 h 5470192"/>
              <a:gd name="connsiteX2" fmla="*/ 3263673 w 6496050"/>
              <a:gd name="connsiteY2" fmla="*/ 3596849 h 5470192"/>
              <a:gd name="connsiteX3" fmla="*/ 4216174 w 6496050"/>
              <a:gd name="connsiteY3" fmla="*/ 4529100 h 5470192"/>
              <a:gd name="connsiteX4" fmla="*/ 5391150 w 6496050"/>
              <a:gd name="connsiteY4" fmla="*/ 5251799 h 5470192"/>
              <a:gd name="connsiteX5" fmla="*/ 5924550 w 6496050"/>
              <a:gd name="connsiteY5" fmla="*/ 5448300 h 5470192"/>
              <a:gd name="connsiteX6" fmla="*/ 6496050 w 6496050"/>
              <a:gd name="connsiteY6" fmla="*/ 5448300 h 5470192"/>
              <a:gd name="connsiteX0" fmla="*/ 0 w 7002236"/>
              <a:gd name="connsiteY0" fmla="*/ 0 h 5652444"/>
              <a:gd name="connsiteX1" fmla="*/ 1744436 w 7002236"/>
              <a:gd name="connsiteY1" fmla="*/ 1249052 h 5652444"/>
              <a:gd name="connsiteX2" fmla="*/ 3769859 w 7002236"/>
              <a:gd name="connsiteY2" fmla="*/ 3779101 h 5652444"/>
              <a:gd name="connsiteX3" fmla="*/ 4722360 w 7002236"/>
              <a:gd name="connsiteY3" fmla="*/ 4711352 h 5652444"/>
              <a:gd name="connsiteX4" fmla="*/ 5897336 w 7002236"/>
              <a:gd name="connsiteY4" fmla="*/ 5434051 h 5652444"/>
              <a:gd name="connsiteX5" fmla="*/ 6430736 w 7002236"/>
              <a:gd name="connsiteY5" fmla="*/ 5630552 h 5652444"/>
              <a:gd name="connsiteX6" fmla="*/ 7002236 w 7002236"/>
              <a:gd name="connsiteY6" fmla="*/ 5630552 h 5652444"/>
              <a:gd name="connsiteX0" fmla="*/ 0 w 6706961"/>
              <a:gd name="connsiteY0" fmla="*/ 0 h 5698861"/>
              <a:gd name="connsiteX1" fmla="*/ 1744436 w 6706961"/>
              <a:gd name="connsiteY1" fmla="*/ 1249052 h 5698861"/>
              <a:gd name="connsiteX2" fmla="*/ 3769859 w 6706961"/>
              <a:gd name="connsiteY2" fmla="*/ 3779101 h 5698861"/>
              <a:gd name="connsiteX3" fmla="*/ 4722360 w 6706961"/>
              <a:gd name="connsiteY3" fmla="*/ 4711352 h 5698861"/>
              <a:gd name="connsiteX4" fmla="*/ 5897336 w 6706961"/>
              <a:gd name="connsiteY4" fmla="*/ 5434051 h 5698861"/>
              <a:gd name="connsiteX5" fmla="*/ 6430736 w 6706961"/>
              <a:gd name="connsiteY5" fmla="*/ 5630552 h 5698861"/>
              <a:gd name="connsiteX6" fmla="*/ 6706961 w 6706961"/>
              <a:gd name="connsiteY6" fmla="*/ 5691303 h 569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6961" h="5698861">
                <a:moveTo>
                  <a:pt x="0" y="0"/>
                </a:moveTo>
                <a:cubicBezTo>
                  <a:pt x="352425" y="228600"/>
                  <a:pt x="1116126" y="619202"/>
                  <a:pt x="1744436" y="1249052"/>
                </a:cubicBezTo>
                <a:cubicBezTo>
                  <a:pt x="2372746" y="1878902"/>
                  <a:pt x="3273538" y="3202051"/>
                  <a:pt x="3769859" y="3779101"/>
                </a:cubicBezTo>
                <a:cubicBezTo>
                  <a:pt x="4266180" y="4356151"/>
                  <a:pt x="4367781" y="4435527"/>
                  <a:pt x="4722360" y="4711352"/>
                </a:cubicBezTo>
                <a:cubicBezTo>
                  <a:pt x="5076939" y="4987177"/>
                  <a:pt x="5570424" y="5301101"/>
                  <a:pt x="5897336" y="5434051"/>
                </a:cubicBezTo>
                <a:cubicBezTo>
                  <a:pt x="6224248" y="5567001"/>
                  <a:pt x="6295799" y="5587677"/>
                  <a:pt x="6430736" y="5630552"/>
                </a:cubicBezTo>
                <a:cubicBezTo>
                  <a:pt x="6565674" y="5673427"/>
                  <a:pt x="6624411" y="5716703"/>
                  <a:pt x="6706961" y="5691303"/>
                </a:cubicBezTo>
              </a:path>
            </a:pathLst>
          </a:custGeom>
          <a:noFill/>
          <a:ln w="76200">
            <a:solidFill>
              <a:srgbClr val="A3D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Freeform 11"/>
          <p:cNvSpPr/>
          <p:nvPr/>
        </p:nvSpPr>
        <p:spPr>
          <a:xfrm>
            <a:off x="1987542" y="4040497"/>
            <a:ext cx="2861308" cy="1929897"/>
          </a:xfrm>
          <a:custGeom>
            <a:avLst/>
            <a:gdLst>
              <a:gd name="connsiteX0" fmla="*/ 0 w 6610350"/>
              <a:gd name="connsiteY0" fmla="*/ 0 h 5543550"/>
              <a:gd name="connsiteX1" fmla="*/ 1238250 w 6610350"/>
              <a:gd name="connsiteY1" fmla="*/ 1066800 h 5543550"/>
              <a:gd name="connsiteX2" fmla="*/ 3200400 w 6610350"/>
              <a:gd name="connsiteY2" fmla="*/ 3657600 h 5543550"/>
              <a:gd name="connsiteX3" fmla="*/ 4152900 w 6610350"/>
              <a:gd name="connsiteY3" fmla="*/ 4610100 h 5543550"/>
              <a:gd name="connsiteX4" fmla="*/ 5391150 w 6610350"/>
              <a:gd name="connsiteY4" fmla="*/ 5238750 h 5543550"/>
              <a:gd name="connsiteX5" fmla="*/ 5924550 w 6610350"/>
              <a:gd name="connsiteY5" fmla="*/ 5448300 h 5543550"/>
              <a:gd name="connsiteX6" fmla="*/ 6496050 w 6610350"/>
              <a:gd name="connsiteY6" fmla="*/ 5448300 h 5543550"/>
              <a:gd name="connsiteX7" fmla="*/ 6496050 w 6610350"/>
              <a:gd name="connsiteY7" fmla="*/ 5486400 h 5543550"/>
              <a:gd name="connsiteX8" fmla="*/ 6610350 w 6610350"/>
              <a:gd name="connsiteY8" fmla="*/ 5543550 h 5543550"/>
              <a:gd name="connsiteX0" fmla="*/ 0 w 11220450"/>
              <a:gd name="connsiteY0" fmla="*/ 0 h 5524443"/>
              <a:gd name="connsiteX1" fmla="*/ 1238250 w 11220450"/>
              <a:gd name="connsiteY1" fmla="*/ 1066800 h 5524443"/>
              <a:gd name="connsiteX2" fmla="*/ 3200400 w 11220450"/>
              <a:gd name="connsiteY2" fmla="*/ 3657600 h 5524443"/>
              <a:gd name="connsiteX3" fmla="*/ 4152900 w 11220450"/>
              <a:gd name="connsiteY3" fmla="*/ 4610100 h 5524443"/>
              <a:gd name="connsiteX4" fmla="*/ 5391150 w 11220450"/>
              <a:gd name="connsiteY4" fmla="*/ 5238750 h 5524443"/>
              <a:gd name="connsiteX5" fmla="*/ 5924550 w 11220450"/>
              <a:gd name="connsiteY5" fmla="*/ 5448300 h 5524443"/>
              <a:gd name="connsiteX6" fmla="*/ 6496050 w 11220450"/>
              <a:gd name="connsiteY6" fmla="*/ 5448300 h 5524443"/>
              <a:gd name="connsiteX7" fmla="*/ 6496050 w 11220450"/>
              <a:gd name="connsiteY7" fmla="*/ 5486400 h 5524443"/>
              <a:gd name="connsiteX8" fmla="*/ 11220450 w 11220450"/>
              <a:gd name="connsiteY8" fmla="*/ 48387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2387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3530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3349"/>
              <a:gd name="connsiteY0" fmla="*/ 0 h 5524443"/>
              <a:gd name="connsiteX1" fmla="*/ 1238250 w 6503349"/>
              <a:gd name="connsiteY1" fmla="*/ 1066800 h 5524443"/>
              <a:gd name="connsiteX2" fmla="*/ 3200400 w 6503349"/>
              <a:gd name="connsiteY2" fmla="*/ 3657600 h 5524443"/>
              <a:gd name="connsiteX3" fmla="*/ 4152900 w 6503349"/>
              <a:gd name="connsiteY3" fmla="*/ 4610100 h 5524443"/>
              <a:gd name="connsiteX4" fmla="*/ 5391150 w 6503349"/>
              <a:gd name="connsiteY4" fmla="*/ 5353050 h 5524443"/>
              <a:gd name="connsiteX5" fmla="*/ 5924550 w 6503349"/>
              <a:gd name="connsiteY5" fmla="*/ 5448300 h 5524443"/>
              <a:gd name="connsiteX6" fmla="*/ 6496050 w 6503349"/>
              <a:gd name="connsiteY6" fmla="*/ 5448300 h 5524443"/>
              <a:gd name="connsiteX7" fmla="*/ 6496050 w 6503349"/>
              <a:gd name="connsiteY7" fmla="*/ 5486400 h 5524443"/>
              <a:gd name="connsiteX0" fmla="*/ 0 w 6501212"/>
              <a:gd name="connsiteY0" fmla="*/ 0 h 5463979"/>
              <a:gd name="connsiteX1" fmla="*/ 1238250 w 6501212"/>
              <a:gd name="connsiteY1" fmla="*/ 1066800 h 5463979"/>
              <a:gd name="connsiteX2" fmla="*/ 3200400 w 6501212"/>
              <a:gd name="connsiteY2" fmla="*/ 3657600 h 5463979"/>
              <a:gd name="connsiteX3" fmla="*/ 4152900 w 6501212"/>
              <a:gd name="connsiteY3" fmla="*/ 4610100 h 5463979"/>
              <a:gd name="connsiteX4" fmla="*/ 5391150 w 6501212"/>
              <a:gd name="connsiteY4" fmla="*/ 5353050 h 5463979"/>
              <a:gd name="connsiteX5" fmla="*/ 5924550 w 6501212"/>
              <a:gd name="connsiteY5" fmla="*/ 5448300 h 5463979"/>
              <a:gd name="connsiteX6" fmla="*/ 6496050 w 6501212"/>
              <a:gd name="connsiteY6" fmla="*/ 5448300 h 5463979"/>
              <a:gd name="connsiteX7" fmla="*/ 6419850 w 6501212"/>
              <a:gd name="connsiteY7" fmla="*/ 52959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00400 w 6496050"/>
              <a:gd name="connsiteY2" fmla="*/ 3657600 h 5463979"/>
              <a:gd name="connsiteX3" fmla="*/ 4152900 w 6496050"/>
              <a:gd name="connsiteY3" fmla="*/ 4610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63673 w 6496050"/>
              <a:gd name="connsiteY2" fmla="*/ 3596849 h 5463979"/>
              <a:gd name="connsiteX3" fmla="*/ 4152900 w 6496050"/>
              <a:gd name="connsiteY3" fmla="*/ 4610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63979"/>
              <a:gd name="connsiteX1" fmla="*/ 1238250 w 6496050"/>
              <a:gd name="connsiteY1" fmla="*/ 1066800 h 5463979"/>
              <a:gd name="connsiteX2" fmla="*/ 3263673 w 6496050"/>
              <a:gd name="connsiteY2" fmla="*/ 3596849 h 5463979"/>
              <a:gd name="connsiteX3" fmla="*/ 4216174 w 6496050"/>
              <a:gd name="connsiteY3" fmla="*/ 4529100 h 5463979"/>
              <a:gd name="connsiteX4" fmla="*/ 5391150 w 6496050"/>
              <a:gd name="connsiteY4" fmla="*/ 5353050 h 5463979"/>
              <a:gd name="connsiteX5" fmla="*/ 5924550 w 6496050"/>
              <a:gd name="connsiteY5" fmla="*/ 5448300 h 5463979"/>
              <a:gd name="connsiteX6" fmla="*/ 6496050 w 6496050"/>
              <a:gd name="connsiteY6" fmla="*/ 5448300 h 5463979"/>
              <a:gd name="connsiteX0" fmla="*/ 0 w 6496050"/>
              <a:gd name="connsiteY0" fmla="*/ 0 h 5470192"/>
              <a:gd name="connsiteX1" fmla="*/ 1238250 w 6496050"/>
              <a:gd name="connsiteY1" fmla="*/ 1066800 h 5470192"/>
              <a:gd name="connsiteX2" fmla="*/ 3263673 w 6496050"/>
              <a:gd name="connsiteY2" fmla="*/ 3596849 h 5470192"/>
              <a:gd name="connsiteX3" fmla="*/ 4216174 w 6496050"/>
              <a:gd name="connsiteY3" fmla="*/ 4529100 h 5470192"/>
              <a:gd name="connsiteX4" fmla="*/ 5391150 w 6496050"/>
              <a:gd name="connsiteY4" fmla="*/ 5251799 h 5470192"/>
              <a:gd name="connsiteX5" fmla="*/ 5924550 w 6496050"/>
              <a:gd name="connsiteY5" fmla="*/ 5448300 h 5470192"/>
              <a:gd name="connsiteX6" fmla="*/ 6496050 w 6496050"/>
              <a:gd name="connsiteY6" fmla="*/ 5448300 h 5470192"/>
              <a:gd name="connsiteX0" fmla="*/ 0 w 6496050"/>
              <a:gd name="connsiteY0" fmla="*/ 0 h 5470192"/>
              <a:gd name="connsiteX1" fmla="*/ 1238250 w 6496050"/>
              <a:gd name="connsiteY1" fmla="*/ 1066800 h 5470192"/>
              <a:gd name="connsiteX2" fmla="*/ 3263673 w 6496050"/>
              <a:gd name="connsiteY2" fmla="*/ 3596849 h 5470192"/>
              <a:gd name="connsiteX3" fmla="*/ 4216174 w 6496050"/>
              <a:gd name="connsiteY3" fmla="*/ 4529100 h 5470192"/>
              <a:gd name="connsiteX4" fmla="*/ 5391150 w 6496050"/>
              <a:gd name="connsiteY4" fmla="*/ 5251799 h 5470192"/>
              <a:gd name="connsiteX5" fmla="*/ 5924550 w 6496050"/>
              <a:gd name="connsiteY5" fmla="*/ 5448300 h 5470192"/>
              <a:gd name="connsiteX6" fmla="*/ 6496050 w 6496050"/>
              <a:gd name="connsiteY6" fmla="*/ 5448300 h 54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6050" h="5470192">
                <a:moveTo>
                  <a:pt x="0" y="0"/>
                </a:moveTo>
                <a:cubicBezTo>
                  <a:pt x="352425" y="228600"/>
                  <a:pt x="694305" y="467325"/>
                  <a:pt x="1238250" y="1066800"/>
                </a:cubicBezTo>
                <a:cubicBezTo>
                  <a:pt x="1782195" y="1666275"/>
                  <a:pt x="2767352" y="3019799"/>
                  <a:pt x="3263673" y="3596849"/>
                </a:cubicBezTo>
                <a:cubicBezTo>
                  <a:pt x="3759994" y="4173899"/>
                  <a:pt x="3861595" y="4253275"/>
                  <a:pt x="4216174" y="4529100"/>
                </a:cubicBezTo>
                <a:cubicBezTo>
                  <a:pt x="4570753" y="4804925"/>
                  <a:pt x="5064238" y="5118849"/>
                  <a:pt x="5391150" y="5251799"/>
                </a:cubicBezTo>
                <a:cubicBezTo>
                  <a:pt x="5718062" y="5384749"/>
                  <a:pt x="5740400" y="5415550"/>
                  <a:pt x="5924550" y="5448300"/>
                </a:cubicBezTo>
                <a:cubicBezTo>
                  <a:pt x="6108700" y="5481050"/>
                  <a:pt x="6413500" y="5473700"/>
                  <a:pt x="6496050" y="5448300"/>
                </a:cubicBezTo>
              </a:path>
            </a:pathLst>
          </a:custGeom>
          <a:noFill/>
          <a:ln w="76200">
            <a:solidFill>
              <a:srgbClr val="A3D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-1113288" y="-152048"/>
            <a:ext cx="11098003" cy="636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Berlin Sans FB Demi" panose="020E0802020502020306" pitchFamily="34" charset="0"/>
                <a:cs typeface="+mn-cs"/>
              </a:rPr>
              <a:t>QUANTUM COMMUNICATION</a:t>
            </a:r>
            <a:endParaRPr lang="en-US" sz="2000" b="1" dirty="0"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1705630" y="2852995"/>
            <a:ext cx="13108959" cy="8385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1751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83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Berlin Sans FB Demi" panose="020E0802020502020306" pitchFamily="34" charset="0"/>
              </a:rPr>
              <a:t>COUNTERFACTUAL COMMUNICATION</a:t>
            </a:r>
            <a:endParaRPr lang="en-US" sz="2000" b="1" dirty="0"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6330" y="625674"/>
            <a:ext cx="6279476" cy="2923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300" b="1" dirty="0" smtClean="0"/>
              <a:t>COMMUNICATION USING QUANTUM STATES OF TRANSMITTED PARTICLES</a:t>
            </a:r>
            <a:endParaRPr lang="he-IL" sz="13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83304" y="3871232"/>
            <a:ext cx="5173339" cy="2923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300" b="1" dirty="0" smtClean="0"/>
              <a:t>COMMUNICATION WITHOUT PARTICLES IN THE TRANSMITION CHANNEL</a:t>
            </a:r>
            <a:endParaRPr lang="he-IL" sz="1300" b="1" dirty="0"/>
          </a:p>
        </p:txBody>
      </p:sp>
    </p:spTree>
    <p:extLst>
      <p:ext uri="{BB962C8B-B14F-4D97-AF65-F5344CB8AC3E}">
        <p14:creationId xmlns:p14="http://schemas.microsoft.com/office/powerpoint/2010/main" val="35357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6007" y="1280160"/>
            <a:ext cx="7537914" cy="4064269"/>
            <a:chOff x="1973064" y="2448129"/>
            <a:chExt cx="8817698" cy="4916030"/>
          </a:xfrm>
        </p:grpSpPr>
        <p:cxnSp>
          <p:nvCxnSpPr>
            <p:cNvPr id="5" name="Straight Connector 4"/>
            <p:cNvCxnSpPr>
              <a:endCxn id="14" idx="1"/>
            </p:cNvCxnSpPr>
            <p:nvPr/>
          </p:nvCxnSpPr>
          <p:spPr>
            <a:xfrm flipH="1" flipV="1">
              <a:off x="2094074" y="4936477"/>
              <a:ext cx="1437070" cy="150569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 rot="2786036">
              <a:off x="2667181" y="3873411"/>
              <a:ext cx="2828477" cy="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 flipH="1">
              <a:off x="3531144" y="4922345"/>
              <a:ext cx="1520626" cy="151821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8" name="Straight Connector 7"/>
            <p:cNvCxnSpPr>
              <a:endCxn id="14" idx="1"/>
            </p:cNvCxnSpPr>
            <p:nvPr/>
          </p:nvCxnSpPr>
          <p:spPr>
            <a:xfrm flipH="1">
              <a:off x="2094074" y="3357695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9" name="Flowchart: Process 8"/>
            <p:cNvSpPr/>
            <p:nvPr/>
          </p:nvSpPr>
          <p:spPr>
            <a:xfrm>
              <a:off x="5081734" y="4502347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PC"/>
            <p:cNvSpPr>
              <a:spLocks noEditPoints="1" noChangeArrowheads="1"/>
            </p:cNvSpPr>
            <p:nvPr/>
          </p:nvSpPr>
          <p:spPr bwMode="auto">
            <a:xfrm rot="18986036">
              <a:off x="2673725" y="2448129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he-IL" sz="140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8230054">
              <a:off x="3361150" y="3136835"/>
              <a:ext cx="451487" cy="482463"/>
              <a:chOff x="6012159" y="3145009"/>
              <a:chExt cx="624438" cy="504056"/>
            </a:xfrm>
          </p:grpSpPr>
          <p:sp>
            <p:nvSpPr>
              <p:cNvPr id="43" name="Flowchart: Process 4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 rot="8186036">
              <a:off x="3305401" y="6200936"/>
              <a:ext cx="451487" cy="482463"/>
              <a:chOff x="6012159" y="3145009"/>
              <a:chExt cx="624438" cy="504056"/>
            </a:xfrm>
          </p:grpSpPr>
          <p:sp>
            <p:nvSpPr>
              <p:cNvPr id="41" name="Flowchart: Process 4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3" name="Straight Connector 12"/>
            <p:cNvCxnSpPr/>
            <p:nvPr/>
          </p:nvCxnSpPr>
          <p:spPr>
            <a:xfrm flipH="1" flipV="1">
              <a:off x="3530995" y="6420918"/>
              <a:ext cx="659796" cy="693115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4" name="Flowchart: Process 13"/>
            <p:cNvSpPr/>
            <p:nvPr/>
          </p:nvSpPr>
          <p:spPr>
            <a:xfrm rot="10716570">
              <a:off x="1973064" y="4469893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rot="8186036">
              <a:off x="2795642" y="6846123"/>
              <a:ext cx="322489" cy="377918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2836718" y="6888598"/>
            <a:ext cx="269523" cy="323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862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36718" y="6888598"/>
                          <a:ext cx="269523" cy="3234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4344983" y="4052162"/>
              <a:ext cx="473609" cy="727443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4653115" y="3686349"/>
            <a:ext cx="384479" cy="448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863" name="Equation" r:id="rId5" imgW="152280" imgH="177480" progId="Equation.DSMT4">
                    <p:embed/>
                  </p:oleObj>
                </mc:Choice>
                <mc:Fallback>
                  <p:oleObj name="Equation" r:id="rId5" imgW="152280" imgH="1774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53115" y="3686349"/>
                          <a:ext cx="384479" cy="4485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 flipV="1">
              <a:off x="8674325" y="6440556"/>
              <a:ext cx="444819" cy="47692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20" name="Straight Connector 19"/>
            <p:cNvCxnSpPr>
              <a:endCxn id="29" idx="1"/>
            </p:cNvCxnSpPr>
            <p:nvPr/>
          </p:nvCxnSpPr>
          <p:spPr>
            <a:xfrm flipH="1" flipV="1">
              <a:off x="7682074" y="4936477"/>
              <a:ext cx="1437070" cy="150569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21" name="Straight Connector 20"/>
            <p:cNvCxnSpPr>
              <a:endCxn id="27" idx="2"/>
            </p:cNvCxnSpPr>
            <p:nvPr/>
          </p:nvCxnSpPr>
          <p:spPr>
            <a:xfrm>
              <a:off x="8694740" y="2848681"/>
              <a:ext cx="1498471" cy="159123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22" name="Straight Connector 21"/>
            <p:cNvCxnSpPr>
              <a:endCxn id="29" idx="1"/>
            </p:cNvCxnSpPr>
            <p:nvPr/>
          </p:nvCxnSpPr>
          <p:spPr>
            <a:xfrm flipH="1">
              <a:off x="7682074" y="3357695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23" name="Flowchart: Process 22"/>
            <p:cNvSpPr/>
            <p:nvPr/>
          </p:nvSpPr>
          <p:spPr>
            <a:xfrm>
              <a:off x="10669734" y="4502347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PC"/>
            <p:cNvSpPr>
              <a:spLocks noEditPoints="1" noChangeArrowheads="1"/>
            </p:cNvSpPr>
            <p:nvPr/>
          </p:nvSpPr>
          <p:spPr bwMode="auto">
            <a:xfrm rot="18986036">
              <a:off x="8261725" y="2448129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he-IL" sz="140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rot="8230054">
              <a:off x="8949150" y="3136835"/>
              <a:ext cx="451487" cy="482463"/>
              <a:chOff x="6012159" y="3145009"/>
              <a:chExt cx="624438" cy="504056"/>
            </a:xfrm>
          </p:grpSpPr>
          <p:sp>
            <p:nvSpPr>
              <p:cNvPr id="39" name="Flowchart: Process 3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 rot="8186036">
              <a:off x="8893401" y="6200936"/>
              <a:ext cx="451487" cy="482463"/>
              <a:chOff x="6012159" y="3145009"/>
              <a:chExt cx="624438" cy="504056"/>
            </a:xfrm>
          </p:grpSpPr>
          <p:sp>
            <p:nvSpPr>
              <p:cNvPr id="37" name="Flowchart: Process 3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 rot="8186036">
              <a:off x="10050692" y="4426271"/>
              <a:ext cx="353338" cy="99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9118995" y="6420918"/>
              <a:ext cx="659796" cy="693115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29" name="Flowchart: Process 28"/>
            <p:cNvSpPr/>
            <p:nvPr/>
          </p:nvSpPr>
          <p:spPr>
            <a:xfrm rot="10716570">
              <a:off x="7561064" y="4469893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 rot="8186036">
              <a:off x="8383642" y="6846123"/>
              <a:ext cx="322489" cy="377918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8424718" y="6888598"/>
            <a:ext cx="269523" cy="323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864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424718" y="6888598"/>
                          <a:ext cx="269523" cy="3234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Oval 31"/>
            <p:cNvSpPr/>
            <p:nvPr/>
          </p:nvSpPr>
          <p:spPr>
            <a:xfrm>
              <a:off x="9932983" y="4052162"/>
              <a:ext cx="473609" cy="727443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10255291" y="3651391"/>
            <a:ext cx="414443" cy="483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865" name="Equation" r:id="rId8" imgW="152280" imgH="177480" progId="Equation.DSMT4">
                    <p:embed/>
                  </p:oleObj>
                </mc:Choice>
                <mc:Fallback>
                  <p:oleObj name="Equation" r:id="rId8" imgW="152280" imgH="17748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255291" y="3651391"/>
                          <a:ext cx="414443" cy="4835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68471" y="7039644"/>
              <a:ext cx="272175" cy="324515"/>
            </a:xfrm>
            <a:prstGeom prst="rect">
              <a:avLst/>
            </a:prstGeom>
          </p:spPr>
        </p:pic>
      </p:grp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236237" y="5749758"/>
            <a:ext cx="8380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We know that the object is in </a:t>
            </a:r>
            <a:r>
              <a:rPr lang="en-US" sz="2000" b="1" i="1" dirty="0" smtClean="0">
                <a:solidFill>
                  <a:srgbClr val="0033CC"/>
                </a:solidFill>
              </a:rPr>
              <a:t>O </a:t>
            </a:r>
            <a:r>
              <a:rPr lang="en-US" sz="2000" b="1" dirty="0" smtClean="0">
                <a:solidFill>
                  <a:srgbClr val="0033CC"/>
                </a:solidFill>
              </a:rPr>
              <a:t>but the photon was not in </a:t>
            </a:r>
            <a:r>
              <a:rPr lang="en-US" sz="2000" b="1" i="1" dirty="0">
                <a:solidFill>
                  <a:srgbClr val="0033CC"/>
                </a:solidFill>
              </a:rPr>
              <a:t>O 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5344826" y="296111"/>
            <a:ext cx="429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he-IL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Elitzur</a:t>
            </a:r>
            <a:r>
              <a:rPr lang="en-US" altLang="he-IL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altLang="he-IL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Vaidman, </a:t>
            </a:r>
            <a:r>
              <a:rPr lang="en-US" altLang="he-IL" sz="12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Found</a:t>
            </a:r>
            <a:r>
              <a:rPr lang="en-US" altLang="he-IL" sz="1200" b="1" i="1" dirty="0">
                <a:solidFill>
                  <a:srgbClr val="000000"/>
                </a:solidFill>
                <a:latin typeface="Arial" panose="020B0604020202020204" pitchFamily="34" charset="0"/>
              </a:rPr>
              <a:t>. Phys. </a:t>
            </a:r>
            <a:r>
              <a:rPr lang="en-US" altLang="he-IL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23, 987 (1993</a:t>
            </a:r>
            <a:r>
              <a:rPr lang="en-US" altLang="he-IL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he-IL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333375" y="79375"/>
            <a:ext cx="8991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Interaction-free measurement of a presence of an object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906424" y="596227"/>
            <a:ext cx="9578754" cy="5093373"/>
            <a:chOff x="-906424" y="596227"/>
            <a:chExt cx="9578754" cy="5093373"/>
          </a:xfrm>
        </p:grpSpPr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1819514" y="596227"/>
              <a:ext cx="5781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2400" dirty="0">
                  <a:solidFill>
                    <a:srgbClr val="0000FF"/>
                  </a:solidFill>
                  <a:latin typeface="Arial" panose="020B0604020202020204" pitchFamily="34" charset="0"/>
                </a:rPr>
                <a:t>Counterfactual transmission of bit 1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06424" y="1149044"/>
              <a:ext cx="4789304" cy="434581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83026" y="1183864"/>
              <a:ext cx="4789304" cy="434581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894667" y="986721"/>
              <a:ext cx="1199847" cy="4702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5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88627" y="1180901"/>
            <a:ext cx="3166085" cy="4042373"/>
            <a:chOff x="1015578" y="1410808"/>
            <a:chExt cx="5101584" cy="6735063"/>
          </a:xfrm>
        </p:grpSpPr>
        <p:cxnSp>
          <p:nvCxnSpPr>
            <p:cNvPr id="36" name="Straight Connector 35"/>
            <p:cNvCxnSpPr>
              <a:endCxn id="44" idx="1"/>
            </p:cNvCxnSpPr>
            <p:nvPr/>
          </p:nvCxnSpPr>
          <p:spPr>
            <a:xfrm flipH="1" flipV="1">
              <a:off x="3008474" y="4936477"/>
              <a:ext cx="1437070" cy="150569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3048404" y="1810460"/>
              <a:ext cx="2922095" cy="308768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flipH="1">
              <a:off x="4445544" y="4922345"/>
              <a:ext cx="1520626" cy="151821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9" name="Straight Connector 38"/>
            <p:cNvCxnSpPr>
              <a:endCxn id="44" idx="1"/>
            </p:cNvCxnSpPr>
            <p:nvPr/>
          </p:nvCxnSpPr>
          <p:spPr>
            <a:xfrm flipH="1">
              <a:off x="3008474" y="3357695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40" name="Flowchart: Process 39"/>
            <p:cNvSpPr/>
            <p:nvPr/>
          </p:nvSpPr>
          <p:spPr>
            <a:xfrm>
              <a:off x="5996134" y="4502347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rot="8230054">
              <a:off x="4275550" y="3136835"/>
              <a:ext cx="451487" cy="482463"/>
              <a:chOff x="6012159" y="3145009"/>
              <a:chExt cx="624438" cy="504056"/>
            </a:xfrm>
          </p:grpSpPr>
          <p:sp>
            <p:nvSpPr>
              <p:cNvPr id="63" name="Flowchart: Process 6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 rot="8186036">
              <a:off x="4219801" y="6200936"/>
              <a:ext cx="451487" cy="482463"/>
              <a:chOff x="6012159" y="3145009"/>
              <a:chExt cx="624438" cy="504056"/>
            </a:xfrm>
          </p:grpSpPr>
          <p:sp>
            <p:nvSpPr>
              <p:cNvPr id="61" name="Flowchart: Process 6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43" name="Straight Connector 42"/>
            <p:cNvCxnSpPr/>
            <p:nvPr/>
          </p:nvCxnSpPr>
          <p:spPr>
            <a:xfrm flipH="1" flipV="1">
              <a:off x="4445395" y="6420918"/>
              <a:ext cx="1081645" cy="1180464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44" name="Flowchart: Process 43"/>
            <p:cNvSpPr/>
            <p:nvPr/>
          </p:nvSpPr>
          <p:spPr>
            <a:xfrm rot="10716570">
              <a:off x="2887464" y="4469893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Connector 44"/>
            <p:cNvCxnSpPr>
              <a:endCxn id="48" idx="1"/>
            </p:cNvCxnSpPr>
            <p:nvPr/>
          </p:nvCxnSpPr>
          <p:spPr>
            <a:xfrm flipH="1">
              <a:off x="1136588" y="2369320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46" name="PC"/>
            <p:cNvSpPr>
              <a:spLocks noEditPoints="1" noChangeArrowheads="1"/>
            </p:cNvSpPr>
            <p:nvPr/>
          </p:nvSpPr>
          <p:spPr bwMode="auto">
            <a:xfrm rot="18986036">
              <a:off x="2622925" y="1410808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he-IL" sz="140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8230054">
              <a:off x="3310350" y="2128089"/>
              <a:ext cx="451487" cy="482463"/>
              <a:chOff x="6012159" y="3145009"/>
              <a:chExt cx="624438" cy="504056"/>
            </a:xfrm>
          </p:grpSpPr>
          <p:sp>
            <p:nvSpPr>
              <p:cNvPr id="59" name="Flowchart: Process 5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48" name="Flowchart: Process 47"/>
            <p:cNvSpPr/>
            <p:nvPr/>
          </p:nvSpPr>
          <p:spPr>
            <a:xfrm rot="10716570">
              <a:off x="1015578" y="4430089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167223" y="4896673"/>
              <a:ext cx="2935909" cy="2916266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8186036">
              <a:off x="3378125" y="7058184"/>
              <a:ext cx="451487" cy="482463"/>
              <a:chOff x="6012159" y="3145009"/>
              <a:chExt cx="624438" cy="504056"/>
            </a:xfrm>
          </p:grpSpPr>
          <p:sp>
            <p:nvSpPr>
              <p:cNvPr id="57" name="Flowchart: Process 5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51" name="Straight Connector 50"/>
            <p:cNvCxnSpPr/>
            <p:nvPr/>
          </p:nvCxnSpPr>
          <p:spPr>
            <a:xfrm flipH="1">
              <a:off x="3104146" y="7283939"/>
              <a:ext cx="499234" cy="52900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 rot="8186036">
              <a:off x="2770944" y="7729030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/>
            </p:nvPr>
          </p:nvGraphicFramePr>
          <p:xfrm>
            <a:off x="2815009" y="7775880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886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15009" y="7775880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54"/>
            <p:cNvSpPr/>
            <p:nvPr/>
          </p:nvSpPr>
          <p:spPr>
            <a:xfrm>
              <a:off x="5428725" y="4217720"/>
              <a:ext cx="473609" cy="727443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56" name="Object 55"/>
            <p:cNvGraphicFramePr>
              <a:graphicFrameLocks noChangeAspect="1"/>
            </p:cNvGraphicFramePr>
            <p:nvPr>
              <p:extLst/>
            </p:nvPr>
          </p:nvGraphicFramePr>
          <p:xfrm>
            <a:off x="5751033" y="3948545"/>
            <a:ext cx="258238" cy="30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887" name="Equation" r:id="rId5" imgW="152280" imgH="177480" progId="Equation.DSMT4">
                    <p:embed/>
                  </p:oleObj>
                </mc:Choice>
                <mc:Fallback>
                  <p:oleObj name="Equation" r:id="rId5" imgW="152280" imgH="17748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51033" y="3948545"/>
                          <a:ext cx="258238" cy="301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00977" y="1199729"/>
            <a:ext cx="3166085" cy="4042373"/>
            <a:chOff x="1015578" y="1410808"/>
            <a:chExt cx="5101584" cy="6735063"/>
          </a:xfrm>
        </p:grpSpPr>
        <p:cxnSp>
          <p:nvCxnSpPr>
            <p:cNvPr id="7" name="Straight Connector 6"/>
            <p:cNvCxnSpPr>
              <a:endCxn id="16" idx="1"/>
            </p:cNvCxnSpPr>
            <p:nvPr/>
          </p:nvCxnSpPr>
          <p:spPr>
            <a:xfrm flipH="1" flipV="1">
              <a:off x="3008474" y="4936477"/>
              <a:ext cx="1437070" cy="150569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8" name="Straight Connector 7"/>
            <p:cNvCxnSpPr>
              <a:endCxn id="14" idx="2"/>
            </p:cNvCxnSpPr>
            <p:nvPr/>
          </p:nvCxnSpPr>
          <p:spPr>
            <a:xfrm>
              <a:off x="3048404" y="1810460"/>
              <a:ext cx="2574275" cy="270920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3595998" y="6440555"/>
              <a:ext cx="849546" cy="8588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0" name="Straight Connector 9"/>
            <p:cNvCxnSpPr>
              <a:endCxn id="16" idx="1"/>
            </p:cNvCxnSpPr>
            <p:nvPr/>
          </p:nvCxnSpPr>
          <p:spPr>
            <a:xfrm flipH="1">
              <a:off x="3008474" y="3357695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1" name="Flowchart: Process 10"/>
            <p:cNvSpPr/>
            <p:nvPr/>
          </p:nvSpPr>
          <p:spPr>
            <a:xfrm>
              <a:off x="5996134" y="4502347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8230054">
              <a:off x="4275550" y="3136835"/>
              <a:ext cx="451487" cy="482463"/>
              <a:chOff x="6012159" y="3145009"/>
              <a:chExt cx="624438" cy="504056"/>
            </a:xfrm>
          </p:grpSpPr>
          <p:sp>
            <p:nvSpPr>
              <p:cNvPr id="34" name="Flowchart: Process 33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 rot="8186036">
              <a:off x="4219801" y="6200936"/>
              <a:ext cx="451487" cy="482463"/>
              <a:chOff x="6012159" y="3145009"/>
              <a:chExt cx="624438" cy="504056"/>
            </a:xfrm>
          </p:grpSpPr>
          <p:sp>
            <p:nvSpPr>
              <p:cNvPr id="32" name="Flowchart: Process 31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 rot="8186036">
              <a:off x="5480160" y="4506020"/>
              <a:ext cx="353338" cy="99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4445396" y="6420919"/>
              <a:ext cx="1107044" cy="1208868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6" name="Flowchart: Process 15"/>
            <p:cNvSpPr/>
            <p:nvPr/>
          </p:nvSpPr>
          <p:spPr>
            <a:xfrm rot="10716570">
              <a:off x="2887464" y="4469893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endCxn id="20" idx="1"/>
            </p:cNvCxnSpPr>
            <p:nvPr/>
          </p:nvCxnSpPr>
          <p:spPr>
            <a:xfrm flipH="1">
              <a:off x="1136588" y="2369320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8" name="PC"/>
            <p:cNvSpPr>
              <a:spLocks noEditPoints="1" noChangeArrowheads="1"/>
            </p:cNvSpPr>
            <p:nvPr/>
          </p:nvSpPr>
          <p:spPr bwMode="auto">
            <a:xfrm rot="18986036">
              <a:off x="2622925" y="1410808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he-IL" sz="140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 rot="8230054">
              <a:off x="3310350" y="2128089"/>
              <a:ext cx="451487" cy="482463"/>
              <a:chOff x="6012159" y="3145009"/>
              <a:chExt cx="624438" cy="504056"/>
            </a:xfrm>
          </p:grpSpPr>
          <p:sp>
            <p:nvSpPr>
              <p:cNvPr id="30" name="Flowchart: Process 29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0" name="Flowchart: Process 19"/>
            <p:cNvSpPr/>
            <p:nvPr/>
          </p:nvSpPr>
          <p:spPr>
            <a:xfrm rot="10716570">
              <a:off x="1015578" y="4430089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67223" y="4896673"/>
              <a:ext cx="2935909" cy="2916266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22" name="Group 21"/>
            <p:cNvGrpSpPr/>
            <p:nvPr/>
          </p:nvGrpSpPr>
          <p:grpSpPr>
            <a:xfrm rot="8186036">
              <a:off x="3378125" y="7058184"/>
              <a:ext cx="451487" cy="482463"/>
              <a:chOff x="6012159" y="3145009"/>
              <a:chExt cx="624438" cy="504056"/>
            </a:xfrm>
          </p:grpSpPr>
          <p:sp>
            <p:nvSpPr>
              <p:cNvPr id="28" name="Flowchart: Process 27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8186036">
              <a:off x="2770944" y="7729030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2815009" y="7775880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888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15009" y="7775880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>
            <a:xfrm>
              <a:off x="5428725" y="4217720"/>
              <a:ext cx="473609" cy="727443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5751033" y="3948545"/>
            <a:ext cx="258238" cy="30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889" name="Equation" r:id="rId8" imgW="152280" imgH="177480" progId="Equation.DSMT4">
                    <p:embed/>
                  </p:oleObj>
                </mc:Choice>
                <mc:Fallback>
                  <p:oleObj name="Equation" r:id="rId8" imgW="152280" imgH="17748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51033" y="3948545"/>
                          <a:ext cx="258238" cy="301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167" y="4994518"/>
            <a:ext cx="232672" cy="268289"/>
          </a:xfrm>
          <a:prstGeom prst="rect">
            <a:avLst/>
          </a:prstGeom>
        </p:spPr>
      </p:pic>
      <p:sp>
        <p:nvSpPr>
          <p:cNvPr id="67" name="Rectangle 42"/>
          <p:cNvSpPr>
            <a:spLocks noChangeArrowheads="1"/>
          </p:cNvSpPr>
          <p:nvPr/>
        </p:nvSpPr>
        <p:spPr bwMode="auto">
          <a:xfrm>
            <a:off x="236237" y="5749758"/>
            <a:ext cx="8677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We know that the object is </a:t>
            </a:r>
            <a:r>
              <a:rPr lang="en-US" sz="2000" b="1" i="1" dirty="0" smtClean="0">
                <a:solidFill>
                  <a:srgbClr val="0033CC"/>
                </a:solidFill>
              </a:rPr>
              <a:t>not </a:t>
            </a:r>
            <a:r>
              <a:rPr lang="en-US" sz="2000" b="1" dirty="0" smtClean="0">
                <a:solidFill>
                  <a:srgbClr val="0033CC"/>
                </a:solidFill>
              </a:rPr>
              <a:t>in </a:t>
            </a:r>
            <a:r>
              <a:rPr lang="en-US" sz="2000" b="1" i="1" dirty="0" smtClean="0">
                <a:solidFill>
                  <a:srgbClr val="0033CC"/>
                </a:solidFill>
              </a:rPr>
              <a:t>O </a:t>
            </a:r>
            <a:r>
              <a:rPr lang="en-US" sz="2000" b="1" dirty="0">
                <a:solidFill>
                  <a:srgbClr val="0033CC"/>
                </a:solidFill>
              </a:rPr>
              <a:t>and also </a:t>
            </a:r>
            <a:r>
              <a:rPr lang="en-US" sz="2000" b="1" dirty="0" smtClean="0">
                <a:solidFill>
                  <a:srgbClr val="0033CC"/>
                </a:solidFill>
              </a:rPr>
              <a:t>there </a:t>
            </a:r>
            <a:r>
              <a:rPr lang="en-US" sz="2000" b="1" dirty="0">
                <a:solidFill>
                  <a:srgbClr val="0033CC"/>
                </a:solidFill>
              </a:rPr>
              <a:t>was </a:t>
            </a:r>
            <a:r>
              <a:rPr lang="en-US" sz="2000" b="1" dirty="0" smtClean="0">
                <a:solidFill>
                  <a:srgbClr val="0033CC"/>
                </a:solidFill>
              </a:rPr>
              <a:t>no photon in </a:t>
            </a:r>
            <a:r>
              <a:rPr lang="en-US" sz="2000" b="1" i="1" dirty="0">
                <a:solidFill>
                  <a:srgbClr val="0033CC"/>
                </a:solidFill>
              </a:rPr>
              <a:t>O 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333375" y="79375"/>
            <a:ext cx="8991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Interaction-free measurement of an absence of an object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-829015" y="508578"/>
            <a:ext cx="9578754" cy="5093373"/>
            <a:chOff x="-906424" y="596227"/>
            <a:chExt cx="9578754" cy="5093373"/>
          </a:xfrm>
        </p:grpSpPr>
        <p:sp>
          <p:nvSpPr>
            <p:cNvPr id="70" name="Rectangle 2"/>
            <p:cNvSpPr>
              <a:spLocks noChangeArrowheads="1"/>
            </p:cNvSpPr>
            <p:nvPr/>
          </p:nvSpPr>
          <p:spPr bwMode="auto">
            <a:xfrm>
              <a:off x="1819514" y="596227"/>
              <a:ext cx="5781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2400" dirty="0">
                  <a:solidFill>
                    <a:srgbClr val="0000FF"/>
                  </a:solidFill>
                  <a:latin typeface="Arial" panose="020B0604020202020204" pitchFamily="34" charset="0"/>
                </a:rPr>
                <a:t>Counterfactual transmission of bit </a:t>
              </a:r>
              <a:r>
                <a:rPr lang="en-US" altLang="he-IL" sz="2400" dirty="0" smtClean="0">
                  <a:solidFill>
                    <a:srgbClr val="0000FF"/>
                  </a:solidFill>
                  <a:latin typeface="Arial" panose="020B0604020202020204" pitchFamily="34" charset="0"/>
                </a:rPr>
                <a:t>0</a:t>
              </a:r>
              <a:endParaRPr lang="en-US" altLang="he-IL" sz="2400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06424" y="1149044"/>
              <a:ext cx="4789304" cy="434581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83026" y="1183864"/>
              <a:ext cx="4789304" cy="4345819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3894667" y="986721"/>
              <a:ext cx="1199847" cy="4702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86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0" y="2062581"/>
            <a:ext cx="2871657" cy="2081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190500"/>
            <a:ext cx="800100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05" y="764038"/>
            <a:ext cx="6236616" cy="22582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11959" y="2258122"/>
            <a:ext cx="422941" cy="240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644" y="3246584"/>
            <a:ext cx="5809042" cy="29491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06457" y="127113"/>
            <a:ext cx="6415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dirty="0">
                <a:solidFill>
                  <a:srgbClr val="0000FF"/>
                </a:solidFill>
                <a:latin typeface="Arial" panose="020B0604020202020204" pitchFamily="34" charset="0"/>
              </a:rPr>
              <a:t>Counterfactual </a:t>
            </a:r>
            <a:r>
              <a:rPr lang="en-US" altLang="he-IL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communication</a:t>
            </a:r>
            <a:endParaRPr lang="en-US" altLang="he-IL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353" y="3713126"/>
            <a:ext cx="4400153" cy="300049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9204" y="319856"/>
            <a:ext cx="10564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Counterfactual transmission of a quantum state: a new teleportation?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0" y="319856"/>
            <a:ext cx="8587711" cy="3962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6025" y="3030972"/>
            <a:ext cx="7932821" cy="16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55604" y="3263582"/>
            <a:ext cx="2711116" cy="80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54668" y="27468"/>
            <a:ext cx="71071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Counterfactual transmission of a quantum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316" y="3989520"/>
            <a:ext cx="6097810" cy="28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1018598" y="-283587"/>
            <a:ext cx="6047220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 1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356" y="1137980"/>
            <a:ext cx="90712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transfer a message  or even a quantum state without particles being present in the transmission channel</a:t>
            </a:r>
            <a:r>
              <a:rPr lang="en-US" altLang="he-IL" sz="2800" b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kumimoji="0" lang="en-US" altLang="he-IL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4151" y="2959216"/>
            <a:ext cx="6312528" cy="3207805"/>
            <a:chOff x="903082" y="2031168"/>
            <a:chExt cx="6312528" cy="3207805"/>
          </a:xfrm>
        </p:grpSpPr>
        <p:grpSp>
          <p:nvGrpSpPr>
            <p:cNvPr id="9" name="Group 8"/>
            <p:cNvGrpSpPr/>
            <p:nvPr/>
          </p:nvGrpSpPr>
          <p:grpSpPr>
            <a:xfrm>
              <a:off x="903082" y="2031168"/>
              <a:ext cx="6312528" cy="3207805"/>
              <a:chOff x="3945277" y="18496416"/>
              <a:chExt cx="12944475" cy="855345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277" y="18496416"/>
                <a:ext cx="12944475" cy="8553450"/>
              </a:xfrm>
              <a:prstGeom prst="rect">
                <a:avLst/>
              </a:prstGeom>
              <a:solidFill>
                <a:srgbClr val="AED5A7"/>
              </a:solidFill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677150" y="19507200"/>
                <a:ext cx="5067300" cy="6134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074424" y="24403050"/>
                <a:ext cx="1936976" cy="476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3030" y="3704673"/>
              <a:ext cx="831451" cy="617985"/>
              <a:chOff x="13034849" y="17586777"/>
              <a:chExt cx="1704975" cy="164782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rot="3010305">
                <a:off x="13235331" y="18384058"/>
                <a:ext cx="1075560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0612612">
              <a:off x="4129850" y="4283264"/>
              <a:ext cx="831451" cy="617985"/>
              <a:chOff x="13034849" y="17586777"/>
              <a:chExt cx="1704975" cy="164782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3010305">
                <a:off x="13243276" y="18388145"/>
                <a:ext cx="1064913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1363658">
              <a:off x="2641885" y="2913560"/>
              <a:ext cx="984037" cy="731396"/>
              <a:chOff x="12721957" y="17586773"/>
              <a:chExt cx="2017868" cy="19502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1957" y="17586773"/>
                <a:ext cx="2017868" cy="195023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 rot="2658278">
                <a:off x="13091448" y="18557222"/>
                <a:ext cx="1072321" cy="429522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456560" y="2626024"/>
              <a:ext cx="3251486" cy="2072740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938963"/>
                <a:gd name="connsiteY0" fmla="*/ 0 h 5935947"/>
                <a:gd name="connsiteX1" fmla="*/ 1681163 w 6938963"/>
                <a:gd name="connsiteY1" fmla="*/ 1532555 h 5935947"/>
                <a:gd name="connsiteX2" fmla="*/ 3706586 w 6938963"/>
                <a:gd name="connsiteY2" fmla="*/ 4062604 h 5935947"/>
                <a:gd name="connsiteX3" fmla="*/ 4659087 w 6938963"/>
                <a:gd name="connsiteY3" fmla="*/ 4994855 h 5935947"/>
                <a:gd name="connsiteX4" fmla="*/ 5834063 w 6938963"/>
                <a:gd name="connsiteY4" fmla="*/ 5717554 h 5935947"/>
                <a:gd name="connsiteX5" fmla="*/ 6367463 w 6938963"/>
                <a:gd name="connsiteY5" fmla="*/ 5914055 h 5935947"/>
                <a:gd name="connsiteX6" fmla="*/ 6938963 w 6938963"/>
                <a:gd name="connsiteY6" fmla="*/ 5914055 h 5935947"/>
                <a:gd name="connsiteX0" fmla="*/ 0 w 7381876"/>
                <a:gd name="connsiteY0" fmla="*/ 0 h 5915052"/>
                <a:gd name="connsiteX1" fmla="*/ 1681163 w 7381876"/>
                <a:gd name="connsiteY1" fmla="*/ 1532555 h 5915052"/>
                <a:gd name="connsiteX2" fmla="*/ 3706586 w 7381876"/>
                <a:gd name="connsiteY2" fmla="*/ 4062604 h 5915052"/>
                <a:gd name="connsiteX3" fmla="*/ 4659087 w 7381876"/>
                <a:gd name="connsiteY3" fmla="*/ 4994855 h 5915052"/>
                <a:gd name="connsiteX4" fmla="*/ 5834063 w 7381876"/>
                <a:gd name="connsiteY4" fmla="*/ 5717554 h 5915052"/>
                <a:gd name="connsiteX5" fmla="*/ 6367463 w 7381876"/>
                <a:gd name="connsiteY5" fmla="*/ 5914055 h 5915052"/>
                <a:gd name="connsiteX6" fmla="*/ 7381876 w 7381876"/>
                <a:gd name="connsiteY6" fmla="*/ 5792554 h 5915052"/>
                <a:gd name="connsiteX0" fmla="*/ 0 w 7381876"/>
                <a:gd name="connsiteY0" fmla="*/ 0 h 5875071"/>
                <a:gd name="connsiteX1" fmla="*/ 1681163 w 7381876"/>
                <a:gd name="connsiteY1" fmla="*/ 1532555 h 5875071"/>
                <a:gd name="connsiteX2" fmla="*/ 3706586 w 7381876"/>
                <a:gd name="connsiteY2" fmla="*/ 4062604 h 5875071"/>
                <a:gd name="connsiteX3" fmla="*/ 4659087 w 7381876"/>
                <a:gd name="connsiteY3" fmla="*/ 4994855 h 5875071"/>
                <a:gd name="connsiteX4" fmla="*/ 5834063 w 7381876"/>
                <a:gd name="connsiteY4" fmla="*/ 5717554 h 5875071"/>
                <a:gd name="connsiteX5" fmla="*/ 6515100 w 7381876"/>
                <a:gd name="connsiteY5" fmla="*/ 5873554 h 5875071"/>
                <a:gd name="connsiteX6" fmla="*/ 7381876 w 7381876"/>
                <a:gd name="connsiteY6" fmla="*/ 5792554 h 587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76" h="5875071">
                  <a:moveTo>
                    <a:pt x="0" y="0"/>
                  </a:moveTo>
                  <a:cubicBezTo>
                    <a:pt x="352425" y="228600"/>
                    <a:pt x="1063399" y="855454"/>
                    <a:pt x="1681163" y="1532555"/>
                  </a:cubicBezTo>
                  <a:cubicBezTo>
                    <a:pt x="2298927" y="2209656"/>
                    <a:pt x="3210265" y="3485554"/>
                    <a:pt x="3706586" y="4062604"/>
                  </a:cubicBezTo>
                  <a:cubicBezTo>
                    <a:pt x="4202907" y="4639654"/>
                    <a:pt x="4304508" y="4719030"/>
                    <a:pt x="4659087" y="4994855"/>
                  </a:cubicBezTo>
                  <a:cubicBezTo>
                    <a:pt x="5013666" y="5270680"/>
                    <a:pt x="5524728" y="5571104"/>
                    <a:pt x="5834063" y="5717554"/>
                  </a:cubicBezTo>
                  <a:cubicBezTo>
                    <a:pt x="6143398" y="5864004"/>
                    <a:pt x="6257131" y="5861054"/>
                    <a:pt x="6515100" y="5873554"/>
                  </a:cubicBezTo>
                  <a:cubicBezTo>
                    <a:pt x="6773069" y="5886054"/>
                    <a:pt x="7299326" y="5817954"/>
                    <a:pt x="7381876" y="5792554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83888" y="2540757"/>
              <a:ext cx="2954207" cy="2010572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7002236"/>
                <a:gd name="connsiteY0" fmla="*/ 0 h 5652444"/>
                <a:gd name="connsiteX1" fmla="*/ 1744436 w 7002236"/>
                <a:gd name="connsiteY1" fmla="*/ 1249052 h 5652444"/>
                <a:gd name="connsiteX2" fmla="*/ 3769859 w 7002236"/>
                <a:gd name="connsiteY2" fmla="*/ 3779101 h 5652444"/>
                <a:gd name="connsiteX3" fmla="*/ 4722360 w 7002236"/>
                <a:gd name="connsiteY3" fmla="*/ 4711352 h 5652444"/>
                <a:gd name="connsiteX4" fmla="*/ 5897336 w 7002236"/>
                <a:gd name="connsiteY4" fmla="*/ 5434051 h 5652444"/>
                <a:gd name="connsiteX5" fmla="*/ 6430736 w 7002236"/>
                <a:gd name="connsiteY5" fmla="*/ 5630552 h 5652444"/>
                <a:gd name="connsiteX6" fmla="*/ 7002236 w 7002236"/>
                <a:gd name="connsiteY6" fmla="*/ 5630552 h 5652444"/>
                <a:gd name="connsiteX0" fmla="*/ 0 w 6706961"/>
                <a:gd name="connsiteY0" fmla="*/ 0 h 5698861"/>
                <a:gd name="connsiteX1" fmla="*/ 1744436 w 6706961"/>
                <a:gd name="connsiteY1" fmla="*/ 1249052 h 5698861"/>
                <a:gd name="connsiteX2" fmla="*/ 3769859 w 6706961"/>
                <a:gd name="connsiteY2" fmla="*/ 3779101 h 5698861"/>
                <a:gd name="connsiteX3" fmla="*/ 4722360 w 6706961"/>
                <a:gd name="connsiteY3" fmla="*/ 4711352 h 5698861"/>
                <a:gd name="connsiteX4" fmla="*/ 5897336 w 6706961"/>
                <a:gd name="connsiteY4" fmla="*/ 5434051 h 5698861"/>
                <a:gd name="connsiteX5" fmla="*/ 6430736 w 6706961"/>
                <a:gd name="connsiteY5" fmla="*/ 5630552 h 5698861"/>
                <a:gd name="connsiteX6" fmla="*/ 6706961 w 6706961"/>
                <a:gd name="connsiteY6" fmla="*/ 5691303 h 56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6961" h="5698861">
                  <a:moveTo>
                    <a:pt x="0" y="0"/>
                  </a:moveTo>
                  <a:cubicBezTo>
                    <a:pt x="352425" y="228600"/>
                    <a:pt x="1116126" y="619202"/>
                    <a:pt x="1744436" y="1249052"/>
                  </a:cubicBezTo>
                  <a:cubicBezTo>
                    <a:pt x="2372746" y="1878902"/>
                    <a:pt x="3273538" y="3202051"/>
                    <a:pt x="3769859" y="3779101"/>
                  </a:cubicBezTo>
                  <a:cubicBezTo>
                    <a:pt x="4266180" y="4356151"/>
                    <a:pt x="4367781" y="4435527"/>
                    <a:pt x="4722360" y="4711352"/>
                  </a:cubicBezTo>
                  <a:cubicBezTo>
                    <a:pt x="5076939" y="4987177"/>
                    <a:pt x="5570424" y="5301101"/>
                    <a:pt x="5897336" y="5434051"/>
                  </a:cubicBezTo>
                  <a:cubicBezTo>
                    <a:pt x="6224248" y="5567001"/>
                    <a:pt x="6295799" y="5587677"/>
                    <a:pt x="6430736" y="5630552"/>
                  </a:cubicBezTo>
                  <a:cubicBezTo>
                    <a:pt x="6565674" y="5673427"/>
                    <a:pt x="6624411" y="5716703"/>
                    <a:pt x="6706961" y="5691303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5931" y="2671083"/>
              <a:ext cx="2861308" cy="1929897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50" h="5470192">
                  <a:moveTo>
                    <a:pt x="0" y="0"/>
                  </a:moveTo>
                  <a:cubicBezTo>
                    <a:pt x="352425" y="228600"/>
                    <a:pt x="694305" y="467325"/>
                    <a:pt x="1238250" y="1066800"/>
                  </a:cubicBezTo>
                  <a:cubicBezTo>
                    <a:pt x="1782195" y="1666275"/>
                    <a:pt x="2767352" y="3019799"/>
                    <a:pt x="3263673" y="3596849"/>
                  </a:cubicBezTo>
                  <a:cubicBezTo>
                    <a:pt x="3759994" y="4173899"/>
                    <a:pt x="3861595" y="4253275"/>
                    <a:pt x="4216174" y="4529100"/>
                  </a:cubicBezTo>
                  <a:cubicBezTo>
                    <a:pt x="4570753" y="4804925"/>
                    <a:pt x="5064238" y="5118849"/>
                    <a:pt x="5391150" y="5251799"/>
                  </a:cubicBezTo>
                  <a:cubicBezTo>
                    <a:pt x="5718062" y="5384749"/>
                    <a:pt x="5740400" y="5415550"/>
                    <a:pt x="5924550" y="5448300"/>
                  </a:cubicBezTo>
                  <a:cubicBezTo>
                    <a:pt x="6108700" y="5481050"/>
                    <a:pt x="6413500" y="5473700"/>
                    <a:pt x="6496050" y="5448300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0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2" y="967986"/>
            <a:ext cx="2666370" cy="13266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37" y="2497850"/>
            <a:ext cx="3479936" cy="1256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37" y="4050161"/>
            <a:ext cx="2658239" cy="1270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067" y="858496"/>
            <a:ext cx="3407634" cy="1489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175" y="5447273"/>
            <a:ext cx="2662347" cy="1410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37" y="5400661"/>
            <a:ext cx="2652608" cy="1457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066" y="2428897"/>
            <a:ext cx="2603227" cy="14582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5067" y="3861503"/>
            <a:ext cx="340730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88627" y="1180901"/>
            <a:ext cx="3166085" cy="4042373"/>
            <a:chOff x="1015578" y="1410808"/>
            <a:chExt cx="5101584" cy="6735063"/>
          </a:xfrm>
        </p:grpSpPr>
        <p:cxnSp>
          <p:nvCxnSpPr>
            <p:cNvPr id="36" name="Straight Connector 35"/>
            <p:cNvCxnSpPr>
              <a:endCxn id="44" idx="1"/>
            </p:cNvCxnSpPr>
            <p:nvPr/>
          </p:nvCxnSpPr>
          <p:spPr>
            <a:xfrm flipH="1" flipV="1">
              <a:off x="3008474" y="4936477"/>
              <a:ext cx="1437070" cy="150569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3048404" y="1810460"/>
              <a:ext cx="2922095" cy="308768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flipH="1">
              <a:off x="4445544" y="4922345"/>
              <a:ext cx="1520626" cy="151821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9" name="Straight Connector 38"/>
            <p:cNvCxnSpPr>
              <a:endCxn id="44" idx="1"/>
            </p:cNvCxnSpPr>
            <p:nvPr/>
          </p:nvCxnSpPr>
          <p:spPr>
            <a:xfrm flipH="1">
              <a:off x="3008474" y="3357695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40" name="Flowchart: Process 39"/>
            <p:cNvSpPr/>
            <p:nvPr/>
          </p:nvSpPr>
          <p:spPr>
            <a:xfrm>
              <a:off x="5996134" y="4502347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rot="8230054">
              <a:off x="4275550" y="3136835"/>
              <a:ext cx="451487" cy="482463"/>
              <a:chOff x="6012159" y="3145009"/>
              <a:chExt cx="624438" cy="504056"/>
            </a:xfrm>
          </p:grpSpPr>
          <p:sp>
            <p:nvSpPr>
              <p:cNvPr id="63" name="Flowchart: Process 6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 rot="8186036">
              <a:off x="4219801" y="6200936"/>
              <a:ext cx="451487" cy="482463"/>
              <a:chOff x="6012159" y="3145009"/>
              <a:chExt cx="624438" cy="504056"/>
            </a:xfrm>
          </p:grpSpPr>
          <p:sp>
            <p:nvSpPr>
              <p:cNvPr id="61" name="Flowchart: Process 6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43" name="Straight Connector 42"/>
            <p:cNvCxnSpPr/>
            <p:nvPr/>
          </p:nvCxnSpPr>
          <p:spPr>
            <a:xfrm flipH="1" flipV="1">
              <a:off x="4445395" y="6420918"/>
              <a:ext cx="1081645" cy="1180464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44" name="Flowchart: Process 43"/>
            <p:cNvSpPr/>
            <p:nvPr/>
          </p:nvSpPr>
          <p:spPr>
            <a:xfrm rot="10716570">
              <a:off x="2887464" y="4469893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Connector 44"/>
            <p:cNvCxnSpPr>
              <a:endCxn id="48" idx="1"/>
            </p:cNvCxnSpPr>
            <p:nvPr/>
          </p:nvCxnSpPr>
          <p:spPr>
            <a:xfrm flipH="1">
              <a:off x="1136588" y="2369320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46" name="PC"/>
            <p:cNvSpPr>
              <a:spLocks noEditPoints="1" noChangeArrowheads="1"/>
            </p:cNvSpPr>
            <p:nvPr/>
          </p:nvSpPr>
          <p:spPr bwMode="auto">
            <a:xfrm rot="18986036">
              <a:off x="2622925" y="1410808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he-IL" sz="140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8230054">
              <a:off x="3310350" y="2128089"/>
              <a:ext cx="451487" cy="482463"/>
              <a:chOff x="6012159" y="3145009"/>
              <a:chExt cx="624438" cy="504056"/>
            </a:xfrm>
          </p:grpSpPr>
          <p:sp>
            <p:nvSpPr>
              <p:cNvPr id="59" name="Flowchart: Process 5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48" name="Flowchart: Process 47"/>
            <p:cNvSpPr/>
            <p:nvPr/>
          </p:nvSpPr>
          <p:spPr>
            <a:xfrm rot="10716570">
              <a:off x="1015578" y="4430089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167223" y="4896673"/>
              <a:ext cx="2935909" cy="2916266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8186036">
              <a:off x="3378125" y="7058184"/>
              <a:ext cx="451487" cy="482463"/>
              <a:chOff x="6012159" y="3145009"/>
              <a:chExt cx="624438" cy="504056"/>
            </a:xfrm>
          </p:grpSpPr>
          <p:sp>
            <p:nvSpPr>
              <p:cNvPr id="57" name="Flowchart: Process 5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51" name="Straight Connector 50"/>
            <p:cNvCxnSpPr/>
            <p:nvPr/>
          </p:nvCxnSpPr>
          <p:spPr>
            <a:xfrm flipH="1">
              <a:off x="3104146" y="7283939"/>
              <a:ext cx="499234" cy="52900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 rot="8186036">
              <a:off x="2770944" y="7729030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/>
            </p:nvPr>
          </p:nvGraphicFramePr>
          <p:xfrm>
            <a:off x="2815009" y="7775880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10" name="Equation" r:id="rId3" imgW="190440" imgH="228600" progId="Equation.DSMT4">
                    <p:embed/>
                  </p:oleObj>
                </mc:Choice>
                <mc:Fallback>
                  <p:oleObj name="Equation" r:id="rId3" imgW="190440" imgH="228600" progId="Equation.DSMT4">
                    <p:embed/>
                    <p:pic>
                      <p:nvPicPr>
                        <p:cNvPr id="54" name="Object 5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15009" y="7775880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54"/>
            <p:cNvSpPr/>
            <p:nvPr/>
          </p:nvSpPr>
          <p:spPr>
            <a:xfrm>
              <a:off x="5428725" y="4217720"/>
              <a:ext cx="473609" cy="727443"/>
            </a:xfrm>
            <a:prstGeom prst="ellipse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56" name="Object 55"/>
            <p:cNvGraphicFramePr>
              <a:graphicFrameLocks noChangeAspect="1"/>
            </p:cNvGraphicFramePr>
            <p:nvPr>
              <p:extLst/>
            </p:nvPr>
          </p:nvGraphicFramePr>
          <p:xfrm>
            <a:off x="5751033" y="3948545"/>
            <a:ext cx="258238" cy="30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11" name="Equation" r:id="rId5" imgW="152280" imgH="177480" progId="Equation.DSMT4">
                    <p:embed/>
                  </p:oleObj>
                </mc:Choice>
                <mc:Fallback>
                  <p:oleObj name="Equation" r:id="rId5" imgW="152280" imgH="177480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51033" y="3948545"/>
                          <a:ext cx="258238" cy="301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500977" y="1199729"/>
            <a:ext cx="3166085" cy="4042373"/>
            <a:chOff x="1015578" y="1410808"/>
            <a:chExt cx="5101584" cy="6735063"/>
          </a:xfrm>
        </p:grpSpPr>
        <p:cxnSp>
          <p:nvCxnSpPr>
            <p:cNvPr id="7" name="Straight Connector 6"/>
            <p:cNvCxnSpPr>
              <a:endCxn id="16" idx="1"/>
            </p:cNvCxnSpPr>
            <p:nvPr/>
          </p:nvCxnSpPr>
          <p:spPr>
            <a:xfrm flipH="1" flipV="1">
              <a:off x="3008474" y="4936477"/>
              <a:ext cx="1437070" cy="150569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8" name="Straight Connector 7"/>
            <p:cNvCxnSpPr>
              <a:endCxn id="14" idx="2"/>
            </p:cNvCxnSpPr>
            <p:nvPr/>
          </p:nvCxnSpPr>
          <p:spPr>
            <a:xfrm>
              <a:off x="3048404" y="1810460"/>
              <a:ext cx="2574275" cy="270920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3595998" y="6440555"/>
              <a:ext cx="849546" cy="8588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0" name="Straight Connector 9"/>
            <p:cNvCxnSpPr>
              <a:endCxn id="16" idx="1"/>
            </p:cNvCxnSpPr>
            <p:nvPr/>
          </p:nvCxnSpPr>
          <p:spPr>
            <a:xfrm flipH="1">
              <a:off x="3008474" y="3357695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1" name="Flowchart: Process 10"/>
            <p:cNvSpPr/>
            <p:nvPr/>
          </p:nvSpPr>
          <p:spPr>
            <a:xfrm>
              <a:off x="5996134" y="4502347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8230054">
              <a:off x="4275550" y="3136835"/>
              <a:ext cx="451487" cy="482463"/>
              <a:chOff x="6012159" y="3145009"/>
              <a:chExt cx="624438" cy="504056"/>
            </a:xfrm>
          </p:grpSpPr>
          <p:sp>
            <p:nvSpPr>
              <p:cNvPr id="34" name="Flowchart: Process 33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 rot="8186036">
              <a:off x="4219801" y="6200936"/>
              <a:ext cx="451487" cy="482463"/>
              <a:chOff x="6012159" y="3145009"/>
              <a:chExt cx="624438" cy="504056"/>
            </a:xfrm>
          </p:grpSpPr>
          <p:sp>
            <p:nvSpPr>
              <p:cNvPr id="32" name="Flowchart: Process 31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 rot="8186036">
              <a:off x="5480160" y="4506020"/>
              <a:ext cx="353338" cy="99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4445396" y="6420919"/>
              <a:ext cx="1107044" cy="1208868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6" name="Flowchart: Process 15"/>
            <p:cNvSpPr/>
            <p:nvPr/>
          </p:nvSpPr>
          <p:spPr>
            <a:xfrm rot="10716570">
              <a:off x="2887464" y="4469893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endCxn id="20" idx="1"/>
            </p:cNvCxnSpPr>
            <p:nvPr/>
          </p:nvCxnSpPr>
          <p:spPr>
            <a:xfrm flipH="1">
              <a:off x="1136588" y="2369320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8" name="PC"/>
            <p:cNvSpPr>
              <a:spLocks noEditPoints="1" noChangeArrowheads="1"/>
            </p:cNvSpPr>
            <p:nvPr/>
          </p:nvSpPr>
          <p:spPr bwMode="auto">
            <a:xfrm rot="18986036">
              <a:off x="2622925" y="1410808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rtl="1"/>
              <a:endParaRPr lang="he-IL" sz="140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 rot="8230054">
              <a:off x="3310350" y="2128089"/>
              <a:ext cx="451487" cy="482463"/>
              <a:chOff x="6012159" y="3145009"/>
              <a:chExt cx="624438" cy="504056"/>
            </a:xfrm>
          </p:grpSpPr>
          <p:sp>
            <p:nvSpPr>
              <p:cNvPr id="30" name="Flowchart: Process 29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0" name="Flowchart: Process 19"/>
            <p:cNvSpPr/>
            <p:nvPr/>
          </p:nvSpPr>
          <p:spPr>
            <a:xfrm rot="10716570">
              <a:off x="1015578" y="4430089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algn="ctr" rtl="1">
                <a:defRPr/>
              </a:pPr>
              <a:endParaRPr lang="he-IL" sz="1400" kern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167223" y="4896673"/>
              <a:ext cx="2935909" cy="2916266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22" name="Group 21"/>
            <p:cNvGrpSpPr/>
            <p:nvPr/>
          </p:nvGrpSpPr>
          <p:grpSpPr>
            <a:xfrm rot="8186036">
              <a:off x="3378125" y="7058184"/>
              <a:ext cx="451487" cy="482463"/>
              <a:chOff x="6012159" y="3145009"/>
              <a:chExt cx="624438" cy="504056"/>
            </a:xfrm>
          </p:grpSpPr>
          <p:sp>
            <p:nvSpPr>
              <p:cNvPr id="28" name="Flowchart: Process 27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1400" kern="0">
                  <a:solidFill>
                    <a:prstClr val="white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8186036">
              <a:off x="2770944" y="7729030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600">
                <a:solidFill>
                  <a:srgbClr val="000000"/>
                </a:solidFill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2815009" y="7775880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12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15009" y="7775880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>
            <a:xfrm>
              <a:off x="5428724" y="4217721"/>
              <a:ext cx="473610" cy="727443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5751032" y="3948545"/>
            <a:ext cx="258239" cy="301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9913" name="Equation" r:id="rId8" imgW="152280" imgH="177480" progId="Equation.DSMT4">
                    <p:embed/>
                  </p:oleObj>
                </mc:Choice>
                <mc:Fallback>
                  <p:oleObj name="Equation" r:id="rId8" imgW="152280" imgH="17748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51032" y="3948545"/>
                          <a:ext cx="258239" cy="3012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3167" y="4994518"/>
            <a:ext cx="232672" cy="268289"/>
          </a:xfrm>
          <a:prstGeom prst="rect">
            <a:avLst/>
          </a:prstGeom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42770" y="666579"/>
            <a:ext cx="4370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 smtClean="0">
                <a:solidFill>
                  <a:srgbClr val="FF0000"/>
                </a:solidFill>
              </a:rPr>
              <a:t>Is it really counterfactual?</a:t>
            </a: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2255083" y="1014022"/>
            <a:ext cx="43703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 smtClean="0">
                <a:solidFill>
                  <a:srgbClr val="FF0000"/>
                </a:solidFill>
              </a:rPr>
              <a:t>Where was the photon?</a:t>
            </a: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1869858" y="347053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dirty="0">
                <a:solidFill>
                  <a:srgbClr val="0000FF"/>
                </a:solidFill>
                <a:latin typeface="Arial" panose="020B0604020202020204" pitchFamily="34" charset="0"/>
              </a:rPr>
              <a:t>Counterfactual transmission of bit </a:t>
            </a:r>
            <a:r>
              <a:rPr lang="en-US" altLang="he-IL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endParaRPr lang="en-US" altLang="he-IL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0" name="Rectangle 15"/>
          <p:cNvSpPr>
            <a:spLocks noChangeArrowheads="1"/>
          </p:cNvSpPr>
          <p:nvPr/>
        </p:nvSpPr>
        <p:spPr bwMode="auto">
          <a:xfrm>
            <a:off x="333375" y="79375"/>
            <a:ext cx="8991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Interaction-free measurement of an absence of an object</a:t>
            </a:r>
          </a:p>
        </p:txBody>
      </p:sp>
    </p:spTree>
    <p:extLst>
      <p:ext uri="{BB962C8B-B14F-4D97-AF65-F5344CB8AC3E}">
        <p14:creationId xmlns:p14="http://schemas.microsoft.com/office/powerpoint/2010/main" val="24829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74596">
            <a:off x="907495" y="3263706"/>
            <a:ext cx="249752" cy="274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1652">
            <a:off x="2042494" y="5267222"/>
            <a:ext cx="249752" cy="2740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3056000" y="3719616"/>
            <a:ext cx="249752" cy="274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2061861" y="2747662"/>
            <a:ext cx="249752" cy="274050"/>
          </a:xfrm>
          <a:prstGeom prst="rect">
            <a:avLst/>
          </a:prstGeom>
        </p:spPr>
      </p:pic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492976" y="4184544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519798" y="2255355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458284" y="4175823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492976" y="3210215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499846" y="3916625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344096" y="3073914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306648" y="4964892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458184" y="5100651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411691" y="3896597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235593" y="2600250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49" name="Group 48"/>
          <p:cNvGrpSpPr/>
          <p:nvPr/>
        </p:nvGrpSpPr>
        <p:grpSpPr>
          <a:xfrm rot="8230054">
            <a:off x="1695752" y="2451377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154308" y="3872032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56171" y="4159979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1741278" y="5493933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1557241" y="5633256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333422" y="5907939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363021" y="5936852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4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3021" y="5936852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216440" y="3554991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5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440" y="3554991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447014" y="3524620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6"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014" y="3524620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3542385" y="3501665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67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42385" y="3501665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0050" y="6107309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6" name="PC"/>
          <p:cNvSpPr>
            <a:spLocks noEditPoints="1" noChangeArrowheads="1"/>
          </p:cNvSpPr>
          <p:nvPr/>
        </p:nvSpPr>
        <p:spPr bwMode="auto">
          <a:xfrm rot="18986036">
            <a:off x="1236522" y="2019824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" name="Picture 12" descr="j02474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90049" y="3547433"/>
            <a:ext cx="263324" cy="2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 flipH="1">
            <a:off x="1891738" y="5109372"/>
            <a:ext cx="566446" cy="54020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pic>
        <p:nvPicPr>
          <p:cNvPr id="61" name="Picture 12" descr="j02474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4950" y="2921103"/>
            <a:ext cx="263324" cy="2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2850" y="667132"/>
            <a:ext cx="2717111" cy="444109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105" name="Straight Connector 104"/>
            <p:cNvCxnSpPr>
              <a:endCxn id="11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endCxn id="11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08" name="Flowchart: Process 10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33" name="Flowchart: Process 13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31" name="Flowchart: Process 13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11" name="Straight Connector 110"/>
            <p:cNvCxnSpPr>
              <a:stCxn id="10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12" name="Flowchart: Process 11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Connector 112"/>
            <p:cNvCxnSpPr>
              <a:endCxn id="11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1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29" name="Flowchart: Process 12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6" name="Flowchart: Process 11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27" name="Flowchart: Process 12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119" name="Object 11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968" name="Equation" r:id="rId14" imgW="190440" imgH="228600" progId="Equation.DSMT4">
                    <p:embed/>
                  </p:oleObj>
                </mc:Choice>
                <mc:Fallback>
                  <p:oleObj name="Equation" r:id="rId14" imgW="190440" imgH="228600" progId="Equation.DSMT4">
                    <p:embed/>
                    <p:pic>
                      <p:nvPicPr>
                        <p:cNvPr id="119" name="Object 11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1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969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120" name="Object 11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2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970" name="Equation" r:id="rId16" imgW="152280" imgH="152280" progId="Equation.DSMT4">
                    <p:embed/>
                  </p:oleObj>
                </mc:Choice>
                <mc:Fallback>
                  <p:oleObj name="Equation" r:id="rId16" imgW="152280" imgH="152280" progId="Equation.DSMT4">
                    <p:embed/>
                    <p:pic>
                      <p:nvPicPr>
                        <p:cNvPr id="121" name="Object 12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971" name="Equation" r:id="rId17" imgW="152280" imgH="164880" progId="Equation.DSMT4">
                    <p:embed/>
                  </p:oleObj>
                </mc:Choice>
                <mc:Fallback>
                  <p:oleObj name="Equation" r:id="rId17" imgW="152280" imgH="164880" progId="Equation.DSMT4">
                    <p:embed/>
                    <p:pic>
                      <p:nvPicPr>
                        <p:cNvPr id="122" name="Object 12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" name="Picture 12" descr="j02474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4" name="Straight Connector 12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25" name="Straight Connector 124"/>
            <p:cNvCxnSpPr>
              <a:stCxn id="10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78" name="Oval 77"/>
          <p:cNvSpPr/>
          <p:nvPr/>
        </p:nvSpPr>
        <p:spPr>
          <a:xfrm>
            <a:off x="3018210" y="3626948"/>
            <a:ext cx="293926" cy="436610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/>
          </p:nvPr>
        </p:nvGraphicFramePr>
        <p:xfrm>
          <a:off x="3218237" y="3465389"/>
          <a:ext cx="160265" cy="18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2"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79" name="Object 7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18237" y="3465389"/>
                        <a:ext cx="160265" cy="18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Oval 79"/>
          <p:cNvSpPr/>
          <p:nvPr/>
        </p:nvSpPr>
        <p:spPr>
          <a:xfrm>
            <a:off x="8344943" y="3677390"/>
            <a:ext cx="293926" cy="436610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/>
          </p:nvPr>
        </p:nvGraphicFramePr>
        <p:xfrm>
          <a:off x="8544970" y="3515831"/>
          <a:ext cx="160265" cy="18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73"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81" name="Object 8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544970" y="3515831"/>
                        <a:ext cx="160265" cy="18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6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492976" y="4184544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519798" y="2255355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458284" y="4175823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492976" y="3210215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499846" y="3916625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344096" y="3073914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306648" y="4964892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458184" y="5100651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411691" y="3896597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235593" y="2600250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49" name="Group 48"/>
          <p:cNvGrpSpPr/>
          <p:nvPr/>
        </p:nvGrpSpPr>
        <p:grpSpPr>
          <a:xfrm rot="8230054">
            <a:off x="1695752" y="2451377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154308" y="3872032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56171" y="4159979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1741278" y="5493933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1557241" y="5633256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333422" y="5907939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363021" y="5936852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8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3021" y="5936852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216440" y="3554991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89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440" y="3554991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447014" y="3524620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90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014" y="3524620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3542385" y="3501665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91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2385" y="3501665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0050" y="6107309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6" name="PC"/>
          <p:cNvSpPr>
            <a:spLocks noEditPoints="1" noChangeArrowheads="1"/>
          </p:cNvSpPr>
          <p:nvPr/>
        </p:nvSpPr>
        <p:spPr bwMode="auto">
          <a:xfrm rot="18986036">
            <a:off x="1236522" y="2019824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2850" y="667132"/>
            <a:ext cx="2717111" cy="44410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63" name="Straight Connector 62"/>
            <p:cNvCxnSpPr>
              <a:endCxn id="78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>
              <a:endCxn id="78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66" name="Flowchart: Process 65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01" name="Flowchart: Process 10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68" name="Group 67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99" name="Flowchart: Process 9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69" name="Straight Connector 68"/>
            <p:cNvCxnSpPr>
              <a:stCxn id="66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78" name="Flowchart: Process 77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>
              <a:endCxn id="82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0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97" name="Flowchart: Process 9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2" name="Flowchart: Process 81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95" name="Flowchart: Process 9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5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992" name="Equation" r:id="rId13" imgW="190440" imgH="228600" progId="Equation.DSMT4">
                    <p:embed/>
                  </p:oleObj>
                </mc:Choice>
                <mc:Fallback>
                  <p:oleObj name="Equation" r:id="rId13" imgW="190440" imgH="22860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993" name="Equation" r:id="rId14" imgW="152280" imgH="177480" progId="Equation.DSMT4">
                    <p:embed/>
                  </p:oleObj>
                </mc:Choice>
                <mc:Fallback>
                  <p:oleObj name="Equation" r:id="rId14" imgW="152280" imgH="1774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994" name="Equation" r:id="rId15" imgW="152280" imgH="152280" progId="Equation.DSMT4">
                    <p:embed/>
                  </p:oleObj>
                </mc:Choice>
                <mc:Fallback>
                  <p:oleObj name="Equation" r:id="rId15" imgW="152280" imgH="1522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1995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1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93" name="Straight Connector 92"/>
            <p:cNvCxnSpPr>
              <a:stCxn id="66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39439" y="1344973"/>
            <a:ext cx="2726856" cy="353820"/>
          </a:xfrm>
          <a:prstGeom prst="rect">
            <a:avLst/>
          </a:prstGeom>
        </p:spPr>
      </p:pic>
      <p:sp>
        <p:nvSpPr>
          <p:cNvPr id="103" name="Oval 102"/>
          <p:cNvSpPr/>
          <p:nvPr/>
        </p:nvSpPr>
        <p:spPr>
          <a:xfrm>
            <a:off x="8344943" y="3677390"/>
            <a:ext cx="293926" cy="436610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8544970" y="3515831"/>
          <a:ext cx="160265" cy="18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96"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544970" y="3515831"/>
                        <a:ext cx="160265" cy="18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Oval 104"/>
          <p:cNvSpPr/>
          <p:nvPr/>
        </p:nvSpPr>
        <p:spPr>
          <a:xfrm>
            <a:off x="2956413" y="3573307"/>
            <a:ext cx="293926" cy="436610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/>
          </p:nvPr>
        </p:nvGraphicFramePr>
        <p:xfrm>
          <a:off x="3156440" y="3411748"/>
          <a:ext cx="160265" cy="18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97" name="Equation" r:id="rId18" imgW="152280" imgH="177480" progId="Equation.DSMT4">
                  <p:embed/>
                </p:oleObj>
              </mc:Choice>
              <mc:Fallback>
                <p:oleObj name="Equation" r:id="rId18" imgW="152280" imgH="177480" progId="Equation.DSMT4">
                  <p:embed/>
                  <p:pic>
                    <p:nvPicPr>
                      <p:cNvPr id="106" name="Object 10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56440" y="3411748"/>
                        <a:ext cx="160265" cy="18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" y="1579159"/>
            <a:ext cx="5161039" cy="8439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2" y="2928877"/>
            <a:ext cx="5147185" cy="996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1" y="4301992"/>
            <a:ext cx="5179165" cy="1057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7" y="5453170"/>
            <a:ext cx="4568507" cy="694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746" y="859619"/>
            <a:ext cx="2726856" cy="3538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11" name="Straight Connector 10"/>
            <p:cNvCxnSpPr>
              <a:endCxn id="18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endCxn id="18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4" name="Flowchart: Process 13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39" name="Flowchart: Process 3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37" name="Flowchart: Process 3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7" name="Straight Connector 16"/>
            <p:cNvCxnSpPr>
              <a:stCxn id="14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8" name="Flowchart: Process 17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>
              <a:endCxn id="22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20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35" name="Flowchart: Process 3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2" name="Flowchart: Process 21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33" name="Flowchart: Process 3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982" name="Equation" r:id="rId8" imgW="190440" imgH="228600" progId="Equation.DSMT4">
                    <p:embed/>
                  </p:oleObj>
                </mc:Choice>
                <mc:Fallback>
                  <p:oleObj name="Equation" r:id="rId8" imgW="190440" imgH="2286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983" name="Equation" r:id="rId10" imgW="152280" imgH="177480" progId="Equation.DSMT4">
                    <p:embed/>
                  </p:oleObj>
                </mc:Choice>
                <mc:Fallback>
                  <p:oleObj name="Equation" r:id="rId10" imgW="152280" imgH="17748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984" name="Equation" r:id="rId12" imgW="152280" imgH="152280" progId="Equation.DSMT4">
                    <p:embed/>
                  </p:oleObj>
                </mc:Choice>
                <mc:Fallback>
                  <p:oleObj name="Equation" r:id="rId12" imgW="152280" imgH="15228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985"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28" name="Object 2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" name="Picture 12" descr="j024743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Connector 29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/>
            <p:cNvCxnSpPr>
              <a:stCxn id="14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55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 txBox="1">
            <a:spLocks noChangeArrowheads="1"/>
          </p:cNvSpPr>
          <p:nvPr/>
        </p:nvSpPr>
        <p:spPr bwMode="auto">
          <a:xfrm>
            <a:off x="-40640" y="60943"/>
            <a:ext cx="8647112" cy="57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</a:rPr>
              <a:t>The two-state vector formalism of quantum mechanics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81610" y="867938"/>
            <a:ext cx="4603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33CC"/>
                </a:solidFill>
              </a:rPr>
              <a:t>The pre- and post-selected particle is </a:t>
            </a:r>
            <a:r>
              <a:rPr lang="en-US" sz="2000" b="1" dirty="0" smtClean="0">
                <a:solidFill>
                  <a:srgbClr val="0033CC"/>
                </a:solidFill>
              </a:rPr>
              <a:t>described </a:t>
            </a:r>
            <a:r>
              <a:rPr lang="en-US" sz="2000" b="1" i="1" dirty="0" smtClean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</a:rPr>
              <a:t>by the </a:t>
            </a:r>
            <a:r>
              <a:rPr lang="en-US" sz="2000" b="1" dirty="0">
                <a:solidFill>
                  <a:srgbClr val="0033CC"/>
                </a:solidFill>
              </a:rPr>
              <a:t>two-state vector</a:t>
            </a:r>
          </a:p>
        </p:txBody>
      </p:sp>
      <p:graphicFrame>
        <p:nvGraphicFramePr>
          <p:cNvPr id="35" name="Object 18"/>
          <p:cNvGraphicFramePr>
            <a:graphicFrameLocks noChangeAspect="1"/>
          </p:cNvGraphicFramePr>
          <p:nvPr>
            <p:extLst/>
          </p:nvPr>
        </p:nvGraphicFramePr>
        <p:xfrm>
          <a:off x="5384445" y="813714"/>
          <a:ext cx="8874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1" name="Equation" r:id="rId3" imgW="253800" imgH="253800" progId="Equation.DSMT4">
                  <p:embed/>
                </p:oleObj>
              </mc:Choice>
              <mc:Fallback>
                <p:oleObj name="Equation" r:id="rId3" imgW="253800" imgH="253800" progId="Equation.DSMT4">
                  <p:embed/>
                  <p:pic>
                    <p:nvPicPr>
                      <p:cNvPr id="3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445" y="813714"/>
                        <a:ext cx="887412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/>
          <p:cNvGraphicFramePr>
            <a:graphicFrameLocks noChangeAspect="1"/>
          </p:cNvGraphicFramePr>
          <p:nvPr>
            <p:extLst/>
          </p:nvPr>
        </p:nvGraphicFramePr>
        <p:xfrm>
          <a:off x="6444895" y="810539"/>
          <a:ext cx="96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2" name="Equation" r:id="rId5" imgW="266400" imgH="253800" progId="Equation.DSMT4">
                  <p:embed/>
                </p:oleObj>
              </mc:Choice>
              <mc:Fallback>
                <p:oleObj name="Equation" r:id="rId5" imgW="266400" imgH="253800" progId="Equation.DSMT4">
                  <p:embed/>
                  <p:pic>
                    <p:nvPicPr>
                      <p:cNvPr id="3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895" y="810539"/>
                        <a:ext cx="965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5390795" y="786727"/>
            <a:ext cx="2025650" cy="915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/>
          </p:nvPr>
        </p:nvGraphicFramePr>
        <p:xfrm>
          <a:off x="312738" y="2933862"/>
          <a:ext cx="1873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3" name="Equation" r:id="rId7" imgW="88560" imgH="152280" progId="Equation.DSMT4">
                  <p:embed/>
                </p:oleObj>
              </mc:Choice>
              <mc:Fallback>
                <p:oleObj name="Equation" r:id="rId7" imgW="88560" imgH="152280" progId="Equation.DSMT4">
                  <p:embed/>
                  <p:pic>
                    <p:nvPicPr>
                      <p:cNvPr id="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2933862"/>
                        <a:ext cx="18732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566738" y="3089437"/>
            <a:ext cx="762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1304925" y="2051212"/>
            <a:ext cx="576263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1349375" y="4207037"/>
            <a:ext cx="576263" cy="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6"/>
          <p:cNvGraphicFramePr>
            <a:graphicFrameLocks noChangeAspect="1"/>
          </p:cNvGraphicFramePr>
          <p:nvPr>
            <p:extLst/>
          </p:nvPr>
        </p:nvGraphicFramePr>
        <p:xfrm>
          <a:off x="2033588" y="1830550"/>
          <a:ext cx="10652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4"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1830550"/>
                        <a:ext cx="10652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Line 7"/>
          <p:cNvSpPr>
            <a:spLocks noChangeShapeType="1"/>
          </p:cNvSpPr>
          <p:nvPr/>
        </p:nvSpPr>
        <p:spPr bwMode="auto">
          <a:xfrm flipH="1" flipV="1">
            <a:off x="1636713" y="2216312"/>
            <a:ext cx="25400" cy="196215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1589088" y="2057562"/>
            <a:ext cx="26987" cy="1974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V="1">
            <a:off x="631825" y="1663862"/>
            <a:ext cx="7938" cy="28606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642938" y="3081500"/>
            <a:ext cx="1595437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Object 11"/>
          <p:cNvGraphicFramePr>
            <a:graphicFrameLocks noChangeAspect="1"/>
          </p:cNvGraphicFramePr>
          <p:nvPr>
            <p:extLst/>
          </p:nvPr>
        </p:nvGraphicFramePr>
        <p:xfrm>
          <a:off x="295275" y="4005425"/>
          <a:ext cx="268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5" name="Equation" r:id="rId11" imgW="126720" imgH="228600" progId="Equation.DSMT4">
                  <p:embed/>
                </p:oleObj>
              </mc:Choice>
              <mc:Fallback>
                <p:oleObj name="Equation" r:id="rId11" imgW="126720" imgH="228600" progId="Equation.DSMT4">
                  <p:embed/>
                  <p:pic>
                    <p:nvPicPr>
                      <p:cNvPr id="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005425"/>
                        <a:ext cx="2682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>
            <p:extLst/>
          </p:nvPr>
        </p:nvGraphicFramePr>
        <p:xfrm>
          <a:off x="250825" y="1851187"/>
          <a:ext cx="2936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6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851187"/>
                        <a:ext cx="2936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>
            <p:extLst/>
          </p:nvPr>
        </p:nvGraphicFramePr>
        <p:xfrm>
          <a:off x="2092325" y="4026062"/>
          <a:ext cx="10652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7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4026062"/>
                        <a:ext cx="10652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4"/>
          <p:cNvGraphicFramePr>
            <a:graphicFrameLocks noChangeAspect="1"/>
          </p:cNvGraphicFramePr>
          <p:nvPr>
            <p:extLst/>
          </p:nvPr>
        </p:nvGraphicFramePr>
        <p:xfrm>
          <a:off x="835025" y="2414750"/>
          <a:ext cx="6699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8" name="Equation" r:id="rId17" imgW="253800" imgH="253800" progId="Equation.DSMT4">
                  <p:embed/>
                </p:oleObj>
              </mc:Choice>
              <mc:Fallback>
                <p:oleObj name="Equation" r:id="rId17" imgW="253800" imgH="253800" progId="Equation.DSMT4">
                  <p:embed/>
                  <p:pic>
                    <p:nvPicPr>
                      <p:cNvPr id="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414750"/>
                        <a:ext cx="66992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5"/>
          <p:cNvGraphicFramePr>
            <a:graphicFrameLocks noChangeAspect="1"/>
          </p:cNvGraphicFramePr>
          <p:nvPr>
            <p:extLst/>
          </p:nvPr>
        </p:nvGraphicFramePr>
        <p:xfrm>
          <a:off x="1847850" y="3114837"/>
          <a:ext cx="6683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89" name="Equation" r:id="rId19" imgW="266400" imgH="253800" progId="Equation.DSMT4">
                  <p:embed/>
                </p:oleObj>
              </mc:Choice>
              <mc:Fallback>
                <p:oleObj name="Equation" r:id="rId19" imgW="266400" imgH="253800" progId="Equation.DSMT4">
                  <p:embed/>
                  <p:pic>
                    <p:nvPicPr>
                      <p:cNvPr id="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114837"/>
                        <a:ext cx="6683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9"/>
          <p:cNvGraphicFramePr>
            <a:graphicFrameLocks noChangeAspect="1"/>
          </p:cNvGraphicFramePr>
          <p:nvPr>
            <p:extLst/>
          </p:nvPr>
        </p:nvGraphicFramePr>
        <p:xfrm>
          <a:off x="376238" y="1562262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90" name="Equation" r:id="rId21" imgW="126720" imgH="228600" progId="Equation.DSMT4">
                  <p:embed/>
                </p:oleObj>
              </mc:Choice>
              <mc:Fallback>
                <p:oleObj name="Equation" r:id="rId21" imgW="126720" imgH="228600" progId="Equation.DSMT4">
                  <p:embed/>
                  <p:pic>
                    <p:nvPicPr>
                      <p:cNvPr id="5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562262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200025" y="5061822"/>
            <a:ext cx="3457575" cy="1351129"/>
            <a:chOff x="544513" y="4414837"/>
            <a:chExt cx="6907847" cy="2443163"/>
          </a:xfrm>
        </p:grpSpPr>
        <p:graphicFrame>
          <p:nvGraphicFramePr>
            <p:cNvPr id="54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544513" y="5490451"/>
            <a:ext cx="228952" cy="351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91" name="Equation" r:id="rId23" imgW="88560" imgH="152280" progId="Equation.DSMT4">
                    <p:embed/>
                  </p:oleObj>
                </mc:Choice>
                <mc:Fallback>
                  <p:oleObj name="Equation" r:id="rId23" imgW="88560" imgH="152280" progId="Equation.DSMT4">
                    <p:embed/>
                    <p:pic>
                      <p:nvPicPr>
                        <p:cNvPr id="54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513" y="5490451"/>
                          <a:ext cx="228952" cy="35161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830364" y="5648744"/>
              <a:ext cx="6502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1498254" y="6562174"/>
              <a:ext cx="491772" cy="0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H="1" flipV="1">
              <a:off x="1757010" y="5669504"/>
              <a:ext cx="8128" cy="869315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V="1">
              <a:off x="885909" y="4414837"/>
              <a:ext cx="6773" cy="240683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V="1">
              <a:off x="895392" y="5650042"/>
              <a:ext cx="136152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0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560770" y="6324734"/>
            <a:ext cx="251983" cy="450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92" name="Equation" r:id="rId25" imgW="114120" imgH="228600" progId="Equation.DSMT4">
                    <p:embed/>
                  </p:oleObj>
                </mc:Choice>
                <mc:Fallback>
                  <p:oleObj name="Equation" r:id="rId25" imgW="114120" imgH="228600" progId="Equation.DSMT4">
                    <p:embed/>
                    <p:pic>
                      <p:nvPicPr>
                        <p:cNvPr id="6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770" y="6324734"/>
                          <a:ext cx="251983" cy="4502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2147177" y="6367551"/>
            <a:ext cx="974062" cy="4904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93" name="Equation" r:id="rId27" imgW="406080" imgH="228600" progId="Equation.DSMT4">
                    <p:embed/>
                  </p:oleObj>
                </mc:Choice>
                <mc:Fallback>
                  <p:oleObj name="Equation" r:id="rId27" imgW="406080" imgH="228600" progId="Equation.DSMT4">
                    <p:embed/>
                    <p:pic>
                      <p:nvPicPr>
                        <p:cNvPr id="61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177" y="6367551"/>
                          <a:ext cx="974062" cy="49044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V="1">
              <a:off x="835783" y="6554389"/>
              <a:ext cx="127346" cy="1298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3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2454704" y="5321778"/>
            <a:ext cx="741045" cy="63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94" name="Equation" r:id="rId29" imgW="266400" imgH="253800" progId="Equation.DSMT4">
                    <p:embed/>
                  </p:oleObj>
                </mc:Choice>
                <mc:Fallback>
                  <p:oleObj name="Equation" r:id="rId29" imgW="266400" imgH="253800" progId="Equation.DSMT4">
                    <p:embed/>
                    <p:pic>
                      <p:nvPicPr>
                        <p:cNvPr id="63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704" y="5321778"/>
                          <a:ext cx="741045" cy="6331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1"/>
            <p:cNvGraphicFramePr>
              <a:graphicFrameLocks noChangeAspect="1"/>
            </p:cNvGraphicFramePr>
            <p:nvPr>
              <p:extLst/>
            </p:nvPr>
          </p:nvGraphicFramePr>
          <p:xfrm>
            <a:off x="4860732" y="5490451"/>
            <a:ext cx="228952" cy="351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95" name="Equation" r:id="rId31" imgW="88560" imgH="152280" progId="Equation.DSMT4">
                    <p:embed/>
                  </p:oleObj>
                </mc:Choice>
                <mc:Fallback>
                  <p:oleObj name="Equation" r:id="rId31" imgW="88560" imgH="152280" progId="Equation.DSMT4">
                    <p:embed/>
                    <p:pic>
                      <p:nvPicPr>
                        <p:cNvPr id="64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732" y="5490451"/>
                          <a:ext cx="228952" cy="35161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Line 32"/>
            <p:cNvSpPr>
              <a:spLocks noChangeShapeType="1"/>
            </p:cNvSpPr>
            <p:nvPr/>
          </p:nvSpPr>
          <p:spPr bwMode="auto">
            <a:xfrm>
              <a:off x="5146583" y="5648744"/>
              <a:ext cx="6502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 flipV="1">
              <a:off x="5202128" y="4414837"/>
              <a:ext cx="6773" cy="2406833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V="1">
              <a:off x="5211611" y="5650042"/>
              <a:ext cx="1361520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8" name="Group 35"/>
            <p:cNvGrpSpPr>
              <a:grpSpLocks/>
            </p:cNvGrpSpPr>
            <p:nvPr/>
          </p:nvGrpSpPr>
          <p:grpSpPr bwMode="auto">
            <a:xfrm>
              <a:off x="4849894" y="4479711"/>
              <a:ext cx="2602466" cy="533266"/>
              <a:chOff x="631" y="1203"/>
              <a:chExt cx="1921" cy="411"/>
            </a:xfrm>
          </p:grpSpPr>
          <p:grpSp>
            <p:nvGrpSpPr>
              <p:cNvPr id="72" name="Group 36"/>
              <p:cNvGrpSpPr>
                <a:grpSpLocks/>
              </p:cNvGrpSpPr>
              <p:nvPr/>
            </p:nvGrpSpPr>
            <p:grpSpPr bwMode="auto">
              <a:xfrm>
                <a:off x="631" y="1203"/>
                <a:ext cx="1921" cy="411"/>
                <a:chOff x="631" y="1203"/>
                <a:chExt cx="1921" cy="411"/>
              </a:xfrm>
            </p:grpSpPr>
            <p:sp>
              <p:nvSpPr>
                <p:cNvPr id="74" name="Line 37"/>
                <p:cNvSpPr>
                  <a:spLocks noChangeShapeType="1"/>
                </p:cNvSpPr>
                <p:nvPr/>
              </p:nvSpPr>
              <p:spPr bwMode="auto">
                <a:xfrm>
                  <a:off x="1343" y="1386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75" name="Object 38"/>
                <p:cNvGraphicFramePr>
                  <a:graphicFrameLocks noChangeAspect="1"/>
                </p:cNvGraphicFramePr>
                <p:nvPr/>
              </p:nvGraphicFramePr>
              <p:xfrm>
                <a:off x="631" y="1203"/>
                <a:ext cx="228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096" name="Equation" r:id="rId32" imgW="139680" imgH="228600" progId="Equation.DSMT4">
                        <p:embed/>
                      </p:oleObj>
                    </mc:Choice>
                    <mc:Fallback>
                      <p:oleObj name="Equation" r:id="rId32" imgW="139680" imgH="228600" progId="Equation.DSMT4">
                        <p:embed/>
                        <p:pic>
                          <p:nvPicPr>
                            <p:cNvPr id="75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1" y="1203"/>
                              <a:ext cx="228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6" name="Object 39"/>
                <p:cNvGraphicFramePr>
                  <a:graphicFrameLocks noChangeAspect="1"/>
                </p:cNvGraphicFramePr>
                <p:nvPr/>
              </p:nvGraphicFramePr>
              <p:xfrm>
                <a:off x="1811" y="1236"/>
                <a:ext cx="741" cy="3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4097" name="Equation" r:id="rId34" imgW="419040" imgH="228600" progId="Equation.DSMT4">
                        <p:embed/>
                      </p:oleObj>
                    </mc:Choice>
                    <mc:Fallback>
                      <p:oleObj name="Equation" r:id="rId34" imgW="419040" imgH="228600" progId="Equation.DSMT4">
                        <p:embed/>
                        <p:pic>
                          <p:nvPicPr>
                            <p:cNvPr id="76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11" y="1236"/>
                              <a:ext cx="741" cy="3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3" name="Line 40"/>
              <p:cNvSpPr>
                <a:spLocks noChangeShapeType="1"/>
              </p:cNvSpPr>
              <p:nvPr/>
            </p:nvSpPr>
            <p:spPr bwMode="auto">
              <a:xfrm flipV="1">
                <a:off x="854" y="1380"/>
                <a:ext cx="94" cy="1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69" name="Object 41"/>
            <p:cNvGraphicFramePr>
              <a:graphicFrameLocks noChangeAspect="1"/>
            </p:cNvGraphicFramePr>
            <p:nvPr>
              <p:extLst/>
            </p:nvPr>
          </p:nvGraphicFramePr>
          <p:xfrm>
            <a:off x="6751957" y="5356811"/>
            <a:ext cx="697694" cy="633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98" name="Equation" r:id="rId36" imgW="253800" imgH="253800" progId="Equation.DSMT4">
                    <p:embed/>
                  </p:oleObj>
                </mc:Choice>
                <mc:Fallback>
                  <p:oleObj name="Equation" r:id="rId36" imgW="253800" imgH="253800" progId="Equation.DSMT4">
                    <p:embed/>
                    <p:pic>
                      <p:nvPicPr>
                        <p:cNvPr id="6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957" y="5356811"/>
                          <a:ext cx="697694" cy="6331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6067810" y="4740505"/>
              <a:ext cx="9484" cy="852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1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3646880" y="5299721"/>
            <a:ext cx="1045864" cy="555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99" name="Equation" r:id="rId38" imgW="203040" imgH="152280" progId="Equation.DSMT4">
                    <p:embed/>
                  </p:oleObj>
                </mc:Choice>
                <mc:Fallback>
                  <p:oleObj name="Equation" r:id="rId38" imgW="203040" imgH="152280" progId="Equation.DSMT4">
                    <p:embed/>
                    <p:pic>
                      <p:nvPicPr>
                        <p:cNvPr id="71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880" y="5299721"/>
                          <a:ext cx="1045864" cy="55532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3235325" y="2813122"/>
            <a:ext cx="56277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Weak trace appears in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overlap of the forward and backward evolving wave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9867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8717" y="2285876"/>
            <a:ext cx="3247034" cy="3704368"/>
            <a:chOff x="708717" y="2285876"/>
            <a:chExt cx="3247034" cy="3704368"/>
          </a:xfrm>
        </p:grpSpPr>
        <p:cxnSp>
          <p:nvCxnSpPr>
            <p:cNvPr id="38" name="Straight Connector 37"/>
            <p:cNvCxnSpPr>
              <a:endCxn id="46" idx="1"/>
            </p:cNvCxnSpPr>
            <p:nvPr/>
          </p:nvCxnSpPr>
          <p:spPr>
            <a:xfrm flipH="1" flipV="1">
              <a:off x="1966100" y="4215065"/>
              <a:ext cx="965308" cy="92922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992922" y="2285876"/>
              <a:ext cx="1962829" cy="190553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2931408" y="4206344"/>
              <a:ext cx="1021435" cy="936948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1" name="Straight Connector 40"/>
            <p:cNvCxnSpPr>
              <a:endCxn id="46" idx="1"/>
            </p:cNvCxnSpPr>
            <p:nvPr/>
          </p:nvCxnSpPr>
          <p:spPr>
            <a:xfrm flipH="1">
              <a:off x="1966100" y="3240736"/>
              <a:ext cx="1017144" cy="974329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31308" y="5131172"/>
              <a:ext cx="726562" cy="72851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47" name="Straight Connector 46"/>
            <p:cNvCxnSpPr>
              <a:endCxn id="50" idx="1"/>
            </p:cNvCxnSpPr>
            <p:nvPr/>
          </p:nvCxnSpPr>
          <p:spPr>
            <a:xfrm flipH="1">
              <a:off x="708717" y="2630771"/>
              <a:ext cx="1605144" cy="155973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729295" y="4190500"/>
              <a:ext cx="1972108" cy="179974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 flipH="1">
              <a:off x="2030365" y="5663777"/>
              <a:ext cx="335345" cy="32646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</p:grpSp>
      <p:sp>
        <p:nvSpPr>
          <p:cNvPr id="2" name="Rectangle 1"/>
          <p:cNvSpPr/>
          <p:nvPr/>
        </p:nvSpPr>
        <p:spPr bwMode="auto">
          <a:xfrm>
            <a:off x="360286" y="1697589"/>
            <a:ext cx="4148288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3972970" y="3947146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817220" y="3104435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779772" y="4995413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6" name="Flowchart: Process 45"/>
          <p:cNvSpPr/>
          <p:nvPr/>
        </p:nvSpPr>
        <p:spPr>
          <a:xfrm rot="10716570">
            <a:off x="1884815" y="39271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707119" y="2039235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168876" y="2481898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627432" y="390255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rot="8186036">
            <a:off x="2214402" y="5524454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806546" y="5938460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836145" y="5967373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5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6145" y="5967373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89564" y="3585512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6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564" y="3585512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920138" y="3555141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7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0138" y="3555141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015509" y="3532186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58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5509" y="3532186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85" name="Straight Connector 84"/>
            <p:cNvCxnSpPr>
              <a:endCxn id="9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>
              <a:endCxn id="9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8" name="Flowchart: Process 8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13" name="Flowchart: Process 11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11" name="Flowchart: Process 11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1" name="Straight Connector 90"/>
            <p:cNvCxnSpPr>
              <a:stCxn id="8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2" name="Flowchart: Process 9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>
              <a:endCxn id="9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09" name="Flowchart: Process 10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6" name="Flowchart: Process 9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07" name="Flowchart: Process 10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59" name="Equation" r:id="rId11" imgW="190440" imgH="228600" progId="Equation.DSMT4">
                    <p:embed/>
                  </p:oleObj>
                </mc:Choice>
                <mc:Fallback>
                  <p:oleObj name="Equation" r:id="rId11" imgW="190440" imgH="22860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60" name="Equation" r:id="rId12" imgW="152280" imgH="177480" progId="Equation.DSMT4">
                    <p:embed/>
                  </p:oleObj>
                </mc:Choice>
                <mc:Fallback>
                  <p:oleObj name="Equation" r:id="rId12" imgW="15228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61" name="Equation" r:id="rId13" imgW="152280" imgH="152280" progId="Equation.DSMT4">
                    <p:embed/>
                  </p:oleObj>
                </mc:Choice>
                <mc:Fallback>
                  <p:oleObj name="Equation" r:id="rId13" imgW="152280" imgH="1522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62"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" name="Picture 12" descr="j024743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/>
            <p:cNvCxnSpPr>
              <a:stCxn id="8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115" name="Title 1"/>
          <p:cNvSpPr txBox="1">
            <a:spLocks/>
          </p:cNvSpPr>
          <p:nvPr/>
        </p:nvSpPr>
        <p:spPr>
          <a:xfrm>
            <a:off x="0" y="0"/>
            <a:ext cx="9076267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H="1">
            <a:off x="391843" y="1637401"/>
            <a:ext cx="15196" cy="483107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Object 29"/>
          <p:cNvGraphicFramePr>
            <a:graphicFrameLocks noChangeAspect="1"/>
          </p:cNvGraphicFramePr>
          <p:nvPr>
            <p:extLst/>
          </p:nvPr>
        </p:nvGraphicFramePr>
        <p:xfrm>
          <a:off x="123256" y="5987631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63" name="Equation" r:id="rId16" imgW="126720" imgH="228600" progId="Equation.DSMT4">
                  <p:embed/>
                </p:oleObj>
              </mc:Choice>
              <mc:Fallback>
                <p:oleObj name="Equation" r:id="rId16" imgW="126720" imgH="228600" progId="Equation.DSMT4">
                  <p:embed/>
                  <p:pic>
                    <p:nvPicPr>
                      <p:cNvPr id="6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56" y="5987631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4330" y="1428574"/>
            <a:ext cx="2726856" cy="353820"/>
          </a:xfrm>
          <a:prstGeom prst="rect">
            <a:avLst/>
          </a:prstGeom>
        </p:spPr>
      </p:pic>
      <p:sp>
        <p:nvSpPr>
          <p:cNvPr id="78" name="Title 1"/>
          <p:cNvSpPr txBox="1">
            <a:spLocks/>
          </p:cNvSpPr>
          <p:nvPr/>
        </p:nvSpPr>
        <p:spPr>
          <a:xfrm>
            <a:off x="21019" y="639599"/>
            <a:ext cx="9432022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overlap of the forward and backward evolving wave functions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034 0.70741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689564" y="2259335"/>
            <a:ext cx="3263279" cy="3708038"/>
            <a:chOff x="813340" y="1210700"/>
            <a:chExt cx="3263279" cy="3708038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2116698" y="3066900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>
            <a:xfrm flipV="1">
              <a:off x="813340" y="1210700"/>
              <a:ext cx="1959921" cy="1855294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835852" y="3065995"/>
              <a:ext cx="1671534" cy="151472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069748" y="3089654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3112595" y="2130663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>
            <a:xfrm flipV="1">
              <a:off x="2080945" y="1254808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2144628" y="1215684"/>
              <a:ext cx="299661" cy="29041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</p:grpSp>
      <p:sp>
        <p:nvSpPr>
          <p:cNvPr id="2" name="Rectangle 1"/>
          <p:cNvSpPr/>
          <p:nvPr/>
        </p:nvSpPr>
        <p:spPr bwMode="auto">
          <a:xfrm>
            <a:off x="599939" y="1305529"/>
            <a:ext cx="4148288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3972970" y="3947146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817220" y="3104435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779772" y="4995413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6" name="Flowchart: Process 45"/>
          <p:cNvSpPr/>
          <p:nvPr/>
        </p:nvSpPr>
        <p:spPr>
          <a:xfrm rot="10716570">
            <a:off x="1884815" y="39271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707119" y="2039235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168876" y="2481898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627432" y="390255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 rot="8186036">
            <a:off x="2214402" y="5524454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806546" y="5938460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836145" y="5967373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79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6145" y="5967373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89564" y="3585512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0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564" y="3585512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920138" y="3555141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1"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20138" y="3555141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015509" y="3532186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2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15509" y="3532186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85" name="Straight Connector 84"/>
            <p:cNvCxnSpPr>
              <a:endCxn id="9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>
              <a:endCxn id="9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8" name="Flowchart: Process 8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13" name="Flowchart: Process 11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11" name="Flowchart: Process 11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1" name="Straight Connector 90"/>
            <p:cNvCxnSpPr>
              <a:stCxn id="8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2" name="Flowchart: Process 9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>
              <a:endCxn id="9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09" name="Flowchart: Process 10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6" name="Flowchart: Process 9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07" name="Flowchart: Process 10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83" name="Equation" r:id="rId12" imgW="190440" imgH="228600" progId="Equation.DSMT4">
                    <p:embed/>
                  </p:oleObj>
                </mc:Choice>
                <mc:Fallback>
                  <p:oleObj name="Equation" r:id="rId12" imgW="190440" imgH="22860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84" name="Equation" r:id="rId13" imgW="152280" imgH="177480" progId="Equation.DSMT4">
                    <p:embed/>
                  </p:oleObj>
                </mc:Choice>
                <mc:Fallback>
                  <p:oleObj name="Equation" r:id="rId13" imgW="15228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85" name="Equation" r:id="rId14" imgW="152280" imgH="152280" progId="Equation.DSMT4">
                    <p:embed/>
                  </p:oleObj>
                </mc:Choice>
                <mc:Fallback>
                  <p:oleObj name="Equation" r:id="rId14" imgW="152280" imgH="1522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86" name="Equation" r:id="rId15" imgW="152280" imgH="164880" progId="Equation.DSMT4">
                    <p:embed/>
                  </p:oleObj>
                </mc:Choice>
                <mc:Fallback>
                  <p:oleObj name="Equation" r:id="rId15" imgW="152280" imgH="1648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" name="Picture 12" descr="j024743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/>
            <p:cNvCxnSpPr>
              <a:stCxn id="8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115" name="Title 1"/>
          <p:cNvSpPr txBox="1">
            <a:spLocks/>
          </p:cNvSpPr>
          <p:nvPr/>
        </p:nvSpPr>
        <p:spPr>
          <a:xfrm>
            <a:off x="0" y="0"/>
            <a:ext cx="9076267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flipH="1">
            <a:off x="391843" y="1637401"/>
            <a:ext cx="15196" cy="483107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Object 29"/>
          <p:cNvGraphicFramePr>
            <a:graphicFrameLocks noChangeAspect="1"/>
          </p:cNvGraphicFramePr>
          <p:nvPr>
            <p:extLst/>
          </p:nvPr>
        </p:nvGraphicFramePr>
        <p:xfrm>
          <a:off x="123256" y="5987631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7" name="Equation" r:id="rId17" imgW="126720" imgH="228600" progId="Equation.DSMT4">
                  <p:embed/>
                </p:oleObj>
              </mc:Choice>
              <mc:Fallback>
                <p:oleObj name="Equation" r:id="rId17" imgW="126720" imgH="228600" progId="Equation.DSMT4">
                  <p:embed/>
                  <p:pic>
                    <p:nvPicPr>
                      <p:cNvPr id="6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56" y="5987631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" name="Picture 14" descr="j02474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35" y="6095617"/>
            <a:ext cx="302376" cy="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4330" y="1428574"/>
            <a:ext cx="2726856" cy="353820"/>
          </a:xfrm>
          <a:prstGeom prst="rect">
            <a:avLst/>
          </a:prstGeom>
        </p:spPr>
      </p:pic>
      <p:sp>
        <p:nvSpPr>
          <p:cNvPr id="69" name="Title 1"/>
          <p:cNvSpPr txBox="1">
            <a:spLocks/>
          </p:cNvSpPr>
          <p:nvPr/>
        </p:nvSpPr>
        <p:spPr>
          <a:xfrm>
            <a:off x="21019" y="639599"/>
            <a:ext cx="9432022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overlap of the forward and backward evolving wave functions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0295 -0.68472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47233" y="1681480"/>
            <a:ext cx="4148288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9564" y="2259335"/>
            <a:ext cx="3263279" cy="3708038"/>
            <a:chOff x="813340" y="1210700"/>
            <a:chExt cx="3263279" cy="3708038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116698" y="3066900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V="1">
              <a:off x="813340" y="1210700"/>
              <a:ext cx="1959921" cy="1855294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835852" y="3065995"/>
              <a:ext cx="1671534" cy="151472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069748" y="3089654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112595" y="2130663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V="1">
              <a:off x="2080945" y="1254808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144628" y="1215684"/>
              <a:ext cx="299661" cy="29041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</p:grpSp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966100" y="4215065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992922" y="2285876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931408" y="4206344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966100" y="3240736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972970" y="3947146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817220" y="3104435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779772" y="4995413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931308" y="5131172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884815" y="39271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708717" y="2630771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707119" y="2039235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168876" y="2481898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627432" y="390255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29295" y="4190500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2214402" y="5524454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2030365" y="5663777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806546" y="5938460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836145" y="5967373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03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6145" y="5967373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689564" y="3585512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04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564" y="3585512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920138" y="3555141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05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0138" y="3555141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015509" y="3532186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06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5509" y="3532186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3174" y="6137830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" name="Group 8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85" name="Straight Connector 84"/>
            <p:cNvCxnSpPr>
              <a:endCxn id="9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>
              <a:endCxn id="9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8" name="Flowchart: Process 8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13" name="Flowchart: Process 11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11" name="Flowchart: Process 11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91" name="Straight Connector 90"/>
            <p:cNvCxnSpPr>
              <a:stCxn id="8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2" name="Flowchart: Process 9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93" name="Straight Connector 92"/>
            <p:cNvCxnSpPr>
              <a:endCxn id="9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9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09" name="Flowchart: Process 10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6" name="Flowchart: Process 9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07" name="Flowchart: Process 10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9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107" name="Equation" r:id="rId12" imgW="190440" imgH="228600" progId="Equation.DSMT4">
                    <p:embed/>
                  </p:oleObj>
                </mc:Choice>
                <mc:Fallback>
                  <p:oleObj name="Equation" r:id="rId12" imgW="190440" imgH="228600" progId="Equation.DSMT4">
                    <p:embed/>
                    <p:pic>
                      <p:nvPicPr>
                        <p:cNvPr id="99" name="Object 9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108" name="Equation" r:id="rId13" imgW="152280" imgH="177480" progId="Equation.DSMT4">
                    <p:embed/>
                  </p:oleObj>
                </mc:Choice>
                <mc:Fallback>
                  <p:oleObj name="Equation" r:id="rId13" imgW="152280" imgH="177480" progId="Equation.DSMT4">
                    <p:embed/>
                    <p:pic>
                      <p:nvPicPr>
                        <p:cNvPr id="100" name="Object 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0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109" name="Equation" r:id="rId14" imgW="152280" imgH="152280" progId="Equation.DSMT4">
                    <p:embed/>
                  </p:oleObj>
                </mc:Choice>
                <mc:Fallback>
                  <p:oleObj name="Equation" r:id="rId14" imgW="152280" imgH="152280" progId="Equation.DSMT4">
                    <p:embed/>
                    <p:pic>
                      <p:nvPicPr>
                        <p:cNvPr id="101" name="Object 1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110" name="Equation" r:id="rId15" imgW="152280" imgH="164880" progId="Equation.DSMT4">
                    <p:embed/>
                  </p:oleObj>
                </mc:Choice>
                <mc:Fallback>
                  <p:oleObj name="Equation" r:id="rId15" imgW="152280" imgH="164880" progId="Equation.DSMT4">
                    <p:embed/>
                    <p:pic>
                      <p:nvPicPr>
                        <p:cNvPr id="102" name="Object 10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/>
            <p:cNvCxnSpPr>
              <a:stCxn id="8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115" name="Title 1"/>
          <p:cNvSpPr txBox="1">
            <a:spLocks/>
          </p:cNvSpPr>
          <p:nvPr/>
        </p:nvSpPr>
        <p:spPr>
          <a:xfrm>
            <a:off x="0" y="0"/>
            <a:ext cx="9076267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21019" y="639599"/>
            <a:ext cx="9432022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overlap of the forward and backward evolving wave functions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4330" y="1428574"/>
            <a:ext cx="2726856" cy="353820"/>
          </a:xfrm>
          <a:prstGeom prst="rect">
            <a:avLst/>
          </a:prstGeom>
        </p:spPr>
      </p:pic>
      <p:sp>
        <p:nvSpPr>
          <p:cNvPr id="80" name="Line 9"/>
          <p:cNvSpPr>
            <a:spLocks noChangeShapeType="1"/>
          </p:cNvSpPr>
          <p:nvPr/>
        </p:nvSpPr>
        <p:spPr bwMode="auto">
          <a:xfrm flipH="1">
            <a:off x="391843" y="1637401"/>
            <a:ext cx="15196" cy="483107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" name="Object 29"/>
          <p:cNvGraphicFramePr>
            <a:graphicFrameLocks noChangeAspect="1"/>
          </p:cNvGraphicFramePr>
          <p:nvPr>
            <p:extLst/>
          </p:nvPr>
        </p:nvGraphicFramePr>
        <p:xfrm>
          <a:off x="123256" y="5987631"/>
          <a:ext cx="266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11" name="Equation" r:id="rId17" imgW="126720" imgH="228600" progId="Equation.DSMT4">
                  <p:embed/>
                </p:oleObj>
              </mc:Choice>
              <mc:Fallback>
                <p:oleObj name="Equation" r:id="rId17" imgW="126720" imgH="228600" progId="Equation.DSMT4">
                  <p:embed/>
                  <p:pic>
                    <p:nvPicPr>
                      <p:cNvPr id="8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56" y="5987631"/>
                        <a:ext cx="2667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13340" y="1210700"/>
            <a:ext cx="3263279" cy="3708038"/>
            <a:chOff x="813340" y="1210700"/>
            <a:chExt cx="3263279" cy="3708038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116698" y="3066900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V="1">
              <a:off x="813340" y="1210700"/>
              <a:ext cx="1959921" cy="1855294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835852" y="3065995"/>
              <a:ext cx="1671534" cy="151472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069748" y="3089654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112595" y="2130663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V="1">
              <a:off x="2080945" y="1254808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144628" y="1215684"/>
              <a:ext cx="299661" cy="29041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</p:grpSp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2089876" y="3166430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2116698" y="1237241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3055184" y="3157709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2089876" y="2192101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4096746" y="2898511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940996" y="2055800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903548" y="3946778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3055084" y="4082537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2008591" y="287848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832493" y="1582136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830895" y="990600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292652" y="1433263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751208" y="28539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53071" y="3141865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2338178" y="4475819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2154141" y="4615142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930322" y="4889825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959921" y="4918738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2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9921" y="4918738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813340" y="2536877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3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340" y="2536877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2043914" y="2506506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4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3914" y="2506506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139285" y="2483551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5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9285" y="2483551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6950" y="5089195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67"/>
          <p:cNvSpPr/>
          <p:nvPr/>
        </p:nvSpPr>
        <p:spPr>
          <a:xfrm>
            <a:off x="3715606" y="2722857"/>
            <a:ext cx="318133" cy="448934"/>
          </a:xfrm>
          <a:prstGeom prst="ellipse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ysDot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3932107" y="2556738"/>
          <a:ext cx="173464" cy="18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36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2107" y="2556738"/>
                        <a:ext cx="173464" cy="18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132167" y="990600"/>
            <a:ext cx="3691793" cy="4450311"/>
            <a:chOff x="1273485" y="12899423"/>
            <a:chExt cx="5496031" cy="7211190"/>
          </a:xfrm>
        </p:grpSpPr>
        <p:cxnSp>
          <p:nvCxnSpPr>
            <p:cNvPr id="5" name="Straight Connector 4"/>
            <p:cNvCxnSpPr>
              <a:endCxn id="1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>
              <a:endCxn id="1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" name="Flowchart: Process 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36" name="Flowchart: Process 35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34" name="Flowchart: Process 33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1" name="Straight Connector 10"/>
            <p:cNvCxnSpPr>
              <a:stCxn id="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2" name="Flowchart: Process 1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endCxn id="1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32" name="Flowchart: Process 31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6" name="Flowchart: Process 1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30" name="Flowchart: Process 29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137" name="Equation" r:id="rId14" imgW="190440" imgH="228600" progId="Equation.DSMT4">
                    <p:embed/>
                  </p:oleObj>
                </mc:Choice>
                <mc:Fallback>
                  <p:oleObj name="Equation" r:id="rId14" imgW="190440" imgH="2286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138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139" name="Equation" r:id="rId16" imgW="152280" imgH="152280" progId="Equation.DSMT4">
                    <p:embed/>
                  </p:oleObj>
                </mc:Choice>
                <mc:Fallback>
                  <p:oleObj name="Equation" r:id="rId16" imgW="152280" imgH="15228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140" name="Equation" r:id="rId17" imgW="152280" imgH="164880" progId="Equation.DSMT4">
                    <p:embed/>
                  </p:oleObj>
                </mc:Choice>
                <mc:Fallback>
                  <p:oleObj name="Equation" r:id="rId17" imgW="152280" imgH="1648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24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sp>
          <p:nvSpPr>
            <p:cNvPr id="26" name="Oval 25"/>
            <p:cNvSpPr/>
            <p:nvPr/>
          </p:nvSpPr>
          <p:spPr>
            <a:xfrm>
              <a:off x="5686632" y="15706335"/>
              <a:ext cx="473609" cy="727443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ysDot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6008940" y="15437160"/>
            <a:ext cx="258238" cy="30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8141" name="Equation" r:id="rId18" imgW="152280" imgH="177480" progId="Equation.DSMT4">
                    <p:embed/>
                  </p:oleObj>
                </mc:Choice>
                <mc:Fallback>
                  <p:oleObj name="Equation" r:id="rId18" imgW="152280" imgH="17748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08940" y="15437160"/>
                          <a:ext cx="258238" cy="301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Connector 27"/>
            <p:cNvCxnSpPr>
              <a:stCxn id="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3036526" y="809453"/>
            <a:ext cx="3005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Not counterfactual!</a:t>
            </a: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135863" y="5843566"/>
            <a:ext cx="44217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Both forward and backward evolving wave functions are present in </a:t>
            </a:r>
            <a:r>
              <a:rPr lang="en-US" b="1" i="1" dirty="0" smtClean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5171484" y="5908092"/>
            <a:ext cx="3281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left a trace in </a:t>
            </a:r>
            <a:r>
              <a:rPr lang="en-US" b="1" i="1" dirty="0" smtClean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3" name="Rectangle 22"/>
          <p:cNvSpPr>
            <a:spLocks noChangeArrowheads="1"/>
          </p:cNvSpPr>
          <p:nvPr/>
        </p:nvSpPr>
        <p:spPr bwMode="auto">
          <a:xfrm>
            <a:off x="5171484" y="6305231"/>
            <a:ext cx="3972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could be found in </a:t>
            </a:r>
            <a:r>
              <a:rPr lang="en-US" b="1" i="1" dirty="0" smtClean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2001593" y="404403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dirty="0">
                <a:solidFill>
                  <a:srgbClr val="0000FF"/>
                </a:solidFill>
                <a:latin typeface="Arial" panose="020B0604020202020204" pitchFamily="34" charset="0"/>
              </a:rPr>
              <a:t>Counterfactual transmission of bit </a:t>
            </a:r>
            <a:r>
              <a:rPr lang="en-US" altLang="he-IL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endParaRPr lang="en-US" altLang="he-IL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333375" y="79375"/>
            <a:ext cx="8991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Interaction-free measurement of an absence of an object</a:t>
            </a:r>
          </a:p>
        </p:txBody>
      </p:sp>
    </p:spTree>
    <p:extLst>
      <p:ext uri="{BB962C8B-B14F-4D97-AF65-F5344CB8AC3E}">
        <p14:creationId xmlns:p14="http://schemas.microsoft.com/office/powerpoint/2010/main" val="10782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" y="1700155"/>
            <a:ext cx="2242315" cy="4286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68" y="1716103"/>
            <a:ext cx="2358333" cy="4553583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2898593" y="1405923"/>
            <a:ext cx="2534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counterfactual!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80" y="166075"/>
            <a:ext cx="3327742" cy="120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9" y="166075"/>
            <a:ext cx="2442201" cy="12398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599" y="131174"/>
            <a:ext cx="2948161" cy="1239848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704613" y="2527125"/>
            <a:ext cx="3725454" cy="1917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499985" y="4444163"/>
            <a:ext cx="42410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Both forward and backward evolving wave functions are present in the transmission channel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443172" y="5403070"/>
            <a:ext cx="3606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left a trace in </a:t>
            </a:r>
            <a:r>
              <a:rPr lang="en-US" b="1" dirty="0">
                <a:solidFill>
                  <a:srgbClr val="FF0000"/>
                </a:solidFill>
              </a:rPr>
              <a:t>the transmission channel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438614" y="6038035"/>
            <a:ext cx="3991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could be found </a:t>
            </a:r>
            <a:r>
              <a:rPr lang="en-US" b="1" dirty="0">
                <a:solidFill>
                  <a:srgbClr val="FF0000"/>
                </a:solidFill>
              </a:rPr>
              <a:t>in the transmission </a:t>
            </a:r>
            <a:r>
              <a:rPr lang="en-US" b="1" dirty="0" smtClean="0">
                <a:solidFill>
                  <a:srgbClr val="FF0000"/>
                </a:solidFill>
              </a:rPr>
              <a:t>channel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468597" y="2848195"/>
            <a:ext cx="2281274" cy="1387549"/>
          </a:xfrm>
          <a:prstGeom prst="rect">
            <a:avLst/>
          </a:prstGeom>
          <a:noFill/>
          <a:ln w="6350" cap="flat" cmpd="sng" algn="ctr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74596">
            <a:off x="907495" y="3263706"/>
            <a:ext cx="249752" cy="2740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1652">
            <a:off x="2042494" y="5267222"/>
            <a:ext cx="249752" cy="2740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2744971" y="3435151"/>
            <a:ext cx="249752" cy="2740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2061861" y="2747662"/>
            <a:ext cx="249752" cy="274050"/>
          </a:xfrm>
          <a:prstGeom prst="rect">
            <a:avLst/>
          </a:prstGeom>
        </p:spPr>
      </p:pic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492976" y="4184544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519798" y="2255355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458284" y="4175823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492976" y="3210215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499846" y="3916625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344096" y="3073914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306648" y="4964892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458184" y="5100651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411691" y="3896597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235593" y="2600250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49" name="Group 48"/>
          <p:cNvGrpSpPr/>
          <p:nvPr/>
        </p:nvGrpSpPr>
        <p:grpSpPr>
          <a:xfrm rot="8230054">
            <a:off x="1695752" y="2451377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154308" y="3872032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56171" y="4159979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1741278" y="5493933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1557241" y="5633256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333422" y="5907939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35961"/>
              </p:ext>
            </p:extLst>
          </p:nvPr>
        </p:nvGraphicFramePr>
        <p:xfrm>
          <a:off x="1363021" y="5936852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18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3021" y="5936852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47626"/>
              </p:ext>
            </p:extLst>
          </p:nvPr>
        </p:nvGraphicFramePr>
        <p:xfrm>
          <a:off x="216440" y="3554991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19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6440" y="3554991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42463"/>
              </p:ext>
            </p:extLst>
          </p:nvPr>
        </p:nvGraphicFramePr>
        <p:xfrm>
          <a:off x="1447014" y="3524620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20" name="Equation" r:id="rId8" imgW="152280" imgH="152280" progId="Equation.DSMT4">
                  <p:embed/>
                </p:oleObj>
              </mc:Choice>
              <mc:Fallback>
                <p:oleObj name="Equation" r:id="rId8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014" y="3524620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67667"/>
              </p:ext>
            </p:extLst>
          </p:nvPr>
        </p:nvGraphicFramePr>
        <p:xfrm>
          <a:off x="3542385" y="3501665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21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42385" y="3501665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0050" y="6107309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6" name="PC"/>
          <p:cNvSpPr>
            <a:spLocks noEditPoints="1" noChangeArrowheads="1"/>
          </p:cNvSpPr>
          <p:nvPr/>
        </p:nvSpPr>
        <p:spPr bwMode="auto">
          <a:xfrm rot="18986036">
            <a:off x="1236522" y="2019824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35" name="Picture 12" descr="j02474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2850" y="3210215"/>
            <a:ext cx="263324" cy="2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 flipH="1">
            <a:off x="1891738" y="5109372"/>
            <a:ext cx="566446" cy="54020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pic>
        <p:nvPicPr>
          <p:cNvPr id="61" name="Picture 12" descr="j02474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4950" y="2921103"/>
            <a:ext cx="263324" cy="2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2850" y="667132"/>
            <a:ext cx="2717111" cy="444109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105" name="Straight Connector 104"/>
            <p:cNvCxnSpPr>
              <a:endCxn id="11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07" name="Straight Connector 106"/>
            <p:cNvCxnSpPr>
              <a:endCxn id="11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08" name="Flowchart: Process 10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33" name="Flowchart: Process 13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131" name="Flowchart: Process 13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11" name="Straight Connector 110"/>
            <p:cNvCxnSpPr>
              <a:stCxn id="10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12" name="Flowchart: Process 11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Connector 112"/>
            <p:cNvCxnSpPr>
              <a:endCxn id="11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1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129" name="Flowchart: Process 12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6" name="Flowchart: Process 11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127" name="Flowchart: Process 12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8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19" name="Object 118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022" name="Equation" r:id="rId14" imgW="190440" imgH="228600" progId="Equation.DSMT4">
                    <p:embed/>
                  </p:oleObj>
                </mc:Choice>
                <mc:Fallback>
                  <p:oleObj name="Equation" r:id="rId14" imgW="190440" imgH="22860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19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023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20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024" name="Equation" r:id="rId16" imgW="152280" imgH="152280" progId="Equation.DSMT4">
                    <p:embed/>
                  </p:oleObj>
                </mc:Choice>
                <mc:Fallback>
                  <p:oleObj name="Equation" r:id="rId16" imgW="152280" imgH="1522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5025" name="Equation" r:id="rId17" imgW="152280" imgH="164880" progId="Equation.DSMT4">
                    <p:embed/>
                  </p:oleObj>
                </mc:Choice>
                <mc:Fallback>
                  <p:oleObj name="Equation" r:id="rId17" imgW="152280" imgH="16488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" name="Picture 12" descr="j02474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4" name="Straight Connector 123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125" name="Straight Connector 124"/>
            <p:cNvCxnSpPr>
              <a:stCxn id="10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758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" y="1700155"/>
            <a:ext cx="2242315" cy="4286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67" y="1700155"/>
            <a:ext cx="2358333" cy="455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80" y="166075"/>
            <a:ext cx="3327742" cy="120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9" y="166075"/>
            <a:ext cx="2442201" cy="12398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599" y="131174"/>
            <a:ext cx="2948161" cy="123984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494812" y="1944906"/>
            <a:ext cx="3760237" cy="106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2554" y="3545702"/>
            <a:ext cx="3850004" cy="595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928" y="4589521"/>
            <a:ext cx="3628458" cy="1397343"/>
          </a:xfrm>
          <a:prstGeom prst="rect">
            <a:avLst/>
          </a:prstGeom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898593" y="1405923"/>
            <a:ext cx="25346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counterfactual!</a:t>
            </a:r>
          </a:p>
        </p:txBody>
      </p:sp>
    </p:spTree>
    <p:extLst>
      <p:ext uri="{BB962C8B-B14F-4D97-AF65-F5344CB8AC3E}">
        <p14:creationId xmlns:p14="http://schemas.microsoft.com/office/powerpoint/2010/main" val="36180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1018598" y="-283587"/>
            <a:ext cx="6047220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he-I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 2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356" y="1137980"/>
            <a:ext cx="90712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cannot</a:t>
            </a:r>
            <a:r>
              <a:rPr kumimoji="0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transfer a message  or a quantum state without particles being present in the transmission channel, i.e. without leaving any trace there</a:t>
            </a:r>
            <a:r>
              <a:rPr kumimoji="0" lang="en-US" altLang="he-I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94151" y="2959216"/>
            <a:ext cx="6312528" cy="3207805"/>
            <a:chOff x="903082" y="2031168"/>
            <a:chExt cx="6312528" cy="3207805"/>
          </a:xfrm>
        </p:grpSpPr>
        <p:grpSp>
          <p:nvGrpSpPr>
            <p:cNvPr id="9" name="Group 8"/>
            <p:cNvGrpSpPr/>
            <p:nvPr/>
          </p:nvGrpSpPr>
          <p:grpSpPr>
            <a:xfrm>
              <a:off x="903082" y="2031168"/>
              <a:ext cx="6312528" cy="3207805"/>
              <a:chOff x="3945277" y="18496416"/>
              <a:chExt cx="12944475" cy="855345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277" y="18496416"/>
                <a:ext cx="12944475" cy="8553450"/>
              </a:xfrm>
              <a:prstGeom prst="rect">
                <a:avLst/>
              </a:prstGeom>
              <a:solidFill>
                <a:srgbClr val="AED5A7"/>
              </a:solidFill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677150" y="19507200"/>
                <a:ext cx="5067300" cy="6134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074424" y="24403050"/>
                <a:ext cx="1936976" cy="476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3030" y="3704673"/>
              <a:ext cx="831451" cy="617985"/>
              <a:chOff x="13034849" y="17586777"/>
              <a:chExt cx="1704975" cy="164782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rot="3010305">
                <a:off x="13235331" y="18384058"/>
                <a:ext cx="1075560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0612612">
              <a:off x="4129850" y="4283264"/>
              <a:ext cx="831451" cy="617985"/>
              <a:chOff x="13034849" y="17586777"/>
              <a:chExt cx="1704975" cy="164782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3010305">
                <a:off x="13243276" y="18388145"/>
                <a:ext cx="1064913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1363658">
              <a:off x="2641885" y="2913560"/>
              <a:ext cx="984037" cy="731396"/>
              <a:chOff x="12721957" y="17586773"/>
              <a:chExt cx="2017868" cy="19502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1957" y="17586773"/>
                <a:ext cx="2017868" cy="195023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 rot="2658278">
                <a:off x="13091448" y="18557222"/>
                <a:ext cx="1072321" cy="429522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456560" y="2626024"/>
              <a:ext cx="3251486" cy="2072740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938963"/>
                <a:gd name="connsiteY0" fmla="*/ 0 h 5935947"/>
                <a:gd name="connsiteX1" fmla="*/ 1681163 w 6938963"/>
                <a:gd name="connsiteY1" fmla="*/ 1532555 h 5935947"/>
                <a:gd name="connsiteX2" fmla="*/ 3706586 w 6938963"/>
                <a:gd name="connsiteY2" fmla="*/ 4062604 h 5935947"/>
                <a:gd name="connsiteX3" fmla="*/ 4659087 w 6938963"/>
                <a:gd name="connsiteY3" fmla="*/ 4994855 h 5935947"/>
                <a:gd name="connsiteX4" fmla="*/ 5834063 w 6938963"/>
                <a:gd name="connsiteY4" fmla="*/ 5717554 h 5935947"/>
                <a:gd name="connsiteX5" fmla="*/ 6367463 w 6938963"/>
                <a:gd name="connsiteY5" fmla="*/ 5914055 h 5935947"/>
                <a:gd name="connsiteX6" fmla="*/ 6938963 w 6938963"/>
                <a:gd name="connsiteY6" fmla="*/ 5914055 h 5935947"/>
                <a:gd name="connsiteX0" fmla="*/ 0 w 7381876"/>
                <a:gd name="connsiteY0" fmla="*/ 0 h 5915052"/>
                <a:gd name="connsiteX1" fmla="*/ 1681163 w 7381876"/>
                <a:gd name="connsiteY1" fmla="*/ 1532555 h 5915052"/>
                <a:gd name="connsiteX2" fmla="*/ 3706586 w 7381876"/>
                <a:gd name="connsiteY2" fmla="*/ 4062604 h 5915052"/>
                <a:gd name="connsiteX3" fmla="*/ 4659087 w 7381876"/>
                <a:gd name="connsiteY3" fmla="*/ 4994855 h 5915052"/>
                <a:gd name="connsiteX4" fmla="*/ 5834063 w 7381876"/>
                <a:gd name="connsiteY4" fmla="*/ 5717554 h 5915052"/>
                <a:gd name="connsiteX5" fmla="*/ 6367463 w 7381876"/>
                <a:gd name="connsiteY5" fmla="*/ 5914055 h 5915052"/>
                <a:gd name="connsiteX6" fmla="*/ 7381876 w 7381876"/>
                <a:gd name="connsiteY6" fmla="*/ 5792554 h 5915052"/>
                <a:gd name="connsiteX0" fmla="*/ 0 w 7381876"/>
                <a:gd name="connsiteY0" fmla="*/ 0 h 5875071"/>
                <a:gd name="connsiteX1" fmla="*/ 1681163 w 7381876"/>
                <a:gd name="connsiteY1" fmla="*/ 1532555 h 5875071"/>
                <a:gd name="connsiteX2" fmla="*/ 3706586 w 7381876"/>
                <a:gd name="connsiteY2" fmla="*/ 4062604 h 5875071"/>
                <a:gd name="connsiteX3" fmla="*/ 4659087 w 7381876"/>
                <a:gd name="connsiteY3" fmla="*/ 4994855 h 5875071"/>
                <a:gd name="connsiteX4" fmla="*/ 5834063 w 7381876"/>
                <a:gd name="connsiteY4" fmla="*/ 5717554 h 5875071"/>
                <a:gd name="connsiteX5" fmla="*/ 6515100 w 7381876"/>
                <a:gd name="connsiteY5" fmla="*/ 5873554 h 5875071"/>
                <a:gd name="connsiteX6" fmla="*/ 7381876 w 7381876"/>
                <a:gd name="connsiteY6" fmla="*/ 5792554 h 587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76" h="5875071">
                  <a:moveTo>
                    <a:pt x="0" y="0"/>
                  </a:moveTo>
                  <a:cubicBezTo>
                    <a:pt x="352425" y="228600"/>
                    <a:pt x="1063399" y="855454"/>
                    <a:pt x="1681163" y="1532555"/>
                  </a:cubicBezTo>
                  <a:cubicBezTo>
                    <a:pt x="2298927" y="2209656"/>
                    <a:pt x="3210265" y="3485554"/>
                    <a:pt x="3706586" y="4062604"/>
                  </a:cubicBezTo>
                  <a:cubicBezTo>
                    <a:pt x="4202907" y="4639654"/>
                    <a:pt x="4304508" y="4719030"/>
                    <a:pt x="4659087" y="4994855"/>
                  </a:cubicBezTo>
                  <a:cubicBezTo>
                    <a:pt x="5013666" y="5270680"/>
                    <a:pt x="5524728" y="5571104"/>
                    <a:pt x="5834063" y="5717554"/>
                  </a:cubicBezTo>
                  <a:cubicBezTo>
                    <a:pt x="6143398" y="5864004"/>
                    <a:pt x="6257131" y="5861054"/>
                    <a:pt x="6515100" y="5873554"/>
                  </a:cubicBezTo>
                  <a:cubicBezTo>
                    <a:pt x="6773069" y="5886054"/>
                    <a:pt x="7299326" y="5817954"/>
                    <a:pt x="7381876" y="5792554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83888" y="2540757"/>
              <a:ext cx="2954207" cy="2010572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7002236"/>
                <a:gd name="connsiteY0" fmla="*/ 0 h 5652444"/>
                <a:gd name="connsiteX1" fmla="*/ 1744436 w 7002236"/>
                <a:gd name="connsiteY1" fmla="*/ 1249052 h 5652444"/>
                <a:gd name="connsiteX2" fmla="*/ 3769859 w 7002236"/>
                <a:gd name="connsiteY2" fmla="*/ 3779101 h 5652444"/>
                <a:gd name="connsiteX3" fmla="*/ 4722360 w 7002236"/>
                <a:gd name="connsiteY3" fmla="*/ 4711352 h 5652444"/>
                <a:gd name="connsiteX4" fmla="*/ 5897336 w 7002236"/>
                <a:gd name="connsiteY4" fmla="*/ 5434051 h 5652444"/>
                <a:gd name="connsiteX5" fmla="*/ 6430736 w 7002236"/>
                <a:gd name="connsiteY5" fmla="*/ 5630552 h 5652444"/>
                <a:gd name="connsiteX6" fmla="*/ 7002236 w 7002236"/>
                <a:gd name="connsiteY6" fmla="*/ 5630552 h 5652444"/>
                <a:gd name="connsiteX0" fmla="*/ 0 w 6706961"/>
                <a:gd name="connsiteY0" fmla="*/ 0 h 5698861"/>
                <a:gd name="connsiteX1" fmla="*/ 1744436 w 6706961"/>
                <a:gd name="connsiteY1" fmla="*/ 1249052 h 5698861"/>
                <a:gd name="connsiteX2" fmla="*/ 3769859 w 6706961"/>
                <a:gd name="connsiteY2" fmla="*/ 3779101 h 5698861"/>
                <a:gd name="connsiteX3" fmla="*/ 4722360 w 6706961"/>
                <a:gd name="connsiteY3" fmla="*/ 4711352 h 5698861"/>
                <a:gd name="connsiteX4" fmla="*/ 5897336 w 6706961"/>
                <a:gd name="connsiteY4" fmla="*/ 5434051 h 5698861"/>
                <a:gd name="connsiteX5" fmla="*/ 6430736 w 6706961"/>
                <a:gd name="connsiteY5" fmla="*/ 5630552 h 5698861"/>
                <a:gd name="connsiteX6" fmla="*/ 6706961 w 6706961"/>
                <a:gd name="connsiteY6" fmla="*/ 5691303 h 56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6961" h="5698861">
                  <a:moveTo>
                    <a:pt x="0" y="0"/>
                  </a:moveTo>
                  <a:cubicBezTo>
                    <a:pt x="352425" y="228600"/>
                    <a:pt x="1116126" y="619202"/>
                    <a:pt x="1744436" y="1249052"/>
                  </a:cubicBezTo>
                  <a:cubicBezTo>
                    <a:pt x="2372746" y="1878902"/>
                    <a:pt x="3273538" y="3202051"/>
                    <a:pt x="3769859" y="3779101"/>
                  </a:cubicBezTo>
                  <a:cubicBezTo>
                    <a:pt x="4266180" y="4356151"/>
                    <a:pt x="4367781" y="4435527"/>
                    <a:pt x="4722360" y="4711352"/>
                  </a:cubicBezTo>
                  <a:cubicBezTo>
                    <a:pt x="5076939" y="4987177"/>
                    <a:pt x="5570424" y="5301101"/>
                    <a:pt x="5897336" y="5434051"/>
                  </a:cubicBezTo>
                  <a:cubicBezTo>
                    <a:pt x="6224248" y="5567001"/>
                    <a:pt x="6295799" y="5587677"/>
                    <a:pt x="6430736" y="5630552"/>
                  </a:cubicBezTo>
                  <a:cubicBezTo>
                    <a:pt x="6565674" y="5673427"/>
                    <a:pt x="6624411" y="5716703"/>
                    <a:pt x="6706961" y="5691303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5931" y="2671083"/>
              <a:ext cx="2861308" cy="1929897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50" h="5470192">
                  <a:moveTo>
                    <a:pt x="0" y="0"/>
                  </a:moveTo>
                  <a:cubicBezTo>
                    <a:pt x="352425" y="228600"/>
                    <a:pt x="694305" y="467325"/>
                    <a:pt x="1238250" y="1066800"/>
                  </a:cubicBezTo>
                  <a:cubicBezTo>
                    <a:pt x="1782195" y="1666275"/>
                    <a:pt x="2767352" y="3019799"/>
                    <a:pt x="3263673" y="3596849"/>
                  </a:cubicBezTo>
                  <a:cubicBezTo>
                    <a:pt x="3759994" y="4173899"/>
                    <a:pt x="3861595" y="4253275"/>
                    <a:pt x="4216174" y="4529100"/>
                  </a:cubicBezTo>
                  <a:cubicBezTo>
                    <a:pt x="4570753" y="4804925"/>
                    <a:pt x="5064238" y="5118849"/>
                    <a:pt x="5391150" y="5251799"/>
                  </a:cubicBezTo>
                  <a:cubicBezTo>
                    <a:pt x="5718062" y="5384749"/>
                    <a:pt x="5740400" y="5415550"/>
                    <a:pt x="5924550" y="5448300"/>
                  </a:cubicBezTo>
                  <a:cubicBezTo>
                    <a:pt x="6108700" y="5481050"/>
                    <a:pt x="6413500" y="5473700"/>
                    <a:pt x="6496050" y="5448300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77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0" y="-614388"/>
            <a:ext cx="9017000" cy="5159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1" y="-35599"/>
            <a:ext cx="9018589" cy="2229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5081329"/>
            <a:ext cx="8103547" cy="12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13340" y="1210700"/>
            <a:ext cx="3263279" cy="3708038"/>
            <a:chOff x="813340" y="1210700"/>
            <a:chExt cx="3263279" cy="3708038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116698" y="3066900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V="1">
              <a:off x="813340" y="1210700"/>
              <a:ext cx="1959921" cy="1855294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835852" y="3065995"/>
              <a:ext cx="1671534" cy="151472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2069748" y="3089654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112595" y="2130663"/>
              <a:ext cx="961355" cy="932290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V="1">
              <a:off x="2080945" y="1254808"/>
              <a:ext cx="1959921" cy="1851838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144628" y="1215684"/>
              <a:ext cx="299661" cy="290416"/>
            </a:xfrm>
            <a:prstGeom prst="line">
              <a:avLst/>
            </a:prstGeom>
            <a:noFill/>
            <a:ln w="317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</p:cxnSp>
      </p:grpSp>
      <p:sp>
        <p:nvSpPr>
          <p:cNvPr id="81" name="Rectangle 80"/>
          <p:cNvSpPr/>
          <p:nvPr/>
        </p:nvSpPr>
        <p:spPr bwMode="auto">
          <a:xfrm flipV="1">
            <a:off x="639129" y="-761900"/>
            <a:ext cx="3523427" cy="58510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2089876" y="3166430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2116698" y="1237241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3055184" y="3157709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2089876" y="2192101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4096746" y="2898511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940996" y="2055800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903548" y="3946778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3055084" y="4082537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2008591" y="2878483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832493" y="1582136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8" name="PC"/>
          <p:cNvSpPr>
            <a:spLocks noEditPoints="1" noChangeArrowheads="1"/>
          </p:cNvSpPr>
          <p:nvPr/>
        </p:nvSpPr>
        <p:spPr bwMode="auto">
          <a:xfrm rot="18986036">
            <a:off x="1830895" y="990600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 rot="8230054">
            <a:off x="2292652" y="1433263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751208" y="2853918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53071" y="3141865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2338178" y="4475819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2154141" y="4615142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930322" y="4889825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1959921" y="4918738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6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9921" y="4918738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813340" y="2536877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7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340" y="2536877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2043914" y="2506506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8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3914" y="2506506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/>
          </p:nvPr>
        </p:nvGraphicFramePr>
        <p:xfrm>
          <a:off x="4139285" y="2483551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59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9285" y="2483551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06950" y="5089195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67"/>
          <p:cNvSpPr/>
          <p:nvPr/>
        </p:nvSpPr>
        <p:spPr>
          <a:xfrm>
            <a:off x="3715606" y="2722857"/>
            <a:ext cx="318133" cy="448934"/>
          </a:xfrm>
          <a:prstGeom prst="ellipse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ysDot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3932107" y="2556738"/>
          <a:ext cx="173464" cy="18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60" name="Equation" r:id="rId12" imgW="152280" imgH="177480" progId="Equation.DSMT4">
                  <p:embed/>
                </p:oleObj>
              </mc:Choice>
              <mc:Fallback>
                <p:oleObj name="Equation" r:id="rId12" imgW="152280" imgH="177480" progId="Equation.DSMT4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2107" y="2556738"/>
                        <a:ext cx="173464" cy="18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132167" y="990600"/>
            <a:ext cx="3691793" cy="4450311"/>
            <a:chOff x="1273485" y="12899423"/>
            <a:chExt cx="5496031" cy="7211190"/>
          </a:xfrm>
        </p:grpSpPr>
        <p:cxnSp>
          <p:nvCxnSpPr>
            <p:cNvPr id="5" name="Straight Connector 4"/>
            <p:cNvCxnSpPr>
              <a:endCxn id="12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7" name="Straight Connector 6"/>
            <p:cNvCxnSpPr>
              <a:endCxn id="12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" name="Flowchart: Process 7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36" name="Flowchart: Process 35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34" name="Flowchart: Process 33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1" name="Straight Connector 10"/>
            <p:cNvCxnSpPr>
              <a:stCxn id="8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2" name="Flowchart: Process 11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endCxn id="16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4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32" name="Flowchart: Process 31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6" name="Flowchart: Process 15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30" name="Flowchart: Process 29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61" name="Equation" r:id="rId14" imgW="190440" imgH="228600" progId="Equation.DSMT4">
                    <p:embed/>
                  </p:oleObj>
                </mc:Choice>
                <mc:Fallback>
                  <p:oleObj name="Equation" r:id="rId14" imgW="190440" imgH="2286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62" name="Equation" r:id="rId15" imgW="152280" imgH="177480" progId="Equation.DSMT4">
                    <p:embed/>
                  </p:oleObj>
                </mc:Choice>
                <mc:Fallback>
                  <p:oleObj name="Equation" r:id="rId15" imgW="152280" imgH="17748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63" name="Equation" r:id="rId16" imgW="152280" imgH="152280" progId="Equation.DSMT4">
                    <p:embed/>
                  </p:oleObj>
                </mc:Choice>
                <mc:Fallback>
                  <p:oleObj name="Equation" r:id="rId16" imgW="152280" imgH="15228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64" name="Equation" r:id="rId17" imgW="152280" imgH="164880" progId="Equation.DSMT4">
                    <p:embed/>
                  </p:oleObj>
                </mc:Choice>
                <mc:Fallback>
                  <p:oleObj name="Equation" r:id="rId17" imgW="152280" imgH="16488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4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24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sp>
          <p:nvSpPr>
            <p:cNvPr id="26" name="Oval 25"/>
            <p:cNvSpPr/>
            <p:nvPr/>
          </p:nvSpPr>
          <p:spPr>
            <a:xfrm>
              <a:off x="5686632" y="15706335"/>
              <a:ext cx="473609" cy="727443"/>
            </a:xfrm>
            <a:prstGeom prst="ellipse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ysDot"/>
              <a:miter lim="800000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6008940" y="15437160"/>
            <a:ext cx="258238" cy="30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165" name="Equation" r:id="rId18" imgW="152280" imgH="177480" progId="Equation.DSMT4">
                    <p:embed/>
                  </p:oleObj>
                </mc:Choice>
                <mc:Fallback>
                  <p:oleObj name="Equation" r:id="rId18" imgW="152280" imgH="177480" progId="Equation.DSMT4">
                    <p:embed/>
                    <p:pic>
                      <p:nvPicPr>
                        <p:cNvPr id="27" name="Object 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08940" y="15437160"/>
                          <a:ext cx="258238" cy="3012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Connector 27"/>
            <p:cNvCxnSpPr>
              <a:stCxn id="8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3031103" y="1023869"/>
            <a:ext cx="3005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counterfactual!</a:t>
            </a: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135863" y="5843566"/>
            <a:ext cx="44217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Both forward and backward evolving wave functions are present in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5171484" y="5908092"/>
            <a:ext cx="3281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photons left a trace in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</a:p>
        </p:txBody>
      </p:sp>
      <p:sp>
        <p:nvSpPr>
          <p:cNvPr id="83" name="Rectangle 22"/>
          <p:cNvSpPr>
            <a:spLocks noChangeArrowheads="1"/>
          </p:cNvSpPr>
          <p:nvPr/>
        </p:nvSpPr>
        <p:spPr bwMode="auto">
          <a:xfrm>
            <a:off x="5171484" y="6305231"/>
            <a:ext cx="3972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photons could be found in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1956830" y="546229"/>
            <a:ext cx="578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dirty="0">
                <a:solidFill>
                  <a:srgbClr val="0000FF"/>
                </a:solidFill>
                <a:latin typeface="Arial" panose="020B0604020202020204" pitchFamily="34" charset="0"/>
              </a:rPr>
              <a:t>Counterfactual transmission of bit </a:t>
            </a:r>
            <a:r>
              <a:rPr lang="en-US" altLang="he-IL" sz="2400" dirty="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endParaRPr lang="en-US" altLang="he-IL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333375" y="79375"/>
            <a:ext cx="8991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Interaction-free measurement of an absence of an object</a:t>
            </a:r>
          </a:p>
        </p:txBody>
      </p:sp>
    </p:spTree>
    <p:extLst>
      <p:ext uri="{BB962C8B-B14F-4D97-AF65-F5344CB8AC3E}">
        <p14:creationId xmlns:p14="http://schemas.microsoft.com/office/powerpoint/2010/main" val="27042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7847553" y="2070668"/>
            <a:ext cx="249752" cy="274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85451" y="781118"/>
            <a:ext cx="2399740" cy="5492092"/>
            <a:chOff x="3898730" y="781681"/>
            <a:chExt cx="5132985" cy="11703780"/>
          </a:xfrm>
        </p:grpSpPr>
        <p:grpSp>
          <p:nvGrpSpPr>
            <p:cNvPr id="5" name="Group 4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49" name="Flowchart: Process 48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lowchart: Process 49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Straight Connector 5"/>
            <p:cNvCxnSpPr>
              <a:stCxn id="21" idx="2"/>
              <a:endCxn id="14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7" name="Straight Connector 6"/>
            <p:cNvCxnSpPr>
              <a:endCxn id="13" idx="2"/>
            </p:cNvCxnSpPr>
            <p:nvPr/>
          </p:nvCxnSpPr>
          <p:spPr>
            <a:xfrm>
              <a:off x="5931556" y="1181333"/>
              <a:ext cx="2574275" cy="270920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flipV="1">
              <a:off x="6479150" y="5811428"/>
              <a:ext cx="849546" cy="8588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9" name="Straight Connector 8"/>
            <p:cNvCxnSpPr>
              <a:endCxn id="14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0" name="Flowchart: Process 9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47" name="Flowchart: Process 4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45" name="Flowchart: Process 4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 rot="8186036">
              <a:off x="8363312" y="3876893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endCxn id="18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6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43" name="Flowchart: Process 4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8" name="Flowchart: Process 17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>
              <a:endCxn id="28" idx="2"/>
            </p:cNvCxnSpPr>
            <p:nvPr/>
          </p:nvCxnSpPr>
          <p:spPr>
            <a:xfrm>
              <a:off x="4040473" y="4275797"/>
              <a:ext cx="4496759" cy="45834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3930131" y="6708910"/>
              <a:ext cx="5101584" cy="5776551"/>
              <a:chOff x="3937641" y="11448397"/>
              <a:chExt cx="5101584" cy="5776551"/>
            </a:xfrm>
          </p:grpSpPr>
          <p:cxnSp>
            <p:nvCxnSpPr>
              <p:cNvPr id="22" name="Straight Connector 21"/>
              <p:cNvCxnSpPr>
                <a:endCxn id="29" idx="1"/>
              </p:cNvCxnSpPr>
              <p:nvPr/>
            </p:nvCxnSpPr>
            <p:spPr>
              <a:xfrm flipH="1" flipV="1">
                <a:off x="5930537" y="14015554"/>
                <a:ext cx="2120306" cy="2335995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6518061" y="15519632"/>
                <a:ext cx="849546" cy="858860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cxnSp>
            <p:nvCxnSpPr>
              <p:cNvPr id="24" name="Straight Connector 23"/>
              <p:cNvCxnSpPr>
                <a:endCxn id="29" idx="1"/>
              </p:cNvCxnSpPr>
              <p:nvPr/>
            </p:nvCxnSpPr>
            <p:spPr>
              <a:xfrm flipH="1">
                <a:off x="5930537" y="12436772"/>
                <a:ext cx="1514238" cy="1578782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25" name="Flowchart: Process 24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41" name="Flowchart: Process 40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6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39" name="Flowchart: Process 38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 rot="8186036">
                <a:off x="8402223" y="13585097"/>
                <a:ext cx="353338" cy="99101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/>
              <p:cNvCxnSpPr>
                <a:endCxn id="31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31" name="Flowchart: Process 30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33" name="Group 32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37" name="Flowchart: Process 36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5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0160" name="Equation" r:id="rId4" imgW="190440" imgH="228600" progId="Equation.DSMT4">
                      <p:embed/>
                    </p:oleObj>
                  </mc:Choice>
                  <mc:Fallback>
                    <p:oleObj name="Equation" r:id="rId4" imgW="190440" imgH="228600" progId="Equation.DSMT4">
                      <p:embed/>
                      <p:pic>
                        <p:nvPicPr>
                          <p:cNvPr id="36" name="Object 3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00060" y="754533"/>
            <a:ext cx="2400545" cy="6055242"/>
            <a:chOff x="3898730" y="781681"/>
            <a:chExt cx="5132985" cy="13156003"/>
          </a:xfrm>
        </p:grpSpPr>
        <p:grpSp>
          <p:nvGrpSpPr>
            <p:cNvPr id="52" name="Group 51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92" name="Flowchart: Process 91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lowchart: Process 92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3" name="Straight Connector 52"/>
            <p:cNvCxnSpPr>
              <a:stCxn id="67" idx="2"/>
              <a:endCxn id="60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4" name="Straight Connector 53"/>
            <p:cNvCxnSpPr>
              <a:endCxn id="57" idx="1"/>
            </p:cNvCxnSpPr>
            <p:nvPr/>
          </p:nvCxnSpPr>
          <p:spPr>
            <a:xfrm>
              <a:off x="5931556" y="1181333"/>
              <a:ext cx="2947730" cy="3159939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5" name="Straight Connector 54"/>
            <p:cNvCxnSpPr>
              <a:endCxn id="57" idx="1"/>
            </p:cNvCxnSpPr>
            <p:nvPr/>
          </p:nvCxnSpPr>
          <p:spPr>
            <a:xfrm flipV="1">
              <a:off x="7301897" y="4341272"/>
              <a:ext cx="1577389" cy="1458395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6" name="Straight Connector 55"/>
            <p:cNvCxnSpPr>
              <a:endCxn id="60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57" name="Flowchart: Process 56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90" name="Flowchart: Process 89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59" name="Group 58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88" name="Flowchart: Process 87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60" name="Flowchart: Process 59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/>
            <p:cNvCxnSpPr>
              <a:endCxn id="64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62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86" name="Flowchart: Process 85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64" name="Flowchart: Process 63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>
              <a:endCxn id="92" idx="1"/>
            </p:cNvCxnSpPr>
            <p:nvPr/>
          </p:nvCxnSpPr>
          <p:spPr>
            <a:xfrm>
              <a:off x="4040473" y="4275797"/>
              <a:ext cx="2370168" cy="2437666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66" name="Group 65"/>
            <p:cNvGrpSpPr/>
            <p:nvPr/>
          </p:nvGrpSpPr>
          <p:grpSpPr>
            <a:xfrm>
              <a:off x="3930131" y="6704265"/>
              <a:ext cx="5101584" cy="7233419"/>
              <a:chOff x="3937641" y="11448397"/>
              <a:chExt cx="5101584" cy="7233419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V="1">
                <a:off x="6026209" y="16378492"/>
                <a:ext cx="488378" cy="476465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69" name="Flowchart: Process 68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84" name="Flowchart: Process 83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82" name="Flowchart: Process 81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2" name="Flowchart: Process 71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3" name="Straight Connector 72"/>
              <p:cNvCxnSpPr>
                <a:endCxn id="74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74" name="Flowchart: Process 73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76" name="Group 75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80" name="Flowchart: Process 79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7" name="TextBox 76"/>
              <p:cNvSpPr txBox="1"/>
              <p:nvPr/>
            </p:nvSpPr>
            <p:spPr>
              <a:xfrm>
                <a:off x="3965557" y="16680457"/>
                <a:ext cx="481666" cy="200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8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0161" name="Equation" r:id="rId4" imgW="190440" imgH="228600" progId="Equation.DSMT4">
                      <p:embed/>
                    </p:oleObj>
                  </mc:Choice>
                  <mc:Fallback>
                    <p:oleObj name="Equation" r:id="rId4" imgW="190440" imgH="228600" progId="Equation.DSMT4">
                      <p:embed/>
                      <p:pic>
                        <p:nvPicPr>
                          <p:cNvPr id="79" name="Object 78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-12687" y="116322"/>
            <a:ext cx="9185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 smtClean="0">
                <a:solidFill>
                  <a:srgbClr val="0000FF"/>
                </a:solidFill>
              </a:rPr>
              <a:t>Modified Interaction-free measurement of the absence of an object</a:t>
            </a:r>
          </a:p>
        </p:txBody>
      </p:sp>
      <p:sp>
        <p:nvSpPr>
          <p:cNvPr id="95" name="Oval 94"/>
          <p:cNvSpPr/>
          <p:nvPr/>
        </p:nvSpPr>
        <p:spPr>
          <a:xfrm>
            <a:off x="3424925" y="2022900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>
            <p:extLst/>
          </p:nvPr>
        </p:nvGraphicFramePr>
        <p:xfrm>
          <a:off x="3606608" y="1861341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2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96" name="Object 9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6608" y="1861341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Oval 96"/>
          <p:cNvSpPr/>
          <p:nvPr/>
        </p:nvSpPr>
        <p:spPr>
          <a:xfrm>
            <a:off x="3437617" y="4378463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/>
          </p:nvPr>
        </p:nvGraphicFramePr>
        <p:xfrm>
          <a:off x="3552825" y="4230688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3"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98" name="Object 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2825" y="4230688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Oval 100"/>
          <p:cNvSpPr/>
          <p:nvPr/>
        </p:nvSpPr>
        <p:spPr>
          <a:xfrm>
            <a:off x="7835411" y="1983845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>
            <p:extLst/>
          </p:nvPr>
        </p:nvGraphicFramePr>
        <p:xfrm>
          <a:off x="8017094" y="1822286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4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102" name="Object 10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7094" y="1822286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Oval 102"/>
          <p:cNvSpPr/>
          <p:nvPr/>
        </p:nvSpPr>
        <p:spPr>
          <a:xfrm>
            <a:off x="7829960" y="4299882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7945168" y="4152107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5"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45168" y="4152107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Picture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173" y="5855306"/>
            <a:ext cx="232672" cy="268289"/>
          </a:xfrm>
          <a:prstGeom prst="rect">
            <a:avLst/>
          </a:prstGeom>
        </p:spPr>
      </p:pic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4351377" y="6383139"/>
            <a:ext cx="4821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could not be found in </a:t>
            </a:r>
            <a:r>
              <a:rPr lang="en-US" b="1" i="1" dirty="0" smtClean="0">
                <a:solidFill>
                  <a:srgbClr val="FF0000"/>
                </a:solidFill>
              </a:rPr>
              <a:t>O or O’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7870013" y="4376300"/>
            <a:ext cx="249752" cy="2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-41329" y="130982"/>
            <a:ext cx="9185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 smtClean="0">
                <a:solidFill>
                  <a:srgbClr val="0000FF"/>
                </a:solidFill>
              </a:rPr>
              <a:t>Modified Interaction-free measurement of the absence of an object</a:t>
            </a:r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2831726" y="687358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Counterfactual!</a:t>
            </a:r>
          </a:p>
        </p:txBody>
      </p:sp>
      <p:sp>
        <p:nvSpPr>
          <p:cNvPr id="106" name="Oval 105"/>
          <p:cNvSpPr/>
          <p:nvPr/>
        </p:nvSpPr>
        <p:spPr>
          <a:xfrm>
            <a:off x="2548010" y="1864784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/>
          </p:nvPr>
        </p:nvGraphicFramePr>
        <p:xfrm>
          <a:off x="2729693" y="1703225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84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9693" y="1703225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Oval 107"/>
          <p:cNvSpPr/>
          <p:nvPr/>
        </p:nvSpPr>
        <p:spPr>
          <a:xfrm>
            <a:off x="2560702" y="4220347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/>
          </p:nvPr>
        </p:nvGraphicFramePr>
        <p:xfrm>
          <a:off x="2675910" y="4072572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85"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109" name="Object 10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5910" y="4072572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109"/>
          <p:cNvGrpSpPr/>
          <p:nvPr/>
        </p:nvGrpSpPr>
        <p:grpSpPr>
          <a:xfrm>
            <a:off x="594264" y="687358"/>
            <a:ext cx="2377789" cy="5598568"/>
            <a:chOff x="3898730" y="781681"/>
            <a:chExt cx="5132985" cy="1203855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160" name="Flowchart: Process 159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Flowchart: Process 160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2" name="Straight Connector 111"/>
            <p:cNvCxnSpPr>
              <a:stCxn id="126" idx="2"/>
              <a:endCxn id="119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3" name="Straight Connector 112"/>
            <p:cNvCxnSpPr>
              <a:endCxn id="116" idx="1"/>
            </p:cNvCxnSpPr>
            <p:nvPr/>
          </p:nvCxnSpPr>
          <p:spPr>
            <a:xfrm>
              <a:off x="5931556" y="1181333"/>
              <a:ext cx="2947730" cy="3159939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>
            <a:xfrm flipV="1">
              <a:off x="7301897" y="4363519"/>
              <a:ext cx="1530489" cy="144952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5" name="Straight Connector 114"/>
            <p:cNvCxnSpPr>
              <a:endCxn id="119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16" name="Flowchart: Process 115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158" name="Flowchart: Process 157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8" name="Group 117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156" name="Flowchart: Process 155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9" name="Flowchart: Process 118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20" name="Straight Connector 119"/>
            <p:cNvCxnSpPr>
              <a:endCxn id="123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21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154" name="Flowchart: Process 153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23" name="Flowchart: Process 122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24" name="Straight Connector 123"/>
            <p:cNvCxnSpPr>
              <a:endCxn id="161" idx="3"/>
            </p:cNvCxnSpPr>
            <p:nvPr/>
          </p:nvCxnSpPr>
          <p:spPr>
            <a:xfrm>
              <a:off x="4040473" y="4275797"/>
              <a:ext cx="2401276" cy="243311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125" name="Group 124"/>
            <p:cNvGrpSpPr/>
            <p:nvPr/>
          </p:nvGrpSpPr>
          <p:grpSpPr>
            <a:xfrm>
              <a:off x="3930131" y="6708910"/>
              <a:ext cx="5101584" cy="5776551"/>
              <a:chOff x="3937641" y="11448397"/>
              <a:chExt cx="5101584" cy="5776551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V="1">
                <a:off x="5995338" y="16378492"/>
                <a:ext cx="516824" cy="525812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138" name="Flowchart: Process 137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152" name="Flowchart: Process 151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40" name="Group 139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150" name="Flowchart: Process 149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41" name="Flowchart: Process 140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2" name="Straight Connector 141"/>
              <p:cNvCxnSpPr>
                <a:endCxn id="143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143" name="Flowchart: Process 142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145" name="Group 144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148" name="Flowchart: Process 147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46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47" name="Object 14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1186" name="Equation" r:id="rId7" imgW="190440" imgH="228600" progId="Equation.DSMT4">
                      <p:embed/>
                    </p:oleObj>
                  </mc:Choice>
                  <mc:Fallback>
                    <p:oleObj name="Equation" r:id="rId7" imgW="190440" imgH="228600" progId="Equation.DSMT4">
                      <p:embed/>
                      <p:pic>
                        <p:nvPicPr>
                          <p:cNvPr id="147" name="Object 146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6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7" name="Straight Connector 126"/>
            <p:cNvCxnSpPr>
              <a:endCxn id="138" idx="1"/>
            </p:cNvCxnSpPr>
            <p:nvPr/>
          </p:nvCxnSpPr>
          <p:spPr>
            <a:xfrm flipV="1">
              <a:off x="5958219" y="9309989"/>
              <a:ext cx="2952468" cy="2835916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4025740" y="6662664"/>
              <a:ext cx="2359500" cy="2522800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4025740" y="9125977"/>
              <a:ext cx="2478912" cy="2488184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5853134" y="9198068"/>
              <a:ext cx="1490665" cy="1544545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8" idx="1"/>
            </p:cNvCxnSpPr>
            <p:nvPr/>
          </p:nvCxnSpPr>
          <p:spPr>
            <a:xfrm flipH="1" flipV="1">
              <a:off x="7413360" y="7698317"/>
              <a:ext cx="1497327" cy="1611672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902139" y="6814480"/>
              <a:ext cx="2409738" cy="2424185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3970236" y="4128504"/>
              <a:ext cx="2440482" cy="2503606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010727" y="967551"/>
              <a:ext cx="3044166" cy="3255638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5980159" y="1137391"/>
              <a:ext cx="438197" cy="538837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Picture 12" descr="j024743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54592" y="12250325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5612271" y="667761"/>
            <a:ext cx="2463545" cy="5471160"/>
            <a:chOff x="5612271" y="667761"/>
            <a:chExt cx="2463545" cy="5471160"/>
          </a:xfrm>
        </p:grpSpPr>
        <p:grpSp>
          <p:nvGrpSpPr>
            <p:cNvPr id="6" name="Group 5"/>
            <p:cNvGrpSpPr/>
            <p:nvPr/>
          </p:nvGrpSpPr>
          <p:grpSpPr>
            <a:xfrm>
              <a:off x="5612271" y="667761"/>
              <a:ext cx="2463545" cy="5471160"/>
              <a:chOff x="3898730" y="781681"/>
              <a:chExt cx="5132985" cy="1215823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10641" y="6240858"/>
                <a:ext cx="76827" cy="940657"/>
                <a:chOff x="6420166" y="6240858"/>
                <a:chExt cx="76827" cy="940657"/>
              </a:xfrm>
            </p:grpSpPr>
            <p:sp>
              <p:nvSpPr>
                <p:cNvPr id="50" name="Flowchart: Process 49"/>
                <p:cNvSpPr/>
                <p:nvPr/>
              </p:nvSpPr>
              <p:spPr>
                <a:xfrm>
                  <a:off x="6420166" y="6245411"/>
                  <a:ext cx="45719" cy="936104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lowchart: Process 50"/>
                <p:cNvSpPr/>
                <p:nvPr/>
              </p:nvSpPr>
              <p:spPr>
                <a:xfrm flipH="1">
                  <a:off x="6451274" y="6240858"/>
                  <a:ext cx="45719" cy="936104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Flowchart: Process 7"/>
              <p:cNvSpPr/>
              <p:nvPr/>
            </p:nvSpPr>
            <p:spPr>
              <a:xfrm>
                <a:off x="8879286" y="387322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 rot="8230054">
                <a:off x="7158702" y="2507708"/>
                <a:ext cx="451487" cy="482463"/>
                <a:chOff x="6012159" y="3145009"/>
                <a:chExt cx="624438" cy="504056"/>
              </a:xfrm>
            </p:grpSpPr>
            <p:sp>
              <p:nvSpPr>
                <p:cNvPr id="48" name="Flowchart: Process 47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0" name="Group 9"/>
              <p:cNvGrpSpPr/>
              <p:nvPr/>
            </p:nvGrpSpPr>
            <p:grpSpPr>
              <a:xfrm rot="8186036">
                <a:off x="7102953" y="5571809"/>
                <a:ext cx="451487" cy="482463"/>
                <a:chOff x="6012159" y="3145009"/>
                <a:chExt cx="624438" cy="504056"/>
              </a:xfrm>
            </p:grpSpPr>
            <p:sp>
              <p:nvSpPr>
                <p:cNvPr id="46" name="Flowchart: Process 45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1" name="Flowchart: Process 10"/>
              <p:cNvSpPr/>
              <p:nvPr/>
            </p:nvSpPr>
            <p:spPr>
              <a:xfrm rot="10716570">
                <a:off x="5770616" y="38407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PC"/>
              <p:cNvSpPr>
                <a:spLocks noEditPoints="1" noChangeArrowheads="1"/>
              </p:cNvSpPr>
              <p:nvPr/>
            </p:nvSpPr>
            <p:spPr bwMode="auto">
              <a:xfrm rot="18986036">
                <a:off x="5506077" y="781681"/>
                <a:ext cx="523182" cy="441771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802 w 21600"/>
                  <a:gd name="T19" fmla="*/ 3891 h 21600"/>
                  <a:gd name="T20" fmla="*/ 19065 w 21600"/>
                  <a:gd name="T21" fmla="*/ 142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extrusionOk="0">
                    <a:moveTo>
                      <a:pt x="21600" y="10851"/>
                    </a:moveTo>
                    <a:lnTo>
                      <a:pt x="21600" y="0"/>
                    </a:lnTo>
                    <a:lnTo>
                      <a:pt x="10823" y="0"/>
                    </a:lnTo>
                    <a:lnTo>
                      <a:pt x="0" y="0"/>
                    </a:lnTo>
                    <a:lnTo>
                      <a:pt x="0" y="10919"/>
                    </a:lnTo>
                    <a:lnTo>
                      <a:pt x="0" y="19328"/>
                    </a:lnTo>
                    <a:lnTo>
                      <a:pt x="5924" y="19328"/>
                    </a:lnTo>
                    <a:lnTo>
                      <a:pt x="6494" y="21600"/>
                    </a:lnTo>
                    <a:lnTo>
                      <a:pt x="10663" y="21600"/>
                    </a:lnTo>
                    <a:lnTo>
                      <a:pt x="15334" y="21600"/>
                    </a:lnTo>
                    <a:lnTo>
                      <a:pt x="15904" y="19328"/>
                    </a:lnTo>
                    <a:lnTo>
                      <a:pt x="21600" y="19328"/>
                    </a:lnTo>
                    <a:lnTo>
                      <a:pt x="21600" y="10851"/>
                    </a:lnTo>
                    <a:close/>
                  </a:path>
                  <a:path w="21600" h="21600" extrusionOk="0"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19367" y="14750"/>
                    </a:lnTo>
                    <a:lnTo>
                      <a:pt x="19367" y="3459"/>
                    </a:lnTo>
                    <a:lnTo>
                      <a:pt x="2461" y="3459"/>
                    </a:lnTo>
                    <a:lnTo>
                      <a:pt x="2461" y="14750"/>
                    </a:lnTo>
                    <a:lnTo>
                      <a:pt x="4967" y="14750"/>
                    </a:lnTo>
                    <a:lnTo>
                      <a:pt x="5924" y="19159"/>
                    </a:lnTo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2461" y="1475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8230054">
                <a:off x="6193502" y="1498962"/>
                <a:ext cx="451487" cy="482463"/>
                <a:chOff x="6012159" y="3145009"/>
                <a:chExt cx="624438" cy="504056"/>
              </a:xfrm>
            </p:grpSpPr>
            <p:sp>
              <p:nvSpPr>
                <p:cNvPr id="44" name="Flowchart: Process 43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4" name="Flowchart: Process 13"/>
              <p:cNvSpPr/>
              <p:nvPr/>
            </p:nvSpPr>
            <p:spPr>
              <a:xfrm rot="10716570">
                <a:off x="3898730" y="3800962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8910687" y="8841937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8230054">
                <a:off x="7190103" y="7476425"/>
                <a:ext cx="451487" cy="482463"/>
                <a:chOff x="6012159" y="3145009"/>
                <a:chExt cx="624438" cy="504056"/>
              </a:xfrm>
            </p:grpSpPr>
            <p:sp>
              <p:nvSpPr>
                <p:cNvPr id="42" name="Flowchart: Process 41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" name="Group 16"/>
              <p:cNvGrpSpPr/>
              <p:nvPr/>
            </p:nvGrpSpPr>
            <p:grpSpPr>
              <a:xfrm rot="8186036">
                <a:off x="7134354" y="10540526"/>
                <a:ext cx="451487" cy="482463"/>
                <a:chOff x="6012159" y="3145009"/>
                <a:chExt cx="624438" cy="504056"/>
              </a:xfrm>
            </p:grpSpPr>
            <p:sp>
              <p:nvSpPr>
                <p:cNvPr id="40" name="Flowchart: Process 39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8" name="Flowchart: Process 17"/>
              <p:cNvSpPr/>
              <p:nvPr/>
            </p:nvSpPr>
            <p:spPr>
              <a:xfrm rot="10716570">
                <a:off x="5802017" y="8809483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 rot="10716570">
                <a:off x="3930131" y="8769679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 rot="8186036">
                <a:off x="6292678" y="11397774"/>
                <a:ext cx="451487" cy="482463"/>
                <a:chOff x="6012159" y="3145009"/>
                <a:chExt cx="624438" cy="504056"/>
              </a:xfrm>
            </p:grpSpPr>
            <p:sp>
              <p:nvSpPr>
                <p:cNvPr id="38" name="Flowchart: Process 37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2" name="AutoShape 4"/>
              <p:cNvSpPr>
                <a:spLocks noChangeArrowheads="1"/>
              </p:cNvSpPr>
              <p:nvPr/>
            </p:nvSpPr>
            <p:spPr bwMode="auto">
              <a:xfrm rot="8186036">
                <a:off x="5685497" y="12068620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29562" y="12115470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1187" name="Equation" r:id="rId7" imgW="190440" imgH="228600" progId="Equation.DSMT4">
                      <p:embed/>
                    </p:oleObj>
                  </mc:Choice>
                  <mc:Fallback>
                    <p:oleObj name="Equation" r:id="rId7" imgW="190440" imgH="228600" progId="Equation.DSMT4">
                      <p:embed/>
                      <p:pic>
                        <p:nvPicPr>
                          <p:cNvPr id="23" name="Object 22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729562" y="12115470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 rot="8186036">
                <a:off x="7481702" y="6065800"/>
                <a:ext cx="353338" cy="991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Picture 12" descr="j024743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47731" y="12370007"/>
                <a:ext cx="473075" cy="569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" name="Straight Connector 25"/>
              <p:cNvCxnSpPr/>
              <p:nvPr/>
            </p:nvCxnSpPr>
            <p:spPr>
              <a:xfrm flipH="1">
                <a:off x="4065004" y="6688406"/>
                <a:ext cx="2389603" cy="2527353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002526" y="9159731"/>
                <a:ext cx="2488440" cy="2454430"/>
              </a:xfrm>
              <a:prstGeom prst="line">
                <a:avLst/>
              </a:prstGeom>
              <a:ln w="63500">
                <a:solidFill>
                  <a:srgbClr val="C0C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983129" y="11571989"/>
                <a:ext cx="577710" cy="553130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81323" y="1231501"/>
                <a:ext cx="487689" cy="543894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969507" y="1790361"/>
                <a:ext cx="2389603" cy="2527353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907029" y="4261686"/>
                <a:ext cx="2488440" cy="2454430"/>
              </a:xfrm>
              <a:prstGeom prst="line">
                <a:avLst/>
              </a:prstGeom>
              <a:ln w="63500">
                <a:solidFill>
                  <a:srgbClr val="C0C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Oval 161"/>
            <p:cNvSpPr/>
            <p:nvPr/>
          </p:nvSpPr>
          <p:spPr>
            <a:xfrm>
              <a:off x="7588747" y="1658537"/>
              <a:ext cx="253585" cy="369987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163" name="Object 162"/>
            <p:cNvGraphicFramePr>
              <a:graphicFrameLocks noChangeAspect="1"/>
            </p:cNvGraphicFramePr>
            <p:nvPr>
              <p:extLst/>
            </p:nvPr>
          </p:nvGraphicFramePr>
          <p:xfrm>
            <a:off x="7770430" y="1496978"/>
            <a:ext cx="138269" cy="156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188" name="Equation" r:id="rId3" imgW="152280" imgH="177480" progId="Equation.DSMT4">
                    <p:embed/>
                  </p:oleObj>
                </mc:Choice>
                <mc:Fallback>
                  <p:oleObj name="Equation" r:id="rId3" imgW="152280" imgH="177480" progId="Equation.DSMT4">
                    <p:embed/>
                    <p:pic>
                      <p:nvPicPr>
                        <p:cNvPr id="163" name="Object 16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70430" y="1496978"/>
                          <a:ext cx="138269" cy="1560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" name="Oval 163"/>
            <p:cNvSpPr/>
            <p:nvPr/>
          </p:nvSpPr>
          <p:spPr>
            <a:xfrm>
              <a:off x="7601439" y="4014100"/>
              <a:ext cx="253585" cy="369987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165" name="Object 164"/>
            <p:cNvGraphicFramePr>
              <a:graphicFrameLocks noChangeAspect="1"/>
            </p:cNvGraphicFramePr>
            <p:nvPr>
              <p:extLst/>
            </p:nvPr>
          </p:nvGraphicFramePr>
          <p:xfrm>
            <a:off x="7716647" y="3866325"/>
            <a:ext cx="18415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189" name="Equation" r:id="rId10" imgW="203040" imgH="177480" progId="Equation.DSMT4">
                    <p:embed/>
                  </p:oleObj>
                </mc:Choice>
                <mc:Fallback>
                  <p:oleObj name="Equation" r:id="rId10" imgW="203040" imgH="177480" progId="Equation.DSMT4">
                    <p:embed/>
                    <p:pic>
                      <p:nvPicPr>
                        <p:cNvPr id="165" name="Object 16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16647" y="3866325"/>
                          <a:ext cx="184150" cy="157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5167550" y="6279362"/>
            <a:ext cx="3976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The photons left </a:t>
            </a:r>
            <a:r>
              <a:rPr lang="en-US" sz="1600" b="1" dirty="0" smtClean="0">
                <a:solidFill>
                  <a:srgbClr val="FF0000"/>
                </a:solidFill>
              </a:rPr>
              <a:t>no </a:t>
            </a:r>
            <a:r>
              <a:rPr lang="en-US" sz="1600" b="1" dirty="0">
                <a:solidFill>
                  <a:srgbClr val="FF0000"/>
                </a:solidFill>
              </a:rPr>
              <a:t>trace in </a:t>
            </a:r>
            <a:r>
              <a:rPr lang="en-US" sz="1600" b="1" i="1" dirty="0" smtClean="0">
                <a:solidFill>
                  <a:srgbClr val="FF0000"/>
                </a:solidFill>
              </a:rPr>
              <a:t>O </a:t>
            </a:r>
            <a:r>
              <a:rPr lang="en-US" sz="1600" b="1" dirty="0" smtClean="0">
                <a:solidFill>
                  <a:srgbClr val="FF0000"/>
                </a:solidFill>
              </a:rPr>
              <a:t>and</a:t>
            </a:r>
            <a:r>
              <a:rPr lang="en-US" sz="1600" b="1" i="1" dirty="0" smtClean="0">
                <a:solidFill>
                  <a:srgbClr val="FF0000"/>
                </a:solidFill>
              </a:rPr>
              <a:t> O’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67" name="Rectangle 22"/>
          <p:cNvSpPr>
            <a:spLocks noChangeArrowheads="1"/>
          </p:cNvSpPr>
          <p:nvPr/>
        </p:nvSpPr>
        <p:spPr bwMode="auto">
          <a:xfrm>
            <a:off x="154764" y="6187925"/>
            <a:ext cx="5077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There is no overlap of the forward and backward evolving wave functions in </a:t>
            </a:r>
            <a:r>
              <a:rPr lang="en-US" sz="1600" b="1" i="1" dirty="0" smtClean="0">
                <a:solidFill>
                  <a:srgbClr val="FF0000"/>
                </a:solidFill>
              </a:rPr>
              <a:t>O </a:t>
            </a:r>
            <a:r>
              <a:rPr lang="en-US" sz="1600" b="1" dirty="0">
                <a:solidFill>
                  <a:srgbClr val="FF0000"/>
                </a:solidFill>
              </a:rPr>
              <a:t>and</a:t>
            </a:r>
            <a:r>
              <a:rPr lang="en-US" sz="1600" b="1" i="1" dirty="0">
                <a:solidFill>
                  <a:srgbClr val="FF0000"/>
                </a:solidFill>
              </a:rPr>
              <a:t> O’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" y="1700155"/>
            <a:ext cx="2242315" cy="4286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067" y="1700155"/>
            <a:ext cx="2358333" cy="455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80" y="166075"/>
            <a:ext cx="3327742" cy="120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79" y="166075"/>
            <a:ext cx="2442201" cy="12398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599" y="131174"/>
            <a:ext cx="2948161" cy="1239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6042" y="2716471"/>
            <a:ext cx="1457047" cy="240982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7043" y="2643716"/>
            <a:ext cx="1416142" cy="2666460"/>
          </a:xfrm>
          <a:prstGeom prst="rect">
            <a:avLst/>
          </a:prstGeom>
        </p:spPr>
      </p:pic>
      <p:graphicFrame>
        <p:nvGraphicFramePr>
          <p:cNvPr id="204" name="Object 203"/>
          <p:cNvGraphicFramePr>
            <a:graphicFrameLocks noChangeAspect="1"/>
          </p:cNvGraphicFramePr>
          <p:nvPr>
            <p:extLst/>
          </p:nvPr>
        </p:nvGraphicFramePr>
        <p:xfrm>
          <a:off x="4271859" y="3668062"/>
          <a:ext cx="690369" cy="506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83" name="Equation" r:id="rId10" imgW="190440" imgH="139680" progId="Equation.DSMT4">
                  <p:embed/>
                </p:oleObj>
              </mc:Choice>
              <mc:Fallback>
                <p:oleObj name="Equation" r:id="rId10" imgW="190440" imgH="139680" progId="Equation.DSMT4">
                  <p:embed/>
                  <p:pic>
                    <p:nvPicPr>
                      <p:cNvPr id="204" name="Object 20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71859" y="3668062"/>
                        <a:ext cx="690369" cy="506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Rectangle 22"/>
          <p:cNvSpPr>
            <a:spLocks noChangeArrowheads="1"/>
          </p:cNvSpPr>
          <p:nvPr/>
        </p:nvSpPr>
        <p:spPr bwMode="auto">
          <a:xfrm>
            <a:off x="3042195" y="1827044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Counterfactual!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739769" y="5232367"/>
            <a:ext cx="32934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left no trace and cou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d not be found in the transmission channel</a:t>
            </a:r>
          </a:p>
        </p:txBody>
      </p:sp>
    </p:spTree>
    <p:extLst>
      <p:ext uri="{BB962C8B-B14F-4D97-AF65-F5344CB8AC3E}">
        <p14:creationId xmlns:p14="http://schemas.microsoft.com/office/powerpoint/2010/main" val="12736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1018598" y="-283587"/>
            <a:ext cx="6047220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800" b="1" dirty="0" smtClean="0">
                <a:solidFill>
                  <a:srgbClr val="CC3399"/>
                </a:solidFill>
              </a:rPr>
              <a:t/>
            </a:r>
            <a:br>
              <a:rPr lang="en-US" altLang="he-IL" sz="1800" b="1" dirty="0" smtClean="0">
                <a:solidFill>
                  <a:srgbClr val="CC3399"/>
                </a:solidFill>
              </a:rPr>
            </a:br>
            <a:r>
              <a:rPr lang="en-US" altLang="he-IL" sz="4000" b="1" dirty="0" smtClean="0">
                <a:solidFill>
                  <a:srgbClr val="000099"/>
                </a:solidFill>
              </a:rPr>
              <a:t>Conclusions 3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356" y="1137980"/>
            <a:ext cx="90712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800" b="1" dirty="0" smtClean="0">
                <a:solidFill>
                  <a:srgbClr val="0000FF"/>
                </a:solidFill>
              </a:rPr>
              <a:t>We </a:t>
            </a:r>
            <a:r>
              <a:rPr lang="en-US" altLang="he-IL" sz="2800" b="1" dirty="0" smtClean="0">
                <a:solidFill>
                  <a:srgbClr val="FF0000"/>
                </a:solidFill>
              </a:rPr>
              <a:t>can</a:t>
            </a:r>
            <a:r>
              <a:rPr lang="en-US" altLang="he-IL" sz="2800" b="1" dirty="0" smtClean="0">
                <a:solidFill>
                  <a:srgbClr val="0000FF"/>
                </a:solidFill>
              </a:rPr>
              <a:t> transfer a message  or even a quantum state without particles being present in the transmission channel, i.e. without leaving any trace there</a:t>
            </a:r>
            <a:r>
              <a:rPr lang="en-US" altLang="he-IL" sz="2800" b="1" dirty="0" smtClean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94151" y="2959216"/>
            <a:ext cx="6312528" cy="3207805"/>
            <a:chOff x="903082" y="2031168"/>
            <a:chExt cx="6312528" cy="3207805"/>
          </a:xfrm>
        </p:grpSpPr>
        <p:grpSp>
          <p:nvGrpSpPr>
            <p:cNvPr id="9" name="Group 8"/>
            <p:cNvGrpSpPr/>
            <p:nvPr/>
          </p:nvGrpSpPr>
          <p:grpSpPr>
            <a:xfrm>
              <a:off x="903082" y="2031168"/>
              <a:ext cx="6312528" cy="3207805"/>
              <a:chOff x="3945277" y="18496416"/>
              <a:chExt cx="12944475" cy="855345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277" y="18496416"/>
                <a:ext cx="12944475" cy="8553450"/>
              </a:xfrm>
              <a:prstGeom prst="rect">
                <a:avLst/>
              </a:prstGeom>
              <a:solidFill>
                <a:srgbClr val="AED5A7"/>
              </a:solidFill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677150" y="19507200"/>
                <a:ext cx="5067300" cy="6134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074424" y="24403050"/>
                <a:ext cx="1936976" cy="476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3030" y="3704673"/>
              <a:ext cx="831451" cy="617985"/>
              <a:chOff x="13034849" y="17586777"/>
              <a:chExt cx="1704975" cy="164782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rot="3010305">
                <a:off x="13235331" y="18384058"/>
                <a:ext cx="1075560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0612612">
              <a:off x="4129850" y="4283264"/>
              <a:ext cx="831451" cy="617985"/>
              <a:chOff x="13034849" y="17586777"/>
              <a:chExt cx="1704975" cy="164782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3010305">
                <a:off x="13243276" y="18388145"/>
                <a:ext cx="1064913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1363658">
              <a:off x="2641885" y="2913560"/>
              <a:ext cx="984037" cy="731396"/>
              <a:chOff x="12721957" y="17586773"/>
              <a:chExt cx="2017868" cy="19502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1957" y="17586773"/>
                <a:ext cx="2017868" cy="195023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 rot="2658278">
                <a:off x="13091448" y="18557222"/>
                <a:ext cx="1072321" cy="429522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456560" y="2626024"/>
              <a:ext cx="3251486" cy="2072740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938963"/>
                <a:gd name="connsiteY0" fmla="*/ 0 h 5935947"/>
                <a:gd name="connsiteX1" fmla="*/ 1681163 w 6938963"/>
                <a:gd name="connsiteY1" fmla="*/ 1532555 h 5935947"/>
                <a:gd name="connsiteX2" fmla="*/ 3706586 w 6938963"/>
                <a:gd name="connsiteY2" fmla="*/ 4062604 h 5935947"/>
                <a:gd name="connsiteX3" fmla="*/ 4659087 w 6938963"/>
                <a:gd name="connsiteY3" fmla="*/ 4994855 h 5935947"/>
                <a:gd name="connsiteX4" fmla="*/ 5834063 w 6938963"/>
                <a:gd name="connsiteY4" fmla="*/ 5717554 h 5935947"/>
                <a:gd name="connsiteX5" fmla="*/ 6367463 w 6938963"/>
                <a:gd name="connsiteY5" fmla="*/ 5914055 h 5935947"/>
                <a:gd name="connsiteX6" fmla="*/ 6938963 w 6938963"/>
                <a:gd name="connsiteY6" fmla="*/ 5914055 h 5935947"/>
                <a:gd name="connsiteX0" fmla="*/ 0 w 7381876"/>
                <a:gd name="connsiteY0" fmla="*/ 0 h 5915052"/>
                <a:gd name="connsiteX1" fmla="*/ 1681163 w 7381876"/>
                <a:gd name="connsiteY1" fmla="*/ 1532555 h 5915052"/>
                <a:gd name="connsiteX2" fmla="*/ 3706586 w 7381876"/>
                <a:gd name="connsiteY2" fmla="*/ 4062604 h 5915052"/>
                <a:gd name="connsiteX3" fmla="*/ 4659087 w 7381876"/>
                <a:gd name="connsiteY3" fmla="*/ 4994855 h 5915052"/>
                <a:gd name="connsiteX4" fmla="*/ 5834063 w 7381876"/>
                <a:gd name="connsiteY4" fmla="*/ 5717554 h 5915052"/>
                <a:gd name="connsiteX5" fmla="*/ 6367463 w 7381876"/>
                <a:gd name="connsiteY5" fmla="*/ 5914055 h 5915052"/>
                <a:gd name="connsiteX6" fmla="*/ 7381876 w 7381876"/>
                <a:gd name="connsiteY6" fmla="*/ 5792554 h 5915052"/>
                <a:gd name="connsiteX0" fmla="*/ 0 w 7381876"/>
                <a:gd name="connsiteY0" fmla="*/ 0 h 5875071"/>
                <a:gd name="connsiteX1" fmla="*/ 1681163 w 7381876"/>
                <a:gd name="connsiteY1" fmla="*/ 1532555 h 5875071"/>
                <a:gd name="connsiteX2" fmla="*/ 3706586 w 7381876"/>
                <a:gd name="connsiteY2" fmla="*/ 4062604 h 5875071"/>
                <a:gd name="connsiteX3" fmla="*/ 4659087 w 7381876"/>
                <a:gd name="connsiteY3" fmla="*/ 4994855 h 5875071"/>
                <a:gd name="connsiteX4" fmla="*/ 5834063 w 7381876"/>
                <a:gd name="connsiteY4" fmla="*/ 5717554 h 5875071"/>
                <a:gd name="connsiteX5" fmla="*/ 6515100 w 7381876"/>
                <a:gd name="connsiteY5" fmla="*/ 5873554 h 5875071"/>
                <a:gd name="connsiteX6" fmla="*/ 7381876 w 7381876"/>
                <a:gd name="connsiteY6" fmla="*/ 5792554 h 587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76" h="5875071">
                  <a:moveTo>
                    <a:pt x="0" y="0"/>
                  </a:moveTo>
                  <a:cubicBezTo>
                    <a:pt x="352425" y="228600"/>
                    <a:pt x="1063399" y="855454"/>
                    <a:pt x="1681163" y="1532555"/>
                  </a:cubicBezTo>
                  <a:cubicBezTo>
                    <a:pt x="2298927" y="2209656"/>
                    <a:pt x="3210265" y="3485554"/>
                    <a:pt x="3706586" y="4062604"/>
                  </a:cubicBezTo>
                  <a:cubicBezTo>
                    <a:pt x="4202907" y="4639654"/>
                    <a:pt x="4304508" y="4719030"/>
                    <a:pt x="4659087" y="4994855"/>
                  </a:cubicBezTo>
                  <a:cubicBezTo>
                    <a:pt x="5013666" y="5270680"/>
                    <a:pt x="5524728" y="5571104"/>
                    <a:pt x="5834063" y="5717554"/>
                  </a:cubicBezTo>
                  <a:cubicBezTo>
                    <a:pt x="6143398" y="5864004"/>
                    <a:pt x="6257131" y="5861054"/>
                    <a:pt x="6515100" y="5873554"/>
                  </a:cubicBezTo>
                  <a:cubicBezTo>
                    <a:pt x="6773069" y="5886054"/>
                    <a:pt x="7299326" y="5817954"/>
                    <a:pt x="7381876" y="5792554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83888" y="2540757"/>
              <a:ext cx="2954207" cy="2010572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7002236"/>
                <a:gd name="connsiteY0" fmla="*/ 0 h 5652444"/>
                <a:gd name="connsiteX1" fmla="*/ 1744436 w 7002236"/>
                <a:gd name="connsiteY1" fmla="*/ 1249052 h 5652444"/>
                <a:gd name="connsiteX2" fmla="*/ 3769859 w 7002236"/>
                <a:gd name="connsiteY2" fmla="*/ 3779101 h 5652444"/>
                <a:gd name="connsiteX3" fmla="*/ 4722360 w 7002236"/>
                <a:gd name="connsiteY3" fmla="*/ 4711352 h 5652444"/>
                <a:gd name="connsiteX4" fmla="*/ 5897336 w 7002236"/>
                <a:gd name="connsiteY4" fmla="*/ 5434051 h 5652444"/>
                <a:gd name="connsiteX5" fmla="*/ 6430736 w 7002236"/>
                <a:gd name="connsiteY5" fmla="*/ 5630552 h 5652444"/>
                <a:gd name="connsiteX6" fmla="*/ 7002236 w 7002236"/>
                <a:gd name="connsiteY6" fmla="*/ 5630552 h 5652444"/>
                <a:gd name="connsiteX0" fmla="*/ 0 w 6706961"/>
                <a:gd name="connsiteY0" fmla="*/ 0 h 5698861"/>
                <a:gd name="connsiteX1" fmla="*/ 1744436 w 6706961"/>
                <a:gd name="connsiteY1" fmla="*/ 1249052 h 5698861"/>
                <a:gd name="connsiteX2" fmla="*/ 3769859 w 6706961"/>
                <a:gd name="connsiteY2" fmla="*/ 3779101 h 5698861"/>
                <a:gd name="connsiteX3" fmla="*/ 4722360 w 6706961"/>
                <a:gd name="connsiteY3" fmla="*/ 4711352 h 5698861"/>
                <a:gd name="connsiteX4" fmla="*/ 5897336 w 6706961"/>
                <a:gd name="connsiteY4" fmla="*/ 5434051 h 5698861"/>
                <a:gd name="connsiteX5" fmla="*/ 6430736 w 6706961"/>
                <a:gd name="connsiteY5" fmla="*/ 5630552 h 5698861"/>
                <a:gd name="connsiteX6" fmla="*/ 6706961 w 6706961"/>
                <a:gd name="connsiteY6" fmla="*/ 5691303 h 56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6961" h="5698861">
                  <a:moveTo>
                    <a:pt x="0" y="0"/>
                  </a:moveTo>
                  <a:cubicBezTo>
                    <a:pt x="352425" y="228600"/>
                    <a:pt x="1116126" y="619202"/>
                    <a:pt x="1744436" y="1249052"/>
                  </a:cubicBezTo>
                  <a:cubicBezTo>
                    <a:pt x="2372746" y="1878902"/>
                    <a:pt x="3273538" y="3202051"/>
                    <a:pt x="3769859" y="3779101"/>
                  </a:cubicBezTo>
                  <a:cubicBezTo>
                    <a:pt x="4266180" y="4356151"/>
                    <a:pt x="4367781" y="4435527"/>
                    <a:pt x="4722360" y="4711352"/>
                  </a:cubicBezTo>
                  <a:cubicBezTo>
                    <a:pt x="5076939" y="4987177"/>
                    <a:pt x="5570424" y="5301101"/>
                    <a:pt x="5897336" y="5434051"/>
                  </a:cubicBezTo>
                  <a:cubicBezTo>
                    <a:pt x="6224248" y="5567001"/>
                    <a:pt x="6295799" y="5587677"/>
                    <a:pt x="6430736" y="5630552"/>
                  </a:cubicBezTo>
                  <a:cubicBezTo>
                    <a:pt x="6565674" y="5673427"/>
                    <a:pt x="6624411" y="5716703"/>
                    <a:pt x="6706961" y="5691303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5931" y="2671083"/>
              <a:ext cx="2861308" cy="1929897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50" h="5470192">
                  <a:moveTo>
                    <a:pt x="0" y="0"/>
                  </a:moveTo>
                  <a:cubicBezTo>
                    <a:pt x="352425" y="228600"/>
                    <a:pt x="694305" y="467325"/>
                    <a:pt x="1238250" y="1066800"/>
                  </a:cubicBezTo>
                  <a:cubicBezTo>
                    <a:pt x="1782195" y="1666275"/>
                    <a:pt x="2767352" y="3019799"/>
                    <a:pt x="3263673" y="3596849"/>
                  </a:cubicBezTo>
                  <a:cubicBezTo>
                    <a:pt x="3759994" y="4173899"/>
                    <a:pt x="3861595" y="4253275"/>
                    <a:pt x="4216174" y="4529100"/>
                  </a:cubicBezTo>
                  <a:cubicBezTo>
                    <a:pt x="4570753" y="4804925"/>
                    <a:pt x="5064238" y="5118849"/>
                    <a:pt x="5391150" y="5251799"/>
                  </a:cubicBezTo>
                  <a:cubicBezTo>
                    <a:pt x="5718062" y="5384749"/>
                    <a:pt x="5740400" y="5415550"/>
                    <a:pt x="5924550" y="5448300"/>
                  </a:cubicBezTo>
                  <a:cubicBezTo>
                    <a:pt x="6108700" y="5481050"/>
                    <a:pt x="6413500" y="5473700"/>
                    <a:pt x="6496050" y="5448300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6187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1018598" y="-283587"/>
            <a:ext cx="6047220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800" b="1" dirty="0" smtClean="0">
                <a:solidFill>
                  <a:srgbClr val="CC3399"/>
                </a:solidFill>
              </a:rPr>
              <a:t/>
            </a:r>
            <a:br>
              <a:rPr lang="en-US" altLang="he-IL" sz="1800" b="1" dirty="0" smtClean="0">
                <a:solidFill>
                  <a:srgbClr val="CC3399"/>
                </a:solidFill>
              </a:rPr>
            </a:br>
            <a:r>
              <a:rPr lang="en-US" altLang="he-IL" sz="4000" b="1" dirty="0" smtClean="0">
                <a:solidFill>
                  <a:srgbClr val="000099"/>
                </a:solidFill>
              </a:rPr>
              <a:t>Conclusions 3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356" y="1137980"/>
            <a:ext cx="90712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800" b="1" dirty="0" smtClean="0">
                <a:solidFill>
                  <a:srgbClr val="0000FF"/>
                </a:solidFill>
              </a:rPr>
              <a:t>We </a:t>
            </a:r>
            <a:r>
              <a:rPr lang="en-US" altLang="he-IL" sz="2800" b="1" dirty="0" smtClean="0">
                <a:solidFill>
                  <a:srgbClr val="FF0000"/>
                </a:solidFill>
              </a:rPr>
              <a:t>can</a:t>
            </a:r>
            <a:r>
              <a:rPr lang="en-US" altLang="he-IL" sz="2800" b="1" dirty="0" smtClean="0">
                <a:solidFill>
                  <a:srgbClr val="0000FF"/>
                </a:solidFill>
              </a:rPr>
              <a:t> transfer a message  or even a quantum state without particles being present in the transmission channel, i.e. without leaving </a:t>
            </a:r>
            <a:r>
              <a:rPr lang="en-US" altLang="he-IL" sz="2800" b="1" dirty="0" smtClean="0">
                <a:solidFill>
                  <a:srgbClr val="FF0000"/>
                </a:solidFill>
              </a:rPr>
              <a:t>any (?!)</a:t>
            </a:r>
            <a:r>
              <a:rPr lang="en-US" altLang="he-IL" sz="2800" b="1" dirty="0" smtClean="0">
                <a:solidFill>
                  <a:srgbClr val="0000FF"/>
                </a:solidFill>
              </a:rPr>
              <a:t> trace there.</a:t>
            </a:r>
            <a:endParaRPr lang="en-US" altLang="he-IL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4151" y="2959216"/>
            <a:ext cx="6312528" cy="3207805"/>
            <a:chOff x="903082" y="2031168"/>
            <a:chExt cx="6312528" cy="3207805"/>
          </a:xfrm>
        </p:grpSpPr>
        <p:grpSp>
          <p:nvGrpSpPr>
            <p:cNvPr id="9" name="Group 8"/>
            <p:cNvGrpSpPr/>
            <p:nvPr/>
          </p:nvGrpSpPr>
          <p:grpSpPr>
            <a:xfrm>
              <a:off x="903082" y="2031168"/>
              <a:ext cx="6312528" cy="3207805"/>
              <a:chOff x="3945277" y="18496416"/>
              <a:chExt cx="12944475" cy="855345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277" y="18496416"/>
                <a:ext cx="12944475" cy="8553450"/>
              </a:xfrm>
              <a:prstGeom prst="rect">
                <a:avLst/>
              </a:prstGeom>
              <a:solidFill>
                <a:srgbClr val="AED5A7"/>
              </a:solidFill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677150" y="19507200"/>
                <a:ext cx="5067300" cy="6134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074424" y="24403050"/>
                <a:ext cx="1936976" cy="476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3030" y="3704673"/>
              <a:ext cx="831451" cy="617985"/>
              <a:chOff x="13034849" y="17586777"/>
              <a:chExt cx="1704975" cy="164782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rot="3010305">
                <a:off x="13235331" y="18384058"/>
                <a:ext cx="1075560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0612612">
              <a:off x="4129850" y="4283264"/>
              <a:ext cx="831451" cy="617985"/>
              <a:chOff x="13034849" y="17586777"/>
              <a:chExt cx="1704975" cy="164782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3010305">
                <a:off x="13243276" y="18388145"/>
                <a:ext cx="1064913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1363658">
              <a:off x="2641885" y="2913560"/>
              <a:ext cx="984037" cy="731396"/>
              <a:chOff x="12721957" y="17586773"/>
              <a:chExt cx="2017868" cy="19502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1957" y="17586773"/>
                <a:ext cx="2017868" cy="195023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 rot="2658278">
                <a:off x="13091448" y="18557222"/>
                <a:ext cx="1072321" cy="429522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456560" y="2626024"/>
              <a:ext cx="3251486" cy="2072740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938963"/>
                <a:gd name="connsiteY0" fmla="*/ 0 h 5935947"/>
                <a:gd name="connsiteX1" fmla="*/ 1681163 w 6938963"/>
                <a:gd name="connsiteY1" fmla="*/ 1532555 h 5935947"/>
                <a:gd name="connsiteX2" fmla="*/ 3706586 w 6938963"/>
                <a:gd name="connsiteY2" fmla="*/ 4062604 h 5935947"/>
                <a:gd name="connsiteX3" fmla="*/ 4659087 w 6938963"/>
                <a:gd name="connsiteY3" fmla="*/ 4994855 h 5935947"/>
                <a:gd name="connsiteX4" fmla="*/ 5834063 w 6938963"/>
                <a:gd name="connsiteY4" fmla="*/ 5717554 h 5935947"/>
                <a:gd name="connsiteX5" fmla="*/ 6367463 w 6938963"/>
                <a:gd name="connsiteY5" fmla="*/ 5914055 h 5935947"/>
                <a:gd name="connsiteX6" fmla="*/ 6938963 w 6938963"/>
                <a:gd name="connsiteY6" fmla="*/ 5914055 h 5935947"/>
                <a:gd name="connsiteX0" fmla="*/ 0 w 7381876"/>
                <a:gd name="connsiteY0" fmla="*/ 0 h 5915052"/>
                <a:gd name="connsiteX1" fmla="*/ 1681163 w 7381876"/>
                <a:gd name="connsiteY1" fmla="*/ 1532555 h 5915052"/>
                <a:gd name="connsiteX2" fmla="*/ 3706586 w 7381876"/>
                <a:gd name="connsiteY2" fmla="*/ 4062604 h 5915052"/>
                <a:gd name="connsiteX3" fmla="*/ 4659087 w 7381876"/>
                <a:gd name="connsiteY3" fmla="*/ 4994855 h 5915052"/>
                <a:gd name="connsiteX4" fmla="*/ 5834063 w 7381876"/>
                <a:gd name="connsiteY4" fmla="*/ 5717554 h 5915052"/>
                <a:gd name="connsiteX5" fmla="*/ 6367463 w 7381876"/>
                <a:gd name="connsiteY5" fmla="*/ 5914055 h 5915052"/>
                <a:gd name="connsiteX6" fmla="*/ 7381876 w 7381876"/>
                <a:gd name="connsiteY6" fmla="*/ 5792554 h 5915052"/>
                <a:gd name="connsiteX0" fmla="*/ 0 w 7381876"/>
                <a:gd name="connsiteY0" fmla="*/ 0 h 5875071"/>
                <a:gd name="connsiteX1" fmla="*/ 1681163 w 7381876"/>
                <a:gd name="connsiteY1" fmla="*/ 1532555 h 5875071"/>
                <a:gd name="connsiteX2" fmla="*/ 3706586 w 7381876"/>
                <a:gd name="connsiteY2" fmla="*/ 4062604 h 5875071"/>
                <a:gd name="connsiteX3" fmla="*/ 4659087 w 7381876"/>
                <a:gd name="connsiteY3" fmla="*/ 4994855 h 5875071"/>
                <a:gd name="connsiteX4" fmla="*/ 5834063 w 7381876"/>
                <a:gd name="connsiteY4" fmla="*/ 5717554 h 5875071"/>
                <a:gd name="connsiteX5" fmla="*/ 6515100 w 7381876"/>
                <a:gd name="connsiteY5" fmla="*/ 5873554 h 5875071"/>
                <a:gd name="connsiteX6" fmla="*/ 7381876 w 7381876"/>
                <a:gd name="connsiteY6" fmla="*/ 5792554 h 587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76" h="5875071">
                  <a:moveTo>
                    <a:pt x="0" y="0"/>
                  </a:moveTo>
                  <a:cubicBezTo>
                    <a:pt x="352425" y="228600"/>
                    <a:pt x="1063399" y="855454"/>
                    <a:pt x="1681163" y="1532555"/>
                  </a:cubicBezTo>
                  <a:cubicBezTo>
                    <a:pt x="2298927" y="2209656"/>
                    <a:pt x="3210265" y="3485554"/>
                    <a:pt x="3706586" y="4062604"/>
                  </a:cubicBezTo>
                  <a:cubicBezTo>
                    <a:pt x="4202907" y="4639654"/>
                    <a:pt x="4304508" y="4719030"/>
                    <a:pt x="4659087" y="4994855"/>
                  </a:cubicBezTo>
                  <a:cubicBezTo>
                    <a:pt x="5013666" y="5270680"/>
                    <a:pt x="5524728" y="5571104"/>
                    <a:pt x="5834063" y="5717554"/>
                  </a:cubicBezTo>
                  <a:cubicBezTo>
                    <a:pt x="6143398" y="5864004"/>
                    <a:pt x="6257131" y="5861054"/>
                    <a:pt x="6515100" y="5873554"/>
                  </a:cubicBezTo>
                  <a:cubicBezTo>
                    <a:pt x="6773069" y="5886054"/>
                    <a:pt x="7299326" y="5817954"/>
                    <a:pt x="7381876" y="5792554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83888" y="2540757"/>
              <a:ext cx="2954207" cy="2010572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7002236"/>
                <a:gd name="connsiteY0" fmla="*/ 0 h 5652444"/>
                <a:gd name="connsiteX1" fmla="*/ 1744436 w 7002236"/>
                <a:gd name="connsiteY1" fmla="*/ 1249052 h 5652444"/>
                <a:gd name="connsiteX2" fmla="*/ 3769859 w 7002236"/>
                <a:gd name="connsiteY2" fmla="*/ 3779101 h 5652444"/>
                <a:gd name="connsiteX3" fmla="*/ 4722360 w 7002236"/>
                <a:gd name="connsiteY3" fmla="*/ 4711352 h 5652444"/>
                <a:gd name="connsiteX4" fmla="*/ 5897336 w 7002236"/>
                <a:gd name="connsiteY4" fmla="*/ 5434051 h 5652444"/>
                <a:gd name="connsiteX5" fmla="*/ 6430736 w 7002236"/>
                <a:gd name="connsiteY5" fmla="*/ 5630552 h 5652444"/>
                <a:gd name="connsiteX6" fmla="*/ 7002236 w 7002236"/>
                <a:gd name="connsiteY6" fmla="*/ 5630552 h 5652444"/>
                <a:gd name="connsiteX0" fmla="*/ 0 w 6706961"/>
                <a:gd name="connsiteY0" fmla="*/ 0 h 5698861"/>
                <a:gd name="connsiteX1" fmla="*/ 1744436 w 6706961"/>
                <a:gd name="connsiteY1" fmla="*/ 1249052 h 5698861"/>
                <a:gd name="connsiteX2" fmla="*/ 3769859 w 6706961"/>
                <a:gd name="connsiteY2" fmla="*/ 3779101 h 5698861"/>
                <a:gd name="connsiteX3" fmla="*/ 4722360 w 6706961"/>
                <a:gd name="connsiteY3" fmla="*/ 4711352 h 5698861"/>
                <a:gd name="connsiteX4" fmla="*/ 5897336 w 6706961"/>
                <a:gd name="connsiteY4" fmla="*/ 5434051 h 5698861"/>
                <a:gd name="connsiteX5" fmla="*/ 6430736 w 6706961"/>
                <a:gd name="connsiteY5" fmla="*/ 5630552 h 5698861"/>
                <a:gd name="connsiteX6" fmla="*/ 6706961 w 6706961"/>
                <a:gd name="connsiteY6" fmla="*/ 5691303 h 56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6961" h="5698861">
                  <a:moveTo>
                    <a:pt x="0" y="0"/>
                  </a:moveTo>
                  <a:cubicBezTo>
                    <a:pt x="352425" y="228600"/>
                    <a:pt x="1116126" y="619202"/>
                    <a:pt x="1744436" y="1249052"/>
                  </a:cubicBezTo>
                  <a:cubicBezTo>
                    <a:pt x="2372746" y="1878902"/>
                    <a:pt x="3273538" y="3202051"/>
                    <a:pt x="3769859" y="3779101"/>
                  </a:cubicBezTo>
                  <a:cubicBezTo>
                    <a:pt x="4266180" y="4356151"/>
                    <a:pt x="4367781" y="4435527"/>
                    <a:pt x="4722360" y="4711352"/>
                  </a:cubicBezTo>
                  <a:cubicBezTo>
                    <a:pt x="5076939" y="4987177"/>
                    <a:pt x="5570424" y="5301101"/>
                    <a:pt x="5897336" y="5434051"/>
                  </a:cubicBezTo>
                  <a:cubicBezTo>
                    <a:pt x="6224248" y="5567001"/>
                    <a:pt x="6295799" y="5587677"/>
                    <a:pt x="6430736" y="5630552"/>
                  </a:cubicBezTo>
                  <a:cubicBezTo>
                    <a:pt x="6565674" y="5673427"/>
                    <a:pt x="6624411" y="5716703"/>
                    <a:pt x="6706961" y="5691303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5931" y="2671083"/>
              <a:ext cx="2861308" cy="1929897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50" h="5470192">
                  <a:moveTo>
                    <a:pt x="0" y="0"/>
                  </a:moveTo>
                  <a:cubicBezTo>
                    <a:pt x="352425" y="228600"/>
                    <a:pt x="694305" y="467325"/>
                    <a:pt x="1238250" y="1066800"/>
                  </a:cubicBezTo>
                  <a:cubicBezTo>
                    <a:pt x="1782195" y="1666275"/>
                    <a:pt x="2767352" y="3019799"/>
                    <a:pt x="3263673" y="3596849"/>
                  </a:cubicBezTo>
                  <a:cubicBezTo>
                    <a:pt x="3759994" y="4173899"/>
                    <a:pt x="3861595" y="4253275"/>
                    <a:pt x="4216174" y="4529100"/>
                  </a:cubicBezTo>
                  <a:cubicBezTo>
                    <a:pt x="4570753" y="4804925"/>
                    <a:pt x="5064238" y="5118849"/>
                    <a:pt x="5391150" y="5251799"/>
                  </a:cubicBezTo>
                  <a:cubicBezTo>
                    <a:pt x="5718062" y="5384749"/>
                    <a:pt x="5740400" y="5415550"/>
                    <a:pt x="5924550" y="5448300"/>
                  </a:cubicBezTo>
                  <a:cubicBezTo>
                    <a:pt x="6108700" y="5481050"/>
                    <a:pt x="6413500" y="5473700"/>
                    <a:pt x="6496050" y="5448300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9077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7847553" y="2070668"/>
            <a:ext cx="249752" cy="274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85451" y="781118"/>
            <a:ext cx="2399740" cy="5492092"/>
            <a:chOff x="3898730" y="781681"/>
            <a:chExt cx="5132985" cy="11703780"/>
          </a:xfrm>
        </p:grpSpPr>
        <p:grpSp>
          <p:nvGrpSpPr>
            <p:cNvPr id="5" name="Group 4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49" name="Flowchart: Process 48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lowchart: Process 49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Straight Connector 5"/>
            <p:cNvCxnSpPr>
              <a:stCxn id="21" idx="2"/>
              <a:endCxn id="14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7" name="Straight Connector 6"/>
            <p:cNvCxnSpPr>
              <a:endCxn id="13" idx="2"/>
            </p:cNvCxnSpPr>
            <p:nvPr/>
          </p:nvCxnSpPr>
          <p:spPr>
            <a:xfrm>
              <a:off x="5931556" y="1181333"/>
              <a:ext cx="2574275" cy="270920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flipV="1">
              <a:off x="6479150" y="5811428"/>
              <a:ext cx="849546" cy="8588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9" name="Straight Connector 8"/>
            <p:cNvCxnSpPr>
              <a:endCxn id="14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0" name="Flowchart: Process 9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47" name="Flowchart: Process 4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45" name="Flowchart: Process 4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 rot="8186036">
              <a:off x="8363312" y="3876893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endCxn id="18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6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43" name="Flowchart: Process 4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8" name="Flowchart: Process 17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>
              <a:endCxn id="28" idx="2"/>
            </p:cNvCxnSpPr>
            <p:nvPr/>
          </p:nvCxnSpPr>
          <p:spPr>
            <a:xfrm>
              <a:off x="4040473" y="4275797"/>
              <a:ext cx="4496759" cy="45834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3930131" y="6708910"/>
              <a:ext cx="5101584" cy="5776551"/>
              <a:chOff x="3937641" y="11448397"/>
              <a:chExt cx="5101584" cy="5776551"/>
            </a:xfrm>
          </p:grpSpPr>
          <p:cxnSp>
            <p:nvCxnSpPr>
              <p:cNvPr id="22" name="Straight Connector 21"/>
              <p:cNvCxnSpPr>
                <a:endCxn id="29" idx="1"/>
              </p:cNvCxnSpPr>
              <p:nvPr/>
            </p:nvCxnSpPr>
            <p:spPr>
              <a:xfrm flipH="1" flipV="1">
                <a:off x="5930537" y="14015554"/>
                <a:ext cx="2120306" cy="2335995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6518061" y="15519632"/>
                <a:ext cx="849546" cy="858860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cxnSp>
            <p:nvCxnSpPr>
              <p:cNvPr id="24" name="Straight Connector 23"/>
              <p:cNvCxnSpPr>
                <a:endCxn id="29" idx="1"/>
              </p:cNvCxnSpPr>
              <p:nvPr/>
            </p:nvCxnSpPr>
            <p:spPr>
              <a:xfrm flipH="1">
                <a:off x="5930537" y="12436772"/>
                <a:ext cx="1514238" cy="1578782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25" name="Flowchart: Process 24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41" name="Flowchart: Process 40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6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39" name="Flowchart: Process 38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 rot="8186036">
                <a:off x="8402223" y="13585097"/>
                <a:ext cx="353338" cy="99101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/>
              <p:cNvCxnSpPr>
                <a:endCxn id="31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31" name="Flowchart: Process 30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33" name="Group 32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37" name="Flowchart: Process 36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5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232" name="Equation" r:id="rId4" imgW="190440" imgH="228600" progId="Equation.DSMT4">
                      <p:embed/>
                    </p:oleObj>
                  </mc:Choice>
                  <mc:Fallback>
                    <p:oleObj name="Equation" r:id="rId4" imgW="190440" imgH="228600" progId="Equation.DSMT4">
                      <p:embed/>
                      <p:pic>
                        <p:nvPicPr>
                          <p:cNvPr id="36" name="Object 3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00060" y="754533"/>
            <a:ext cx="2400545" cy="6055242"/>
            <a:chOff x="3898730" y="781681"/>
            <a:chExt cx="5132985" cy="13156003"/>
          </a:xfrm>
        </p:grpSpPr>
        <p:grpSp>
          <p:nvGrpSpPr>
            <p:cNvPr id="52" name="Group 51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92" name="Flowchart: Process 91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lowchart: Process 92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3" name="Straight Connector 52"/>
            <p:cNvCxnSpPr>
              <a:stCxn id="67" idx="2"/>
              <a:endCxn id="60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4" name="Straight Connector 53"/>
            <p:cNvCxnSpPr>
              <a:endCxn id="57" idx="1"/>
            </p:cNvCxnSpPr>
            <p:nvPr/>
          </p:nvCxnSpPr>
          <p:spPr>
            <a:xfrm>
              <a:off x="5931556" y="1181333"/>
              <a:ext cx="2947730" cy="3159939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5" name="Straight Connector 54"/>
            <p:cNvCxnSpPr>
              <a:endCxn id="57" idx="1"/>
            </p:cNvCxnSpPr>
            <p:nvPr/>
          </p:nvCxnSpPr>
          <p:spPr>
            <a:xfrm flipV="1">
              <a:off x="7301897" y="4341272"/>
              <a:ext cx="1577389" cy="1458395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6" name="Straight Connector 55"/>
            <p:cNvCxnSpPr>
              <a:endCxn id="60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57" name="Flowchart: Process 56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90" name="Flowchart: Process 89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59" name="Group 58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88" name="Flowchart: Process 87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60" name="Flowchart: Process 59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/>
            <p:cNvCxnSpPr>
              <a:endCxn id="64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62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86" name="Flowchart: Process 85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64" name="Flowchart: Process 63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>
              <a:endCxn id="92" idx="1"/>
            </p:cNvCxnSpPr>
            <p:nvPr/>
          </p:nvCxnSpPr>
          <p:spPr>
            <a:xfrm>
              <a:off x="4040473" y="4275797"/>
              <a:ext cx="2370168" cy="2437666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66" name="Group 65"/>
            <p:cNvGrpSpPr/>
            <p:nvPr/>
          </p:nvGrpSpPr>
          <p:grpSpPr>
            <a:xfrm>
              <a:off x="3930131" y="6704265"/>
              <a:ext cx="5101584" cy="7233419"/>
              <a:chOff x="3937641" y="11448397"/>
              <a:chExt cx="5101584" cy="7233419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V="1">
                <a:off x="6026209" y="16378492"/>
                <a:ext cx="488378" cy="476465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69" name="Flowchart: Process 68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84" name="Flowchart: Process 83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82" name="Flowchart: Process 81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2" name="Flowchart: Process 71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3" name="Straight Connector 72"/>
              <p:cNvCxnSpPr>
                <a:endCxn id="74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74" name="Flowchart: Process 73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76" name="Group 75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80" name="Flowchart: Process 79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7" name="TextBox 76"/>
              <p:cNvSpPr txBox="1"/>
              <p:nvPr/>
            </p:nvSpPr>
            <p:spPr>
              <a:xfrm>
                <a:off x="3965557" y="16680457"/>
                <a:ext cx="481666" cy="200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8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233" name="Equation" r:id="rId4" imgW="190440" imgH="228600" progId="Equation.DSMT4">
                      <p:embed/>
                    </p:oleObj>
                  </mc:Choice>
                  <mc:Fallback>
                    <p:oleObj name="Equation" r:id="rId4" imgW="190440" imgH="228600" progId="Equation.DSMT4">
                      <p:embed/>
                      <p:pic>
                        <p:nvPicPr>
                          <p:cNvPr id="79" name="Object 78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-12687" y="116322"/>
            <a:ext cx="9185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 smtClean="0">
                <a:solidFill>
                  <a:srgbClr val="0000FF"/>
                </a:solidFill>
              </a:rPr>
              <a:t>Modified Interaction-free measurement of the absence of an object</a:t>
            </a:r>
          </a:p>
        </p:txBody>
      </p:sp>
      <p:sp>
        <p:nvSpPr>
          <p:cNvPr id="95" name="Oval 94"/>
          <p:cNvSpPr/>
          <p:nvPr/>
        </p:nvSpPr>
        <p:spPr>
          <a:xfrm>
            <a:off x="3424925" y="2022900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>
            <p:extLst/>
          </p:nvPr>
        </p:nvGraphicFramePr>
        <p:xfrm>
          <a:off x="3606608" y="1861341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4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96" name="Object 9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6608" y="1861341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Oval 96"/>
          <p:cNvSpPr/>
          <p:nvPr/>
        </p:nvSpPr>
        <p:spPr>
          <a:xfrm>
            <a:off x="3437617" y="4378463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/>
          </p:nvPr>
        </p:nvGraphicFramePr>
        <p:xfrm>
          <a:off x="3552825" y="4230688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5"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98" name="Object 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2825" y="4230688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Oval 100"/>
          <p:cNvSpPr/>
          <p:nvPr/>
        </p:nvSpPr>
        <p:spPr>
          <a:xfrm>
            <a:off x="7835411" y="1983845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>
            <p:extLst/>
          </p:nvPr>
        </p:nvGraphicFramePr>
        <p:xfrm>
          <a:off x="8017094" y="1822286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6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102" name="Object 10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7094" y="1822286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Oval 102"/>
          <p:cNvSpPr/>
          <p:nvPr/>
        </p:nvSpPr>
        <p:spPr>
          <a:xfrm>
            <a:off x="7829960" y="4299882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7945168" y="4152107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7"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45168" y="4152107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Picture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173" y="5855306"/>
            <a:ext cx="232672" cy="268289"/>
          </a:xfrm>
          <a:prstGeom prst="rect">
            <a:avLst/>
          </a:prstGeom>
        </p:spPr>
      </p:pic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4293153" y="6231297"/>
            <a:ext cx="4821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could not be found in </a:t>
            </a:r>
            <a:r>
              <a:rPr lang="en-US" b="1" i="1" dirty="0" smtClean="0">
                <a:solidFill>
                  <a:srgbClr val="FF0000"/>
                </a:solidFill>
              </a:rPr>
              <a:t>O or O’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7870013" y="4376300"/>
            <a:ext cx="249752" cy="274050"/>
          </a:xfrm>
          <a:prstGeom prst="rect">
            <a:avLst/>
          </a:prstGeom>
        </p:spPr>
      </p:pic>
      <p:sp>
        <p:nvSpPr>
          <p:cNvPr id="109" name="Rectangle 22"/>
          <p:cNvSpPr>
            <a:spLocks noChangeArrowheads="1"/>
          </p:cNvSpPr>
          <p:nvPr/>
        </p:nvSpPr>
        <p:spPr bwMode="auto">
          <a:xfrm>
            <a:off x="4274318" y="6494548"/>
            <a:ext cx="4821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if searched in one of the places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492976" y="4184544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519798" y="2255355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458284" y="4175823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492976" y="3210215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499846" y="3916625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344096" y="3073914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306648" y="4964892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458184" y="5100651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411691" y="3896597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235593" y="2600250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49" name="Group 48"/>
          <p:cNvGrpSpPr/>
          <p:nvPr/>
        </p:nvGrpSpPr>
        <p:grpSpPr>
          <a:xfrm rot="8230054">
            <a:off x="1695752" y="2451377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154308" y="3872032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56171" y="4159979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1741278" y="5493933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1557241" y="5633256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333422" y="5907939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35961"/>
              </p:ext>
            </p:extLst>
          </p:nvPr>
        </p:nvGraphicFramePr>
        <p:xfrm>
          <a:off x="1363021" y="5936852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050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3021" y="5936852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47626"/>
              </p:ext>
            </p:extLst>
          </p:nvPr>
        </p:nvGraphicFramePr>
        <p:xfrm>
          <a:off x="216440" y="3554991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051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440" y="3554991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42463"/>
              </p:ext>
            </p:extLst>
          </p:nvPr>
        </p:nvGraphicFramePr>
        <p:xfrm>
          <a:off x="1447014" y="3524620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052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014" y="3524620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67667"/>
              </p:ext>
            </p:extLst>
          </p:nvPr>
        </p:nvGraphicFramePr>
        <p:xfrm>
          <a:off x="3542385" y="3501665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053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2385" y="3501665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0050" y="6107309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6" name="PC"/>
          <p:cNvSpPr>
            <a:spLocks noEditPoints="1" noChangeArrowheads="1"/>
          </p:cNvSpPr>
          <p:nvPr/>
        </p:nvSpPr>
        <p:spPr bwMode="auto">
          <a:xfrm rot="18986036">
            <a:off x="1236522" y="2019824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2850" y="667132"/>
            <a:ext cx="2717111" cy="44410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63" name="Straight Connector 62"/>
            <p:cNvCxnSpPr>
              <a:endCxn id="78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>
              <a:endCxn id="78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66" name="Flowchart: Process 65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01" name="Flowchart: Process 10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68" name="Group 67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99" name="Flowchart: Process 9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69" name="Straight Connector 68"/>
            <p:cNvCxnSpPr>
              <a:stCxn id="66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78" name="Flowchart: Process 77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>
              <a:endCxn id="82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0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97" name="Flowchart: Process 9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2" name="Flowchart: Process 81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95" name="Flowchart: Process 9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5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054" name="Equation" r:id="rId13" imgW="190440" imgH="228600" progId="Equation.DSMT4">
                    <p:embed/>
                  </p:oleObj>
                </mc:Choice>
                <mc:Fallback>
                  <p:oleObj name="Equation" r:id="rId13" imgW="190440" imgH="22860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055" name="Equation" r:id="rId14" imgW="152280" imgH="177480" progId="Equation.DSMT4">
                    <p:embed/>
                  </p:oleObj>
                </mc:Choice>
                <mc:Fallback>
                  <p:oleObj name="Equation" r:id="rId14" imgW="152280" imgH="1774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056" name="Equation" r:id="rId15" imgW="152280" imgH="152280" progId="Equation.DSMT4">
                    <p:embed/>
                  </p:oleObj>
                </mc:Choice>
                <mc:Fallback>
                  <p:oleObj name="Equation" r:id="rId15" imgW="152280" imgH="1522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7057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1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93" name="Straight Connector 92"/>
            <p:cNvCxnSpPr>
              <a:stCxn id="66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0367" y="1317693"/>
            <a:ext cx="2682076" cy="449429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 bwMode="auto">
          <a:xfrm rot="4159170">
            <a:off x="945034" y="3168373"/>
            <a:ext cx="469900" cy="12898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 rot="4159170">
            <a:off x="1945662" y="5335445"/>
            <a:ext cx="469900" cy="12898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 rot="20501377">
            <a:off x="1979261" y="2803290"/>
            <a:ext cx="469900" cy="12898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 rot="20789462">
            <a:off x="2726330" y="3563982"/>
            <a:ext cx="469900" cy="128983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7847553" y="2070668"/>
            <a:ext cx="249752" cy="274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85451" y="781118"/>
            <a:ext cx="2399740" cy="5492092"/>
            <a:chOff x="3898730" y="781681"/>
            <a:chExt cx="5132985" cy="11703780"/>
          </a:xfrm>
        </p:grpSpPr>
        <p:grpSp>
          <p:nvGrpSpPr>
            <p:cNvPr id="5" name="Group 4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49" name="Flowchart: Process 48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lowchart: Process 49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Straight Connector 5"/>
            <p:cNvCxnSpPr>
              <a:stCxn id="21" idx="2"/>
              <a:endCxn id="14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7" name="Straight Connector 6"/>
            <p:cNvCxnSpPr>
              <a:endCxn id="13" idx="2"/>
            </p:cNvCxnSpPr>
            <p:nvPr/>
          </p:nvCxnSpPr>
          <p:spPr>
            <a:xfrm>
              <a:off x="5931556" y="1181333"/>
              <a:ext cx="2574275" cy="270920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flipV="1">
              <a:off x="6479150" y="5811428"/>
              <a:ext cx="849546" cy="8588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9" name="Straight Connector 8"/>
            <p:cNvCxnSpPr>
              <a:endCxn id="14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0" name="Flowchart: Process 9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47" name="Flowchart: Process 4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45" name="Flowchart: Process 4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 rot="8186036">
              <a:off x="8363312" y="3876893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owchart: Process 13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endCxn id="18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6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43" name="Flowchart: Process 4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8" name="Flowchart: Process 17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>
              <a:endCxn id="28" idx="2"/>
            </p:cNvCxnSpPr>
            <p:nvPr/>
          </p:nvCxnSpPr>
          <p:spPr>
            <a:xfrm>
              <a:off x="4040473" y="4275797"/>
              <a:ext cx="4496759" cy="4583460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3930131" y="6708910"/>
              <a:ext cx="5101584" cy="5776551"/>
              <a:chOff x="3937641" y="11448397"/>
              <a:chExt cx="5101584" cy="5776551"/>
            </a:xfrm>
          </p:grpSpPr>
          <p:cxnSp>
            <p:nvCxnSpPr>
              <p:cNvPr id="22" name="Straight Connector 21"/>
              <p:cNvCxnSpPr>
                <a:endCxn id="29" idx="1"/>
              </p:cNvCxnSpPr>
              <p:nvPr/>
            </p:nvCxnSpPr>
            <p:spPr>
              <a:xfrm flipH="1" flipV="1">
                <a:off x="5930537" y="14015554"/>
                <a:ext cx="2120306" cy="2335995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6518061" y="15519632"/>
                <a:ext cx="849546" cy="858860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cxnSp>
            <p:nvCxnSpPr>
              <p:cNvPr id="24" name="Straight Connector 23"/>
              <p:cNvCxnSpPr>
                <a:endCxn id="29" idx="1"/>
              </p:cNvCxnSpPr>
              <p:nvPr/>
            </p:nvCxnSpPr>
            <p:spPr>
              <a:xfrm flipH="1">
                <a:off x="5930537" y="12436772"/>
                <a:ext cx="1514238" cy="1578782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25" name="Flowchart: Process 24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41" name="Flowchart: Process 40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7" name="Group 26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39" name="Flowchart: Process 38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 rot="8186036">
                <a:off x="8402223" y="13585097"/>
                <a:ext cx="353338" cy="99101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/>
              <p:cNvCxnSpPr>
                <a:endCxn id="31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31" name="Flowchart: Process 30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33" name="Group 32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37" name="Flowchart: Process 36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5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256" name="Equation" r:id="rId4" imgW="190440" imgH="228600" progId="Equation.DSMT4">
                      <p:embed/>
                    </p:oleObj>
                  </mc:Choice>
                  <mc:Fallback>
                    <p:oleObj name="Equation" r:id="rId4" imgW="190440" imgH="228600" progId="Equation.DSMT4">
                      <p:embed/>
                      <p:pic>
                        <p:nvPicPr>
                          <p:cNvPr id="36" name="Object 3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00060" y="754533"/>
            <a:ext cx="2400545" cy="6055242"/>
            <a:chOff x="3898730" y="781681"/>
            <a:chExt cx="5132985" cy="13156003"/>
          </a:xfrm>
        </p:grpSpPr>
        <p:grpSp>
          <p:nvGrpSpPr>
            <p:cNvPr id="52" name="Group 51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92" name="Flowchart: Process 91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Flowchart: Process 92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3" name="Straight Connector 52"/>
            <p:cNvCxnSpPr>
              <a:stCxn id="67" idx="2"/>
              <a:endCxn id="60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4" name="Straight Connector 53"/>
            <p:cNvCxnSpPr>
              <a:endCxn id="57" idx="1"/>
            </p:cNvCxnSpPr>
            <p:nvPr/>
          </p:nvCxnSpPr>
          <p:spPr>
            <a:xfrm>
              <a:off x="5931556" y="1181333"/>
              <a:ext cx="2947730" cy="3159939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5" name="Straight Connector 54"/>
            <p:cNvCxnSpPr>
              <a:endCxn id="57" idx="1"/>
            </p:cNvCxnSpPr>
            <p:nvPr/>
          </p:nvCxnSpPr>
          <p:spPr>
            <a:xfrm flipV="1">
              <a:off x="7301897" y="4341272"/>
              <a:ext cx="1577389" cy="1458395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56" name="Straight Connector 55"/>
            <p:cNvCxnSpPr>
              <a:endCxn id="60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57" name="Flowchart: Process 56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90" name="Flowchart: Process 89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1" name="Straight Connector 90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59" name="Group 58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88" name="Flowchart: Process 87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60" name="Flowchart: Process 59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/>
            <p:cNvCxnSpPr>
              <a:endCxn id="64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62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86" name="Flowchart: Process 85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64" name="Flowchart: Process 63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>
              <a:endCxn id="92" idx="1"/>
            </p:cNvCxnSpPr>
            <p:nvPr/>
          </p:nvCxnSpPr>
          <p:spPr>
            <a:xfrm>
              <a:off x="4040473" y="4275797"/>
              <a:ext cx="2370168" cy="2437666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66" name="Group 65"/>
            <p:cNvGrpSpPr/>
            <p:nvPr/>
          </p:nvGrpSpPr>
          <p:grpSpPr>
            <a:xfrm>
              <a:off x="3930131" y="6704265"/>
              <a:ext cx="5101584" cy="7233419"/>
              <a:chOff x="3937641" y="11448397"/>
              <a:chExt cx="5101584" cy="7233419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V="1">
                <a:off x="6026209" y="16378492"/>
                <a:ext cx="488378" cy="476465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69" name="Flowchart: Process 68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84" name="Flowchart: Process 83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82" name="Flowchart: Process 81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2" name="Flowchart: Process 71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3" name="Straight Connector 72"/>
              <p:cNvCxnSpPr>
                <a:endCxn id="74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74" name="Flowchart: Process 73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76" name="Group 75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80" name="Flowchart: Process 79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77" name="TextBox 76"/>
              <p:cNvSpPr txBox="1"/>
              <p:nvPr/>
            </p:nvSpPr>
            <p:spPr>
              <a:xfrm>
                <a:off x="3965557" y="16680457"/>
                <a:ext cx="481666" cy="2001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8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79" name="Object 7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4257" name="Equation" r:id="rId4" imgW="190440" imgH="228600" progId="Equation.DSMT4">
                      <p:embed/>
                    </p:oleObj>
                  </mc:Choice>
                  <mc:Fallback>
                    <p:oleObj name="Equation" r:id="rId4" imgW="190440" imgH="228600" progId="Equation.DSMT4">
                      <p:embed/>
                      <p:pic>
                        <p:nvPicPr>
                          <p:cNvPr id="79" name="Object 78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7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-12687" y="116322"/>
            <a:ext cx="9185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400" dirty="0" smtClean="0">
                <a:solidFill>
                  <a:srgbClr val="0000FF"/>
                </a:solidFill>
              </a:rPr>
              <a:t>Modified Interaction-free measurement of the absence of an object</a:t>
            </a:r>
          </a:p>
        </p:txBody>
      </p:sp>
      <p:sp>
        <p:nvSpPr>
          <p:cNvPr id="95" name="Oval 94"/>
          <p:cNvSpPr/>
          <p:nvPr/>
        </p:nvSpPr>
        <p:spPr>
          <a:xfrm>
            <a:off x="3424925" y="2022900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6" name="Object 95"/>
          <p:cNvGraphicFramePr>
            <a:graphicFrameLocks noChangeAspect="1"/>
          </p:cNvGraphicFramePr>
          <p:nvPr>
            <p:extLst/>
          </p:nvPr>
        </p:nvGraphicFramePr>
        <p:xfrm>
          <a:off x="3606608" y="1861341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8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96" name="Object 9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6608" y="1861341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Oval 96"/>
          <p:cNvSpPr/>
          <p:nvPr/>
        </p:nvSpPr>
        <p:spPr>
          <a:xfrm>
            <a:off x="3437617" y="4378463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/>
          </p:nvPr>
        </p:nvGraphicFramePr>
        <p:xfrm>
          <a:off x="3552825" y="4230688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9"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98" name="Object 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52825" y="4230688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Oval 100"/>
          <p:cNvSpPr/>
          <p:nvPr/>
        </p:nvSpPr>
        <p:spPr>
          <a:xfrm>
            <a:off x="7835411" y="1983845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>
            <p:extLst/>
          </p:nvPr>
        </p:nvGraphicFramePr>
        <p:xfrm>
          <a:off x="8017094" y="1822286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0"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102" name="Object 10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7094" y="1822286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Oval 102"/>
          <p:cNvSpPr/>
          <p:nvPr/>
        </p:nvSpPr>
        <p:spPr>
          <a:xfrm>
            <a:off x="7829960" y="4299882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/>
          </p:nvPr>
        </p:nvGraphicFramePr>
        <p:xfrm>
          <a:off x="7945168" y="4152107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61"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45168" y="4152107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Picture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173" y="5855306"/>
            <a:ext cx="232672" cy="268289"/>
          </a:xfrm>
          <a:prstGeom prst="rect">
            <a:avLst/>
          </a:prstGeom>
        </p:spPr>
      </p:pic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4293153" y="6231297"/>
            <a:ext cx="4821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The photons </a:t>
            </a:r>
            <a:r>
              <a:rPr lang="en-US" b="1" i="1" dirty="0" smtClean="0">
                <a:solidFill>
                  <a:srgbClr val="0066FF"/>
                </a:solidFill>
              </a:rPr>
              <a:t>could</a:t>
            </a:r>
            <a:r>
              <a:rPr lang="en-US" b="1" dirty="0" smtClean="0">
                <a:solidFill>
                  <a:srgbClr val="0066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be found in </a:t>
            </a:r>
            <a:r>
              <a:rPr lang="en-US" b="1" i="1" dirty="0" smtClean="0">
                <a:solidFill>
                  <a:srgbClr val="FF0000"/>
                </a:solidFill>
              </a:rPr>
              <a:t>O or O’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8951">
            <a:off x="7870013" y="4376300"/>
            <a:ext cx="249752" cy="274050"/>
          </a:xfrm>
          <a:prstGeom prst="rect">
            <a:avLst/>
          </a:prstGeom>
        </p:spPr>
      </p:pic>
      <p:sp>
        <p:nvSpPr>
          <p:cNvPr id="109" name="Rectangle 22"/>
          <p:cNvSpPr>
            <a:spLocks noChangeArrowheads="1"/>
          </p:cNvSpPr>
          <p:nvPr/>
        </p:nvSpPr>
        <p:spPr bwMode="auto">
          <a:xfrm>
            <a:off x="4274318" y="6494548"/>
            <a:ext cx="4821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if searched </a:t>
            </a:r>
            <a:r>
              <a:rPr lang="en-US" b="1" dirty="0" smtClean="0">
                <a:solidFill>
                  <a:srgbClr val="0066FF"/>
                </a:solidFill>
              </a:rPr>
              <a:t>in both </a:t>
            </a:r>
            <a:r>
              <a:rPr lang="en-US" b="1" dirty="0" smtClean="0">
                <a:solidFill>
                  <a:srgbClr val="FF0000"/>
                </a:solidFill>
              </a:rPr>
              <a:t>places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754800" y="3143049"/>
            <a:ext cx="1397240" cy="2531441"/>
            <a:chOff x="6754800" y="3143049"/>
            <a:chExt cx="1397240" cy="2531441"/>
          </a:xfrm>
        </p:grpSpPr>
        <p:cxnSp>
          <p:nvCxnSpPr>
            <p:cNvPr id="110" name="Straight Connector 109"/>
            <p:cNvCxnSpPr/>
            <p:nvPr/>
          </p:nvCxnSpPr>
          <p:spPr>
            <a:xfrm flipH="1" flipV="1">
              <a:off x="6754801" y="4705362"/>
              <a:ext cx="1005668" cy="969128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1" name="Straight Connector 110"/>
            <p:cNvCxnSpPr>
              <a:stCxn id="93" idx="1"/>
            </p:cNvCxnSpPr>
            <p:nvPr/>
          </p:nvCxnSpPr>
          <p:spPr>
            <a:xfrm>
              <a:off x="7010736" y="3482627"/>
              <a:ext cx="1141304" cy="123834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>
            <a:xfrm flipV="1">
              <a:off x="7439459" y="4720976"/>
              <a:ext cx="712581" cy="60738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>
            <a:xfrm flipH="1">
              <a:off x="6754800" y="3978703"/>
              <a:ext cx="708164" cy="72665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4" name="Straight Connector 113"/>
            <p:cNvCxnSpPr>
              <a:stCxn id="88" idx="3"/>
            </p:cNvCxnSpPr>
            <p:nvPr/>
          </p:nvCxnSpPr>
          <p:spPr>
            <a:xfrm flipH="1">
              <a:off x="6956636" y="3143049"/>
              <a:ext cx="371021" cy="37141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9318" y="1851434"/>
            <a:ext cx="232672" cy="268289"/>
          </a:xfrm>
          <a:prstGeom prst="rect">
            <a:avLst/>
          </a:prstGeom>
        </p:spPr>
      </p:pic>
      <p:cxnSp>
        <p:nvCxnSpPr>
          <p:cNvPr id="119" name="Straight Connector 118"/>
          <p:cNvCxnSpPr/>
          <p:nvPr/>
        </p:nvCxnSpPr>
        <p:spPr>
          <a:xfrm flipV="1">
            <a:off x="7025211" y="5347419"/>
            <a:ext cx="403250" cy="40885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pic>
        <p:nvPicPr>
          <p:cNvPr id="121" name="Picture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9318" y="4155507"/>
            <a:ext cx="232672" cy="2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-41329" y="130982"/>
            <a:ext cx="9185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Modified Interaction-free measurement of the absence of an object</a:t>
            </a:r>
          </a:p>
        </p:txBody>
      </p:sp>
      <p:sp>
        <p:nvSpPr>
          <p:cNvPr id="105" name="Rectangle 22"/>
          <p:cNvSpPr>
            <a:spLocks noChangeArrowheads="1"/>
          </p:cNvSpPr>
          <p:nvPr/>
        </p:nvSpPr>
        <p:spPr bwMode="auto">
          <a:xfrm>
            <a:off x="2831726" y="687358"/>
            <a:ext cx="2459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Counterfactual!</a:t>
            </a:r>
          </a:p>
        </p:txBody>
      </p:sp>
      <p:sp>
        <p:nvSpPr>
          <p:cNvPr id="106" name="Oval 105"/>
          <p:cNvSpPr/>
          <p:nvPr/>
        </p:nvSpPr>
        <p:spPr>
          <a:xfrm>
            <a:off x="2548010" y="1864784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>
            <p:extLst/>
          </p:nvPr>
        </p:nvGraphicFramePr>
        <p:xfrm>
          <a:off x="2729693" y="1703225"/>
          <a:ext cx="138269" cy="15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80" name="Equation" r:id="rId3" imgW="152280" imgH="177480" progId="Equation.DSMT4">
                  <p:embed/>
                </p:oleObj>
              </mc:Choice>
              <mc:Fallback>
                <p:oleObj name="Equation" r:id="rId3" imgW="152280" imgH="177480" progId="Equation.DSMT4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9693" y="1703225"/>
                        <a:ext cx="138269" cy="15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Oval 107"/>
          <p:cNvSpPr/>
          <p:nvPr/>
        </p:nvSpPr>
        <p:spPr>
          <a:xfrm>
            <a:off x="2560702" y="4220347"/>
            <a:ext cx="253585" cy="369987"/>
          </a:xfrm>
          <a:prstGeom prst="ellipse">
            <a:avLst/>
          </a:prstGeom>
          <a:noFill/>
          <a:ln w="158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/>
          </p:nvPr>
        </p:nvGraphicFramePr>
        <p:xfrm>
          <a:off x="2675910" y="4072572"/>
          <a:ext cx="184150" cy="15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81" name="Equation" r:id="rId5" imgW="203040" imgH="177480" progId="Equation.DSMT4">
                  <p:embed/>
                </p:oleObj>
              </mc:Choice>
              <mc:Fallback>
                <p:oleObj name="Equation" r:id="rId5" imgW="203040" imgH="177480" progId="Equation.DSMT4">
                  <p:embed/>
                  <p:pic>
                    <p:nvPicPr>
                      <p:cNvPr id="109" name="Object 10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5910" y="4072572"/>
                        <a:ext cx="184150" cy="15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109"/>
          <p:cNvGrpSpPr/>
          <p:nvPr/>
        </p:nvGrpSpPr>
        <p:grpSpPr>
          <a:xfrm>
            <a:off x="594264" y="687358"/>
            <a:ext cx="2377789" cy="5598568"/>
            <a:chOff x="3898730" y="781681"/>
            <a:chExt cx="5132985" cy="12038557"/>
          </a:xfrm>
        </p:grpSpPr>
        <p:grpSp>
          <p:nvGrpSpPr>
            <p:cNvPr id="111" name="Group 110"/>
            <p:cNvGrpSpPr/>
            <p:nvPr/>
          </p:nvGrpSpPr>
          <p:grpSpPr>
            <a:xfrm>
              <a:off x="6410641" y="6240858"/>
              <a:ext cx="76827" cy="940657"/>
              <a:chOff x="6420166" y="6240858"/>
              <a:chExt cx="76827" cy="940657"/>
            </a:xfrm>
          </p:grpSpPr>
          <p:sp>
            <p:nvSpPr>
              <p:cNvPr id="160" name="Flowchart: Process 159"/>
              <p:cNvSpPr/>
              <p:nvPr/>
            </p:nvSpPr>
            <p:spPr>
              <a:xfrm>
                <a:off x="6420166" y="6245411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Flowchart: Process 160"/>
              <p:cNvSpPr/>
              <p:nvPr/>
            </p:nvSpPr>
            <p:spPr>
              <a:xfrm flipH="1">
                <a:off x="6451274" y="6240858"/>
                <a:ext cx="45719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2" name="Straight Connector 111"/>
            <p:cNvCxnSpPr>
              <a:stCxn id="126" idx="2"/>
              <a:endCxn id="119" idx="1"/>
            </p:cNvCxnSpPr>
            <p:nvPr/>
          </p:nvCxnSpPr>
          <p:spPr>
            <a:xfrm flipH="1" flipV="1">
              <a:off x="5891626" y="4307350"/>
              <a:ext cx="1732595" cy="1772097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3" name="Straight Connector 112"/>
            <p:cNvCxnSpPr>
              <a:endCxn id="116" idx="1"/>
            </p:cNvCxnSpPr>
            <p:nvPr/>
          </p:nvCxnSpPr>
          <p:spPr>
            <a:xfrm>
              <a:off x="5931556" y="1181333"/>
              <a:ext cx="2947730" cy="3159939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>
            <a:xfrm flipV="1">
              <a:off x="7301897" y="4363519"/>
              <a:ext cx="1530489" cy="1449521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cxnSp>
          <p:nvCxnSpPr>
            <p:cNvPr id="115" name="Straight Connector 114"/>
            <p:cNvCxnSpPr>
              <a:endCxn id="119" idx="1"/>
            </p:cNvCxnSpPr>
            <p:nvPr/>
          </p:nvCxnSpPr>
          <p:spPr>
            <a:xfrm flipH="1">
              <a:off x="5891626" y="2728568"/>
              <a:ext cx="1514238" cy="1578782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16" name="Flowchart: Process 115"/>
            <p:cNvSpPr/>
            <p:nvPr/>
          </p:nvSpPr>
          <p:spPr>
            <a:xfrm>
              <a:off x="8879286" y="3873220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 rot="8230054">
              <a:off x="7158702" y="2507708"/>
              <a:ext cx="451487" cy="482463"/>
              <a:chOff x="6012159" y="3145009"/>
              <a:chExt cx="624438" cy="504056"/>
            </a:xfrm>
          </p:grpSpPr>
          <p:sp>
            <p:nvSpPr>
              <p:cNvPr id="158" name="Flowchart: Process 157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18" name="Group 117"/>
            <p:cNvGrpSpPr/>
            <p:nvPr/>
          </p:nvGrpSpPr>
          <p:grpSpPr>
            <a:xfrm rot="8186036">
              <a:off x="7102953" y="5571809"/>
              <a:ext cx="451487" cy="482463"/>
              <a:chOff x="6012159" y="3145009"/>
              <a:chExt cx="624438" cy="504056"/>
            </a:xfrm>
          </p:grpSpPr>
          <p:sp>
            <p:nvSpPr>
              <p:cNvPr id="156" name="Flowchart: Process 155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19" name="Flowchart: Process 118"/>
            <p:cNvSpPr/>
            <p:nvPr/>
          </p:nvSpPr>
          <p:spPr>
            <a:xfrm rot="10716570">
              <a:off x="5770616" y="3840766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20" name="Straight Connector 119"/>
            <p:cNvCxnSpPr>
              <a:endCxn id="123" idx="1"/>
            </p:cNvCxnSpPr>
            <p:nvPr/>
          </p:nvCxnSpPr>
          <p:spPr>
            <a:xfrm flipH="1">
              <a:off x="4019740" y="1740193"/>
              <a:ext cx="2389603" cy="252735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sp>
          <p:nvSpPr>
            <p:cNvPr id="121" name="PC"/>
            <p:cNvSpPr>
              <a:spLocks noEditPoints="1" noChangeArrowheads="1"/>
            </p:cNvSpPr>
            <p:nvPr/>
          </p:nvSpPr>
          <p:spPr bwMode="auto">
            <a:xfrm rot="18986036">
              <a:off x="5506077" y="781681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 rot="8230054">
              <a:off x="6193502" y="1498962"/>
              <a:ext cx="451487" cy="482463"/>
              <a:chOff x="6012159" y="3145009"/>
              <a:chExt cx="624438" cy="504056"/>
            </a:xfrm>
          </p:grpSpPr>
          <p:sp>
            <p:nvSpPr>
              <p:cNvPr id="154" name="Flowchart: Process 153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123" name="Flowchart: Process 122"/>
            <p:cNvSpPr/>
            <p:nvPr/>
          </p:nvSpPr>
          <p:spPr>
            <a:xfrm rot="10716570">
              <a:off x="3898730" y="380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24" name="Straight Connector 123"/>
            <p:cNvCxnSpPr>
              <a:endCxn id="161" idx="3"/>
            </p:cNvCxnSpPr>
            <p:nvPr/>
          </p:nvCxnSpPr>
          <p:spPr>
            <a:xfrm>
              <a:off x="4040473" y="4275797"/>
              <a:ext cx="2401276" cy="2433113"/>
            </a:xfrm>
            <a:prstGeom prst="line">
              <a:avLst/>
            </a:prstGeom>
            <a:noFill/>
            <a:ln w="22225" cap="flat" cmpd="sng" algn="ctr">
              <a:solidFill>
                <a:srgbClr val="00B050"/>
              </a:solidFill>
              <a:prstDash val="dash"/>
            </a:ln>
            <a:effectLst/>
          </p:spPr>
        </p:cxnSp>
        <p:grpSp>
          <p:nvGrpSpPr>
            <p:cNvPr id="125" name="Group 124"/>
            <p:cNvGrpSpPr/>
            <p:nvPr/>
          </p:nvGrpSpPr>
          <p:grpSpPr>
            <a:xfrm>
              <a:off x="3930131" y="6708910"/>
              <a:ext cx="5101584" cy="5776551"/>
              <a:chOff x="3937641" y="11448397"/>
              <a:chExt cx="5101584" cy="5776551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V="1">
                <a:off x="5995338" y="16378492"/>
                <a:ext cx="516824" cy="525812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138" name="Flowchart: Process 137"/>
              <p:cNvSpPr/>
              <p:nvPr/>
            </p:nvSpPr>
            <p:spPr>
              <a:xfrm>
                <a:off x="8918197" y="13581424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 rot="8230054">
                <a:off x="7197613" y="12215912"/>
                <a:ext cx="451487" cy="482463"/>
                <a:chOff x="6012159" y="3145009"/>
                <a:chExt cx="624438" cy="504056"/>
              </a:xfrm>
            </p:grpSpPr>
            <p:sp>
              <p:nvSpPr>
                <p:cNvPr id="152" name="Flowchart: Process 151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3" name="Straight Connector 152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40" name="Group 139"/>
              <p:cNvGrpSpPr/>
              <p:nvPr/>
            </p:nvGrpSpPr>
            <p:grpSpPr>
              <a:xfrm rot="8186036">
                <a:off x="7141864" y="15280013"/>
                <a:ext cx="451487" cy="482463"/>
                <a:chOff x="6012159" y="3145009"/>
                <a:chExt cx="624438" cy="504056"/>
              </a:xfrm>
            </p:grpSpPr>
            <p:sp>
              <p:nvSpPr>
                <p:cNvPr id="150" name="Flowchart: Process 149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41" name="Flowchart: Process 140"/>
              <p:cNvSpPr/>
              <p:nvPr/>
            </p:nvSpPr>
            <p:spPr>
              <a:xfrm rot="10716570">
                <a:off x="5809527" y="1354897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2" name="Straight Connector 141"/>
              <p:cNvCxnSpPr>
                <a:endCxn id="143" idx="1"/>
              </p:cNvCxnSpPr>
              <p:nvPr/>
            </p:nvCxnSpPr>
            <p:spPr>
              <a:xfrm flipH="1">
                <a:off x="4058651" y="11448397"/>
                <a:ext cx="2389603" cy="2527353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sp>
            <p:nvSpPr>
              <p:cNvPr id="143" name="Flowchart: Process 142"/>
              <p:cNvSpPr/>
              <p:nvPr/>
            </p:nvSpPr>
            <p:spPr>
              <a:xfrm rot="10716570">
                <a:off x="3937641" y="135091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4089286" y="13975750"/>
                <a:ext cx="3220121" cy="3215364"/>
              </a:xfrm>
              <a:prstGeom prst="line">
                <a:avLst/>
              </a:prstGeom>
              <a:noFill/>
              <a:ln w="22225" cap="flat" cmpd="sng" algn="ctr">
                <a:solidFill>
                  <a:srgbClr val="00B050"/>
                </a:solidFill>
                <a:prstDash val="dash"/>
              </a:ln>
              <a:effectLst/>
            </p:spPr>
          </p:cxnSp>
          <p:grpSp>
            <p:nvGrpSpPr>
              <p:cNvPr id="145" name="Group 144"/>
              <p:cNvGrpSpPr/>
              <p:nvPr/>
            </p:nvGrpSpPr>
            <p:grpSpPr>
              <a:xfrm rot="8186036">
                <a:off x="6300188" y="16137261"/>
                <a:ext cx="451487" cy="482463"/>
                <a:chOff x="6012159" y="3145009"/>
                <a:chExt cx="624438" cy="504056"/>
              </a:xfrm>
            </p:grpSpPr>
            <p:sp>
              <p:nvSpPr>
                <p:cNvPr id="148" name="Flowchart: Process 147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9" name="Straight Connector 148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46" name="AutoShape 4"/>
              <p:cNvSpPr>
                <a:spLocks noChangeArrowheads="1"/>
              </p:cNvSpPr>
              <p:nvPr/>
            </p:nvSpPr>
            <p:spPr bwMode="auto">
              <a:xfrm rot="8186036">
                <a:off x="5693007" y="16808107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147" name="Object 14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37072" y="16854957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5282" name="Equation" r:id="rId7" imgW="190440" imgH="228600" progId="Equation.DSMT4">
                      <p:embed/>
                    </p:oleObj>
                  </mc:Choice>
                  <mc:Fallback>
                    <p:oleObj name="Equation" r:id="rId7" imgW="190440" imgH="228600" progId="Equation.DSMT4">
                      <p:embed/>
                      <p:pic>
                        <p:nvPicPr>
                          <p:cNvPr id="147" name="Object 146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737072" y="16854957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6" name="Rectangle 4"/>
            <p:cNvSpPr>
              <a:spLocks noChangeArrowheads="1"/>
            </p:cNvSpPr>
            <p:nvPr/>
          </p:nvSpPr>
          <p:spPr bwMode="auto">
            <a:xfrm rot="8186036">
              <a:off x="7481702" y="6065800"/>
              <a:ext cx="353338" cy="991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7" name="Straight Connector 126"/>
            <p:cNvCxnSpPr>
              <a:endCxn id="138" idx="1"/>
            </p:cNvCxnSpPr>
            <p:nvPr/>
          </p:nvCxnSpPr>
          <p:spPr>
            <a:xfrm flipV="1">
              <a:off x="5958219" y="9309989"/>
              <a:ext cx="2952468" cy="2835916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4025740" y="6662664"/>
              <a:ext cx="2359500" cy="2522800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4025740" y="9125977"/>
              <a:ext cx="2478912" cy="2488184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5853134" y="9198068"/>
              <a:ext cx="1490665" cy="1544545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8" idx="1"/>
            </p:cNvCxnSpPr>
            <p:nvPr/>
          </p:nvCxnSpPr>
          <p:spPr>
            <a:xfrm flipH="1" flipV="1">
              <a:off x="7413360" y="7698317"/>
              <a:ext cx="1497327" cy="1611672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902139" y="6814480"/>
              <a:ext cx="2409738" cy="2424185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3970236" y="4128504"/>
              <a:ext cx="2440482" cy="2503606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4010727" y="967551"/>
              <a:ext cx="3044166" cy="3255638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5980159" y="1137391"/>
              <a:ext cx="438197" cy="538837"/>
            </a:xfrm>
            <a:prstGeom prst="line">
              <a:avLst/>
            </a:prstGeom>
            <a:ln w="158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Picture 12" descr="j024743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54592" y="12250325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5612271" y="667761"/>
            <a:ext cx="2463545" cy="5471160"/>
            <a:chOff x="5612271" y="667761"/>
            <a:chExt cx="2463545" cy="5471160"/>
          </a:xfrm>
        </p:grpSpPr>
        <p:grpSp>
          <p:nvGrpSpPr>
            <p:cNvPr id="6" name="Group 5"/>
            <p:cNvGrpSpPr/>
            <p:nvPr/>
          </p:nvGrpSpPr>
          <p:grpSpPr>
            <a:xfrm>
              <a:off x="5612271" y="667761"/>
              <a:ext cx="2463545" cy="5471160"/>
              <a:chOff x="3898730" y="781681"/>
              <a:chExt cx="5132985" cy="1215823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410641" y="6240858"/>
                <a:ext cx="76827" cy="940657"/>
                <a:chOff x="6420166" y="6240858"/>
                <a:chExt cx="76827" cy="940657"/>
              </a:xfrm>
            </p:grpSpPr>
            <p:sp>
              <p:nvSpPr>
                <p:cNvPr id="50" name="Flowchart: Process 49"/>
                <p:cNvSpPr/>
                <p:nvPr/>
              </p:nvSpPr>
              <p:spPr>
                <a:xfrm>
                  <a:off x="6420166" y="6245411"/>
                  <a:ext cx="45719" cy="936104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lowchart: Process 50"/>
                <p:cNvSpPr/>
                <p:nvPr/>
              </p:nvSpPr>
              <p:spPr>
                <a:xfrm flipH="1">
                  <a:off x="6451274" y="6240858"/>
                  <a:ext cx="45719" cy="936104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Flowchart: Process 7"/>
              <p:cNvSpPr/>
              <p:nvPr/>
            </p:nvSpPr>
            <p:spPr>
              <a:xfrm>
                <a:off x="8879286" y="3873220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 rot="8230054">
                <a:off x="7158702" y="2507708"/>
                <a:ext cx="451487" cy="482463"/>
                <a:chOff x="6012159" y="3145009"/>
                <a:chExt cx="624438" cy="504056"/>
              </a:xfrm>
            </p:grpSpPr>
            <p:sp>
              <p:nvSpPr>
                <p:cNvPr id="48" name="Flowchart: Process 47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0" name="Group 9"/>
              <p:cNvGrpSpPr/>
              <p:nvPr/>
            </p:nvGrpSpPr>
            <p:grpSpPr>
              <a:xfrm rot="8186036">
                <a:off x="7102953" y="5571809"/>
                <a:ext cx="451487" cy="482463"/>
                <a:chOff x="6012159" y="3145009"/>
                <a:chExt cx="624438" cy="504056"/>
              </a:xfrm>
            </p:grpSpPr>
            <p:sp>
              <p:nvSpPr>
                <p:cNvPr id="46" name="Flowchart: Process 45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1" name="Flowchart: Process 10"/>
              <p:cNvSpPr/>
              <p:nvPr/>
            </p:nvSpPr>
            <p:spPr>
              <a:xfrm rot="10716570">
                <a:off x="5770616" y="3840766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PC"/>
              <p:cNvSpPr>
                <a:spLocks noEditPoints="1" noChangeArrowheads="1"/>
              </p:cNvSpPr>
              <p:nvPr/>
            </p:nvSpPr>
            <p:spPr bwMode="auto">
              <a:xfrm rot="18986036">
                <a:off x="5506077" y="781681"/>
                <a:ext cx="523182" cy="441771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0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2802 w 21600"/>
                  <a:gd name="T19" fmla="*/ 3891 h 21600"/>
                  <a:gd name="T20" fmla="*/ 19065 w 21600"/>
                  <a:gd name="T21" fmla="*/ 142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extrusionOk="0">
                    <a:moveTo>
                      <a:pt x="21600" y="10851"/>
                    </a:moveTo>
                    <a:lnTo>
                      <a:pt x="21600" y="0"/>
                    </a:lnTo>
                    <a:lnTo>
                      <a:pt x="10823" y="0"/>
                    </a:lnTo>
                    <a:lnTo>
                      <a:pt x="0" y="0"/>
                    </a:lnTo>
                    <a:lnTo>
                      <a:pt x="0" y="10919"/>
                    </a:lnTo>
                    <a:lnTo>
                      <a:pt x="0" y="19328"/>
                    </a:lnTo>
                    <a:lnTo>
                      <a:pt x="5924" y="19328"/>
                    </a:lnTo>
                    <a:lnTo>
                      <a:pt x="6494" y="21600"/>
                    </a:lnTo>
                    <a:lnTo>
                      <a:pt x="10663" y="21600"/>
                    </a:lnTo>
                    <a:lnTo>
                      <a:pt x="15334" y="21600"/>
                    </a:lnTo>
                    <a:lnTo>
                      <a:pt x="15904" y="19328"/>
                    </a:lnTo>
                    <a:lnTo>
                      <a:pt x="21600" y="19328"/>
                    </a:lnTo>
                    <a:lnTo>
                      <a:pt x="21600" y="10851"/>
                    </a:lnTo>
                    <a:close/>
                  </a:path>
                  <a:path w="21600" h="21600" extrusionOk="0"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19367" y="14750"/>
                    </a:lnTo>
                    <a:lnTo>
                      <a:pt x="19367" y="3459"/>
                    </a:lnTo>
                    <a:lnTo>
                      <a:pt x="2461" y="3459"/>
                    </a:lnTo>
                    <a:lnTo>
                      <a:pt x="2461" y="14750"/>
                    </a:lnTo>
                    <a:lnTo>
                      <a:pt x="4967" y="14750"/>
                    </a:lnTo>
                    <a:lnTo>
                      <a:pt x="5924" y="19159"/>
                    </a:lnTo>
                    <a:moveTo>
                      <a:pt x="15904" y="19328"/>
                    </a:moveTo>
                    <a:lnTo>
                      <a:pt x="16861" y="14750"/>
                    </a:lnTo>
                    <a:lnTo>
                      <a:pt x="2461" y="14750"/>
                    </a:lnTo>
                  </a:path>
                </a:pathLst>
              </a:custGeom>
              <a:solidFill>
                <a:srgbClr val="FF66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8230054">
                <a:off x="6193502" y="1498962"/>
                <a:ext cx="451487" cy="482463"/>
                <a:chOff x="6012159" y="3145009"/>
                <a:chExt cx="624438" cy="504056"/>
              </a:xfrm>
            </p:grpSpPr>
            <p:sp>
              <p:nvSpPr>
                <p:cNvPr id="44" name="Flowchart: Process 43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4" name="Flowchart: Process 13"/>
              <p:cNvSpPr/>
              <p:nvPr/>
            </p:nvSpPr>
            <p:spPr>
              <a:xfrm rot="10716570">
                <a:off x="3898730" y="3800962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8910687" y="8841937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8230054">
                <a:off x="7190103" y="7476425"/>
                <a:ext cx="451487" cy="482463"/>
                <a:chOff x="6012159" y="3145009"/>
                <a:chExt cx="624438" cy="504056"/>
              </a:xfrm>
            </p:grpSpPr>
            <p:sp>
              <p:nvSpPr>
                <p:cNvPr id="42" name="Flowchart: Process 41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" name="Group 16"/>
              <p:cNvGrpSpPr/>
              <p:nvPr/>
            </p:nvGrpSpPr>
            <p:grpSpPr>
              <a:xfrm rot="8186036">
                <a:off x="7134354" y="10540526"/>
                <a:ext cx="451487" cy="482463"/>
                <a:chOff x="6012159" y="3145009"/>
                <a:chExt cx="624438" cy="504056"/>
              </a:xfrm>
            </p:grpSpPr>
            <p:sp>
              <p:nvSpPr>
                <p:cNvPr id="40" name="Flowchart: Process 39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8" name="Flowchart: Process 17"/>
              <p:cNvSpPr/>
              <p:nvPr/>
            </p:nvSpPr>
            <p:spPr>
              <a:xfrm rot="10716570">
                <a:off x="5802017" y="8809483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 rot="10716570">
                <a:off x="3930131" y="8769679"/>
                <a:ext cx="121028" cy="936104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 rot="8186036">
                <a:off x="6292678" y="11397774"/>
                <a:ext cx="451487" cy="482463"/>
                <a:chOff x="6012159" y="3145009"/>
                <a:chExt cx="624438" cy="504056"/>
              </a:xfrm>
            </p:grpSpPr>
            <p:sp>
              <p:nvSpPr>
                <p:cNvPr id="38" name="Flowchart: Process 37"/>
                <p:cNvSpPr/>
                <p:nvPr/>
              </p:nvSpPr>
              <p:spPr>
                <a:xfrm>
                  <a:off x="6012160" y="3145009"/>
                  <a:ext cx="624437" cy="504056"/>
                </a:xfrm>
                <a:prstGeom prst="flowChartProcess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6012159" y="3145009"/>
                  <a:ext cx="624437" cy="5040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22" name="AutoShape 4"/>
              <p:cNvSpPr>
                <a:spLocks noChangeArrowheads="1"/>
              </p:cNvSpPr>
              <p:nvPr/>
            </p:nvSpPr>
            <p:spPr bwMode="auto">
              <a:xfrm rot="8186036">
                <a:off x="5685497" y="12068620"/>
                <a:ext cx="345958" cy="416841"/>
              </a:xfrm>
              <a:prstGeom prst="flowChartDelay">
                <a:avLst/>
              </a:prstGeom>
              <a:solidFill>
                <a:srgbClr val="FF6600">
                  <a:alpha val="5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729562" y="12115470"/>
              <a:ext cx="289137" cy="35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5283" name="Equation" r:id="rId7" imgW="190440" imgH="228600" progId="Equation.DSMT4">
                      <p:embed/>
                    </p:oleObj>
                  </mc:Choice>
                  <mc:Fallback>
                    <p:oleObj name="Equation" r:id="rId7" imgW="190440" imgH="228600" progId="Equation.DSMT4">
                      <p:embed/>
                      <p:pic>
                        <p:nvPicPr>
                          <p:cNvPr id="23" name="Object 22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729562" y="12115470"/>
                            <a:ext cx="289137" cy="35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 rot="8186036">
                <a:off x="7481702" y="6065800"/>
                <a:ext cx="353338" cy="9910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Picture 12" descr="j024743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47731" y="12370007"/>
                <a:ext cx="473075" cy="569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" name="Straight Connector 25"/>
              <p:cNvCxnSpPr/>
              <p:nvPr/>
            </p:nvCxnSpPr>
            <p:spPr>
              <a:xfrm flipH="1">
                <a:off x="4065004" y="6688406"/>
                <a:ext cx="2389603" cy="2527353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002526" y="9159731"/>
                <a:ext cx="2488440" cy="2454430"/>
              </a:xfrm>
              <a:prstGeom prst="line">
                <a:avLst/>
              </a:prstGeom>
              <a:ln w="63500">
                <a:solidFill>
                  <a:srgbClr val="C0C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983129" y="11571989"/>
                <a:ext cx="577710" cy="553130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881323" y="1231501"/>
                <a:ext cx="487689" cy="543894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969507" y="1790361"/>
                <a:ext cx="2389603" cy="2527353"/>
              </a:xfrm>
              <a:prstGeom prst="line">
                <a:avLst/>
              </a:prstGeom>
              <a:noFill/>
              <a:ln w="63500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907029" y="4261686"/>
                <a:ext cx="2488440" cy="2454430"/>
              </a:xfrm>
              <a:prstGeom prst="line">
                <a:avLst/>
              </a:prstGeom>
              <a:ln w="63500">
                <a:solidFill>
                  <a:srgbClr val="C0C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2" name="Oval 161"/>
            <p:cNvSpPr/>
            <p:nvPr/>
          </p:nvSpPr>
          <p:spPr>
            <a:xfrm>
              <a:off x="7588747" y="1658537"/>
              <a:ext cx="253585" cy="369987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163" name="Object 162"/>
            <p:cNvGraphicFramePr>
              <a:graphicFrameLocks noChangeAspect="1"/>
            </p:cNvGraphicFramePr>
            <p:nvPr>
              <p:extLst/>
            </p:nvPr>
          </p:nvGraphicFramePr>
          <p:xfrm>
            <a:off x="7770430" y="1496978"/>
            <a:ext cx="138269" cy="156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284" name="Equation" r:id="rId3" imgW="152280" imgH="177480" progId="Equation.DSMT4">
                    <p:embed/>
                  </p:oleObj>
                </mc:Choice>
                <mc:Fallback>
                  <p:oleObj name="Equation" r:id="rId3" imgW="152280" imgH="177480" progId="Equation.DSMT4">
                    <p:embed/>
                    <p:pic>
                      <p:nvPicPr>
                        <p:cNvPr id="163" name="Object 16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70430" y="1496978"/>
                          <a:ext cx="138269" cy="1560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" name="Oval 163"/>
            <p:cNvSpPr/>
            <p:nvPr/>
          </p:nvSpPr>
          <p:spPr>
            <a:xfrm>
              <a:off x="7601439" y="4014100"/>
              <a:ext cx="253585" cy="369987"/>
            </a:xfrm>
            <a:prstGeom prst="ellipse">
              <a:avLst/>
            </a:prstGeom>
            <a:noFill/>
            <a:ln w="158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aphicFrame>
          <p:nvGraphicFramePr>
            <p:cNvPr id="165" name="Object 164"/>
            <p:cNvGraphicFramePr>
              <a:graphicFrameLocks noChangeAspect="1"/>
            </p:cNvGraphicFramePr>
            <p:nvPr>
              <p:extLst/>
            </p:nvPr>
          </p:nvGraphicFramePr>
          <p:xfrm>
            <a:off x="7716647" y="3866325"/>
            <a:ext cx="18415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5285" name="Equation" r:id="rId10" imgW="203040" imgH="177480" progId="Equation.DSMT4">
                    <p:embed/>
                  </p:oleObj>
                </mc:Choice>
                <mc:Fallback>
                  <p:oleObj name="Equation" r:id="rId10" imgW="203040" imgH="177480" progId="Equation.DSMT4">
                    <p:embed/>
                    <p:pic>
                      <p:nvPicPr>
                        <p:cNvPr id="165" name="Object 16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16647" y="3866325"/>
                          <a:ext cx="184150" cy="157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5167550" y="6279362"/>
            <a:ext cx="3976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photons left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trace in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O’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7" name="Rectangle 22"/>
          <p:cNvSpPr>
            <a:spLocks noChangeArrowheads="1"/>
          </p:cNvSpPr>
          <p:nvPr/>
        </p:nvSpPr>
        <p:spPr bwMode="auto">
          <a:xfrm>
            <a:off x="154764" y="6187925"/>
            <a:ext cx="5077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is no overlap of the forward and backward evolving wave functions in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6607371" y="6049459"/>
            <a:ext cx="12910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order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7022528" y="5763099"/>
            <a:ext cx="232485" cy="10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6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1018598" y="-283587"/>
            <a:ext cx="6047220" cy="117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1800" b="1" dirty="0" smtClean="0">
                <a:solidFill>
                  <a:srgbClr val="CC3399"/>
                </a:solidFill>
              </a:rPr>
              <a:t/>
            </a:r>
            <a:br>
              <a:rPr lang="en-US" altLang="he-IL" sz="1800" b="1" dirty="0" smtClean="0">
                <a:solidFill>
                  <a:srgbClr val="CC3399"/>
                </a:solidFill>
              </a:rPr>
            </a:br>
            <a:r>
              <a:rPr lang="en-US" altLang="he-IL" sz="4000" b="1" dirty="0" smtClean="0">
                <a:solidFill>
                  <a:srgbClr val="000099"/>
                </a:solidFill>
              </a:rPr>
              <a:t>Conclusions 4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356" y="1137980"/>
            <a:ext cx="90986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e-IL" sz="2800" b="1" dirty="0" smtClean="0">
                <a:solidFill>
                  <a:srgbClr val="0000FF"/>
                </a:solidFill>
              </a:rPr>
              <a:t>We </a:t>
            </a:r>
            <a:r>
              <a:rPr lang="en-US" altLang="he-IL" sz="2800" b="1" dirty="0" smtClean="0">
                <a:solidFill>
                  <a:srgbClr val="FF0000"/>
                </a:solidFill>
              </a:rPr>
              <a:t>can</a:t>
            </a:r>
            <a:r>
              <a:rPr lang="en-US" altLang="he-IL" sz="2800" b="1" dirty="0" smtClean="0">
                <a:solidFill>
                  <a:srgbClr val="0000FF"/>
                </a:solidFill>
              </a:rPr>
              <a:t> transfer a message  or even a quantum state without particles being present in the transmission channel, i.e. without leaving </a:t>
            </a:r>
            <a:r>
              <a:rPr lang="en-US" altLang="he-IL" sz="2800" b="1" dirty="0" smtClean="0">
                <a:solidFill>
                  <a:srgbClr val="FF0000"/>
                </a:solidFill>
              </a:rPr>
              <a:t>first order </a:t>
            </a:r>
            <a:r>
              <a:rPr lang="en-US" altLang="he-IL" sz="2800" b="1" dirty="0" smtClean="0">
                <a:solidFill>
                  <a:srgbClr val="0000FF"/>
                </a:solidFill>
              </a:rPr>
              <a:t>trace there</a:t>
            </a:r>
            <a:r>
              <a:rPr lang="en-US" altLang="he-IL" sz="2800" b="1" dirty="0" smtClean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94151" y="2959216"/>
            <a:ext cx="6312528" cy="3207805"/>
            <a:chOff x="903082" y="2031168"/>
            <a:chExt cx="6312528" cy="3207805"/>
          </a:xfrm>
        </p:grpSpPr>
        <p:grpSp>
          <p:nvGrpSpPr>
            <p:cNvPr id="9" name="Group 8"/>
            <p:cNvGrpSpPr/>
            <p:nvPr/>
          </p:nvGrpSpPr>
          <p:grpSpPr>
            <a:xfrm>
              <a:off x="903082" y="2031168"/>
              <a:ext cx="6312528" cy="3207805"/>
              <a:chOff x="3945277" y="18496416"/>
              <a:chExt cx="12944475" cy="855345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277" y="18496416"/>
                <a:ext cx="12944475" cy="8553450"/>
              </a:xfrm>
              <a:prstGeom prst="rect">
                <a:avLst/>
              </a:prstGeom>
              <a:solidFill>
                <a:srgbClr val="AED5A7"/>
              </a:solidFill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677150" y="19507200"/>
                <a:ext cx="5067300" cy="6134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074424" y="24403050"/>
                <a:ext cx="1936976" cy="476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63030" y="3704673"/>
              <a:ext cx="831451" cy="617985"/>
              <a:chOff x="13034849" y="17586777"/>
              <a:chExt cx="1704975" cy="164782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 rot="3010305">
                <a:off x="13235331" y="18384058"/>
                <a:ext cx="1075560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20612612">
              <a:off x="4129850" y="4283264"/>
              <a:ext cx="831451" cy="617985"/>
              <a:chOff x="13034849" y="17586777"/>
              <a:chExt cx="1704975" cy="164782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4849" y="17586777"/>
                <a:ext cx="1704975" cy="1647825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 rot="3010305">
                <a:off x="13243276" y="18388145"/>
                <a:ext cx="1064913" cy="315916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1363658">
              <a:off x="2641885" y="2913560"/>
              <a:ext cx="984037" cy="731396"/>
              <a:chOff x="12721957" y="17586773"/>
              <a:chExt cx="2017868" cy="19502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21957" y="17586773"/>
                <a:ext cx="2017868" cy="1950230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 rot="2658278">
                <a:off x="13091448" y="18557222"/>
                <a:ext cx="1072321" cy="429522"/>
              </a:xfrm>
              <a:prstGeom prst="rect">
                <a:avLst/>
              </a:prstGeom>
              <a:solidFill>
                <a:srgbClr val="A3DC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456560" y="2626024"/>
              <a:ext cx="3251486" cy="2072740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938963"/>
                <a:gd name="connsiteY0" fmla="*/ 0 h 5935947"/>
                <a:gd name="connsiteX1" fmla="*/ 1681163 w 6938963"/>
                <a:gd name="connsiteY1" fmla="*/ 1532555 h 5935947"/>
                <a:gd name="connsiteX2" fmla="*/ 3706586 w 6938963"/>
                <a:gd name="connsiteY2" fmla="*/ 4062604 h 5935947"/>
                <a:gd name="connsiteX3" fmla="*/ 4659087 w 6938963"/>
                <a:gd name="connsiteY3" fmla="*/ 4994855 h 5935947"/>
                <a:gd name="connsiteX4" fmla="*/ 5834063 w 6938963"/>
                <a:gd name="connsiteY4" fmla="*/ 5717554 h 5935947"/>
                <a:gd name="connsiteX5" fmla="*/ 6367463 w 6938963"/>
                <a:gd name="connsiteY5" fmla="*/ 5914055 h 5935947"/>
                <a:gd name="connsiteX6" fmla="*/ 6938963 w 6938963"/>
                <a:gd name="connsiteY6" fmla="*/ 5914055 h 5935947"/>
                <a:gd name="connsiteX0" fmla="*/ 0 w 7381876"/>
                <a:gd name="connsiteY0" fmla="*/ 0 h 5915052"/>
                <a:gd name="connsiteX1" fmla="*/ 1681163 w 7381876"/>
                <a:gd name="connsiteY1" fmla="*/ 1532555 h 5915052"/>
                <a:gd name="connsiteX2" fmla="*/ 3706586 w 7381876"/>
                <a:gd name="connsiteY2" fmla="*/ 4062604 h 5915052"/>
                <a:gd name="connsiteX3" fmla="*/ 4659087 w 7381876"/>
                <a:gd name="connsiteY3" fmla="*/ 4994855 h 5915052"/>
                <a:gd name="connsiteX4" fmla="*/ 5834063 w 7381876"/>
                <a:gd name="connsiteY4" fmla="*/ 5717554 h 5915052"/>
                <a:gd name="connsiteX5" fmla="*/ 6367463 w 7381876"/>
                <a:gd name="connsiteY5" fmla="*/ 5914055 h 5915052"/>
                <a:gd name="connsiteX6" fmla="*/ 7381876 w 7381876"/>
                <a:gd name="connsiteY6" fmla="*/ 5792554 h 5915052"/>
                <a:gd name="connsiteX0" fmla="*/ 0 w 7381876"/>
                <a:gd name="connsiteY0" fmla="*/ 0 h 5875071"/>
                <a:gd name="connsiteX1" fmla="*/ 1681163 w 7381876"/>
                <a:gd name="connsiteY1" fmla="*/ 1532555 h 5875071"/>
                <a:gd name="connsiteX2" fmla="*/ 3706586 w 7381876"/>
                <a:gd name="connsiteY2" fmla="*/ 4062604 h 5875071"/>
                <a:gd name="connsiteX3" fmla="*/ 4659087 w 7381876"/>
                <a:gd name="connsiteY3" fmla="*/ 4994855 h 5875071"/>
                <a:gd name="connsiteX4" fmla="*/ 5834063 w 7381876"/>
                <a:gd name="connsiteY4" fmla="*/ 5717554 h 5875071"/>
                <a:gd name="connsiteX5" fmla="*/ 6515100 w 7381876"/>
                <a:gd name="connsiteY5" fmla="*/ 5873554 h 5875071"/>
                <a:gd name="connsiteX6" fmla="*/ 7381876 w 7381876"/>
                <a:gd name="connsiteY6" fmla="*/ 5792554 h 587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1876" h="5875071">
                  <a:moveTo>
                    <a:pt x="0" y="0"/>
                  </a:moveTo>
                  <a:cubicBezTo>
                    <a:pt x="352425" y="228600"/>
                    <a:pt x="1063399" y="855454"/>
                    <a:pt x="1681163" y="1532555"/>
                  </a:cubicBezTo>
                  <a:cubicBezTo>
                    <a:pt x="2298927" y="2209656"/>
                    <a:pt x="3210265" y="3485554"/>
                    <a:pt x="3706586" y="4062604"/>
                  </a:cubicBezTo>
                  <a:cubicBezTo>
                    <a:pt x="4202907" y="4639654"/>
                    <a:pt x="4304508" y="4719030"/>
                    <a:pt x="4659087" y="4994855"/>
                  </a:cubicBezTo>
                  <a:cubicBezTo>
                    <a:pt x="5013666" y="5270680"/>
                    <a:pt x="5524728" y="5571104"/>
                    <a:pt x="5834063" y="5717554"/>
                  </a:cubicBezTo>
                  <a:cubicBezTo>
                    <a:pt x="6143398" y="5864004"/>
                    <a:pt x="6257131" y="5861054"/>
                    <a:pt x="6515100" y="5873554"/>
                  </a:cubicBezTo>
                  <a:cubicBezTo>
                    <a:pt x="6773069" y="5886054"/>
                    <a:pt x="7299326" y="5817954"/>
                    <a:pt x="7381876" y="5792554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83888" y="2540757"/>
              <a:ext cx="2954207" cy="2010572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7002236"/>
                <a:gd name="connsiteY0" fmla="*/ 0 h 5652444"/>
                <a:gd name="connsiteX1" fmla="*/ 1744436 w 7002236"/>
                <a:gd name="connsiteY1" fmla="*/ 1249052 h 5652444"/>
                <a:gd name="connsiteX2" fmla="*/ 3769859 w 7002236"/>
                <a:gd name="connsiteY2" fmla="*/ 3779101 h 5652444"/>
                <a:gd name="connsiteX3" fmla="*/ 4722360 w 7002236"/>
                <a:gd name="connsiteY3" fmla="*/ 4711352 h 5652444"/>
                <a:gd name="connsiteX4" fmla="*/ 5897336 w 7002236"/>
                <a:gd name="connsiteY4" fmla="*/ 5434051 h 5652444"/>
                <a:gd name="connsiteX5" fmla="*/ 6430736 w 7002236"/>
                <a:gd name="connsiteY5" fmla="*/ 5630552 h 5652444"/>
                <a:gd name="connsiteX6" fmla="*/ 7002236 w 7002236"/>
                <a:gd name="connsiteY6" fmla="*/ 5630552 h 5652444"/>
                <a:gd name="connsiteX0" fmla="*/ 0 w 6706961"/>
                <a:gd name="connsiteY0" fmla="*/ 0 h 5698861"/>
                <a:gd name="connsiteX1" fmla="*/ 1744436 w 6706961"/>
                <a:gd name="connsiteY1" fmla="*/ 1249052 h 5698861"/>
                <a:gd name="connsiteX2" fmla="*/ 3769859 w 6706961"/>
                <a:gd name="connsiteY2" fmla="*/ 3779101 h 5698861"/>
                <a:gd name="connsiteX3" fmla="*/ 4722360 w 6706961"/>
                <a:gd name="connsiteY3" fmla="*/ 4711352 h 5698861"/>
                <a:gd name="connsiteX4" fmla="*/ 5897336 w 6706961"/>
                <a:gd name="connsiteY4" fmla="*/ 5434051 h 5698861"/>
                <a:gd name="connsiteX5" fmla="*/ 6430736 w 6706961"/>
                <a:gd name="connsiteY5" fmla="*/ 5630552 h 5698861"/>
                <a:gd name="connsiteX6" fmla="*/ 6706961 w 6706961"/>
                <a:gd name="connsiteY6" fmla="*/ 5691303 h 569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6961" h="5698861">
                  <a:moveTo>
                    <a:pt x="0" y="0"/>
                  </a:moveTo>
                  <a:cubicBezTo>
                    <a:pt x="352425" y="228600"/>
                    <a:pt x="1116126" y="619202"/>
                    <a:pt x="1744436" y="1249052"/>
                  </a:cubicBezTo>
                  <a:cubicBezTo>
                    <a:pt x="2372746" y="1878902"/>
                    <a:pt x="3273538" y="3202051"/>
                    <a:pt x="3769859" y="3779101"/>
                  </a:cubicBezTo>
                  <a:cubicBezTo>
                    <a:pt x="4266180" y="4356151"/>
                    <a:pt x="4367781" y="4435527"/>
                    <a:pt x="4722360" y="4711352"/>
                  </a:cubicBezTo>
                  <a:cubicBezTo>
                    <a:pt x="5076939" y="4987177"/>
                    <a:pt x="5570424" y="5301101"/>
                    <a:pt x="5897336" y="5434051"/>
                  </a:cubicBezTo>
                  <a:cubicBezTo>
                    <a:pt x="6224248" y="5567001"/>
                    <a:pt x="6295799" y="5587677"/>
                    <a:pt x="6430736" y="5630552"/>
                  </a:cubicBezTo>
                  <a:cubicBezTo>
                    <a:pt x="6565674" y="5673427"/>
                    <a:pt x="6624411" y="5716703"/>
                    <a:pt x="6706961" y="5691303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5931" y="2671083"/>
              <a:ext cx="2861308" cy="1929897"/>
            </a:xfrm>
            <a:custGeom>
              <a:avLst/>
              <a:gdLst>
                <a:gd name="connsiteX0" fmla="*/ 0 w 6610350"/>
                <a:gd name="connsiteY0" fmla="*/ 0 h 5543550"/>
                <a:gd name="connsiteX1" fmla="*/ 1238250 w 6610350"/>
                <a:gd name="connsiteY1" fmla="*/ 1066800 h 5543550"/>
                <a:gd name="connsiteX2" fmla="*/ 3200400 w 6610350"/>
                <a:gd name="connsiteY2" fmla="*/ 3657600 h 5543550"/>
                <a:gd name="connsiteX3" fmla="*/ 4152900 w 6610350"/>
                <a:gd name="connsiteY3" fmla="*/ 4610100 h 5543550"/>
                <a:gd name="connsiteX4" fmla="*/ 5391150 w 6610350"/>
                <a:gd name="connsiteY4" fmla="*/ 5238750 h 5543550"/>
                <a:gd name="connsiteX5" fmla="*/ 5924550 w 6610350"/>
                <a:gd name="connsiteY5" fmla="*/ 5448300 h 5543550"/>
                <a:gd name="connsiteX6" fmla="*/ 6496050 w 6610350"/>
                <a:gd name="connsiteY6" fmla="*/ 5448300 h 5543550"/>
                <a:gd name="connsiteX7" fmla="*/ 6496050 w 6610350"/>
                <a:gd name="connsiteY7" fmla="*/ 5486400 h 5543550"/>
                <a:gd name="connsiteX8" fmla="*/ 6610350 w 6610350"/>
                <a:gd name="connsiteY8" fmla="*/ 5543550 h 5543550"/>
                <a:gd name="connsiteX0" fmla="*/ 0 w 11220450"/>
                <a:gd name="connsiteY0" fmla="*/ 0 h 5524443"/>
                <a:gd name="connsiteX1" fmla="*/ 1238250 w 11220450"/>
                <a:gd name="connsiteY1" fmla="*/ 1066800 h 5524443"/>
                <a:gd name="connsiteX2" fmla="*/ 3200400 w 11220450"/>
                <a:gd name="connsiteY2" fmla="*/ 3657600 h 5524443"/>
                <a:gd name="connsiteX3" fmla="*/ 4152900 w 11220450"/>
                <a:gd name="connsiteY3" fmla="*/ 4610100 h 5524443"/>
                <a:gd name="connsiteX4" fmla="*/ 5391150 w 11220450"/>
                <a:gd name="connsiteY4" fmla="*/ 5238750 h 5524443"/>
                <a:gd name="connsiteX5" fmla="*/ 5924550 w 11220450"/>
                <a:gd name="connsiteY5" fmla="*/ 5448300 h 5524443"/>
                <a:gd name="connsiteX6" fmla="*/ 6496050 w 11220450"/>
                <a:gd name="connsiteY6" fmla="*/ 5448300 h 5524443"/>
                <a:gd name="connsiteX7" fmla="*/ 6496050 w 11220450"/>
                <a:gd name="connsiteY7" fmla="*/ 5486400 h 5524443"/>
                <a:gd name="connsiteX8" fmla="*/ 11220450 w 11220450"/>
                <a:gd name="connsiteY8" fmla="*/ 48387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2387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3349"/>
                <a:gd name="connsiteY0" fmla="*/ 0 h 5524443"/>
                <a:gd name="connsiteX1" fmla="*/ 1238250 w 6503349"/>
                <a:gd name="connsiteY1" fmla="*/ 1066800 h 5524443"/>
                <a:gd name="connsiteX2" fmla="*/ 3200400 w 6503349"/>
                <a:gd name="connsiteY2" fmla="*/ 3657600 h 5524443"/>
                <a:gd name="connsiteX3" fmla="*/ 4152900 w 6503349"/>
                <a:gd name="connsiteY3" fmla="*/ 4610100 h 5524443"/>
                <a:gd name="connsiteX4" fmla="*/ 5391150 w 6503349"/>
                <a:gd name="connsiteY4" fmla="*/ 5353050 h 5524443"/>
                <a:gd name="connsiteX5" fmla="*/ 5924550 w 6503349"/>
                <a:gd name="connsiteY5" fmla="*/ 5448300 h 5524443"/>
                <a:gd name="connsiteX6" fmla="*/ 6496050 w 6503349"/>
                <a:gd name="connsiteY6" fmla="*/ 5448300 h 5524443"/>
                <a:gd name="connsiteX7" fmla="*/ 6496050 w 6503349"/>
                <a:gd name="connsiteY7" fmla="*/ 5486400 h 5524443"/>
                <a:gd name="connsiteX0" fmla="*/ 0 w 6501212"/>
                <a:gd name="connsiteY0" fmla="*/ 0 h 5463979"/>
                <a:gd name="connsiteX1" fmla="*/ 1238250 w 6501212"/>
                <a:gd name="connsiteY1" fmla="*/ 1066800 h 5463979"/>
                <a:gd name="connsiteX2" fmla="*/ 3200400 w 6501212"/>
                <a:gd name="connsiteY2" fmla="*/ 3657600 h 5463979"/>
                <a:gd name="connsiteX3" fmla="*/ 4152900 w 6501212"/>
                <a:gd name="connsiteY3" fmla="*/ 4610100 h 5463979"/>
                <a:gd name="connsiteX4" fmla="*/ 5391150 w 6501212"/>
                <a:gd name="connsiteY4" fmla="*/ 5353050 h 5463979"/>
                <a:gd name="connsiteX5" fmla="*/ 5924550 w 6501212"/>
                <a:gd name="connsiteY5" fmla="*/ 5448300 h 5463979"/>
                <a:gd name="connsiteX6" fmla="*/ 6496050 w 6501212"/>
                <a:gd name="connsiteY6" fmla="*/ 5448300 h 5463979"/>
                <a:gd name="connsiteX7" fmla="*/ 6419850 w 6501212"/>
                <a:gd name="connsiteY7" fmla="*/ 52959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00400 w 6496050"/>
                <a:gd name="connsiteY2" fmla="*/ 3657600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152900 w 6496050"/>
                <a:gd name="connsiteY3" fmla="*/ 4610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63979"/>
                <a:gd name="connsiteX1" fmla="*/ 1238250 w 6496050"/>
                <a:gd name="connsiteY1" fmla="*/ 1066800 h 5463979"/>
                <a:gd name="connsiteX2" fmla="*/ 3263673 w 6496050"/>
                <a:gd name="connsiteY2" fmla="*/ 3596849 h 5463979"/>
                <a:gd name="connsiteX3" fmla="*/ 4216174 w 6496050"/>
                <a:gd name="connsiteY3" fmla="*/ 4529100 h 5463979"/>
                <a:gd name="connsiteX4" fmla="*/ 5391150 w 6496050"/>
                <a:gd name="connsiteY4" fmla="*/ 5353050 h 5463979"/>
                <a:gd name="connsiteX5" fmla="*/ 5924550 w 6496050"/>
                <a:gd name="connsiteY5" fmla="*/ 5448300 h 5463979"/>
                <a:gd name="connsiteX6" fmla="*/ 6496050 w 6496050"/>
                <a:gd name="connsiteY6" fmla="*/ 5448300 h 5463979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  <a:gd name="connsiteX0" fmla="*/ 0 w 6496050"/>
                <a:gd name="connsiteY0" fmla="*/ 0 h 5470192"/>
                <a:gd name="connsiteX1" fmla="*/ 1238250 w 6496050"/>
                <a:gd name="connsiteY1" fmla="*/ 1066800 h 5470192"/>
                <a:gd name="connsiteX2" fmla="*/ 3263673 w 6496050"/>
                <a:gd name="connsiteY2" fmla="*/ 3596849 h 5470192"/>
                <a:gd name="connsiteX3" fmla="*/ 4216174 w 6496050"/>
                <a:gd name="connsiteY3" fmla="*/ 4529100 h 5470192"/>
                <a:gd name="connsiteX4" fmla="*/ 5391150 w 6496050"/>
                <a:gd name="connsiteY4" fmla="*/ 5251799 h 5470192"/>
                <a:gd name="connsiteX5" fmla="*/ 5924550 w 6496050"/>
                <a:gd name="connsiteY5" fmla="*/ 5448300 h 5470192"/>
                <a:gd name="connsiteX6" fmla="*/ 6496050 w 6496050"/>
                <a:gd name="connsiteY6" fmla="*/ 5448300 h 547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96050" h="5470192">
                  <a:moveTo>
                    <a:pt x="0" y="0"/>
                  </a:moveTo>
                  <a:cubicBezTo>
                    <a:pt x="352425" y="228600"/>
                    <a:pt x="694305" y="467325"/>
                    <a:pt x="1238250" y="1066800"/>
                  </a:cubicBezTo>
                  <a:cubicBezTo>
                    <a:pt x="1782195" y="1666275"/>
                    <a:pt x="2767352" y="3019799"/>
                    <a:pt x="3263673" y="3596849"/>
                  </a:cubicBezTo>
                  <a:cubicBezTo>
                    <a:pt x="3759994" y="4173899"/>
                    <a:pt x="3861595" y="4253275"/>
                    <a:pt x="4216174" y="4529100"/>
                  </a:cubicBezTo>
                  <a:cubicBezTo>
                    <a:pt x="4570753" y="4804925"/>
                    <a:pt x="5064238" y="5118849"/>
                    <a:pt x="5391150" y="5251799"/>
                  </a:cubicBezTo>
                  <a:cubicBezTo>
                    <a:pt x="5718062" y="5384749"/>
                    <a:pt x="5740400" y="5415550"/>
                    <a:pt x="5924550" y="5448300"/>
                  </a:cubicBezTo>
                  <a:cubicBezTo>
                    <a:pt x="6108700" y="5481050"/>
                    <a:pt x="6413500" y="5473700"/>
                    <a:pt x="6496050" y="5448300"/>
                  </a:cubicBezTo>
                </a:path>
              </a:pathLst>
            </a:custGeom>
            <a:noFill/>
            <a:ln w="76200">
              <a:solidFill>
                <a:srgbClr val="A3DC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2909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492976" y="4184544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519798" y="2255355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458284" y="4175823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492976" y="3210215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499846" y="3916625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344096" y="3073914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306648" y="4964892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458184" y="5100651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411691" y="3896597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235593" y="2600250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49" name="Group 48"/>
          <p:cNvGrpSpPr/>
          <p:nvPr/>
        </p:nvGrpSpPr>
        <p:grpSpPr>
          <a:xfrm rot="8230054">
            <a:off x="1695752" y="2451377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154308" y="3872032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56171" y="4159979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1741278" y="5493933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1557241" y="5633256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333422" y="5907939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35961"/>
              </p:ext>
            </p:extLst>
          </p:nvPr>
        </p:nvGraphicFramePr>
        <p:xfrm>
          <a:off x="1363021" y="5936852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98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3021" y="5936852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47626"/>
              </p:ext>
            </p:extLst>
          </p:nvPr>
        </p:nvGraphicFramePr>
        <p:xfrm>
          <a:off x="216440" y="3554991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99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440" y="3554991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42463"/>
              </p:ext>
            </p:extLst>
          </p:nvPr>
        </p:nvGraphicFramePr>
        <p:xfrm>
          <a:off x="1447014" y="3524620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00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014" y="3524620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67667"/>
              </p:ext>
            </p:extLst>
          </p:nvPr>
        </p:nvGraphicFramePr>
        <p:xfrm>
          <a:off x="3542385" y="3501665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01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2385" y="3501665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0050" y="6107309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6" name="PC"/>
          <p:cNvSpPr>
            <a:spLocks noEditPoints="1" noChangeArrowheads="1"/>
          </p:cNvSpPr>
          <p:nvPr/>
        </p:nvSpPr>
        <p:spPr bwMode="auto">
          <a:xfrm rot="18986036">
            <a:off x="1236522" y="2019824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2850" y="667132"/>
            <a:ext cx="2717111" cy="44410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63" name="Straight Connector 62"/>
            <p:cNvCxnSpPr>
              <a:endCxn id="78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>
              <a:endCxn id="78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66" name="Flowchart: Process 65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01" name="Flowchart: Process 10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68" name="Group 67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99" name="Flowchart: Process 9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69" name="Straight Connector 68"/>
            <p:cNvCxnSpPr>
              <a:stCxn id="66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78" name="Flowchart: Process 77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>
              <a:endCxn id="82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0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97" name="Flowchart: Process 9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2" name="Flowchart: Process 81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95" name="Flowchart: Process 9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5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02" name="Equation" r:id="rId13" imgW="190440" imgH="228600" progId="Equation.DSMT4">
                    <p:embed/>
                  </p:oleObj>
                </mc:Choice>
                <mc:Fallback>
                  <p:oleObj name="Equation" r:id="rId13" imgW="190440" imgH="22860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03" name="Equation" r:id="rId14" imgW="152280" imgH="177480" progId="Equation.DSMT4">
                    <p:embed/>
                  </p:oleObj>
                </mc:Choice>
                <mc:Fallback>
                  <p:oleObj name="Equation" r:id="rId14" imgW="152280" imgH="1774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04" name="Equation" r:id="rId15" imgW="152280" imgH="152280" progId="Equation.DSMT4">
                    <p:embed/>
                  </p:oleObj>
                </mc:Choice>
                <mc:Fallback>
                  <p:oleObj name="Equation" r:id="rId15" imgW="152280" imgH="1522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05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1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93" name="Straight Connector 92"/>
            <p:cNvCxnSpPr>
              <a:stCxn id="66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0367" y="1317693"/>
            <a:ext cx="2682076" cy="449429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 bwMode="auto">
          <a:xfrm rot="2779486">
            <a:off x="945034" y="3168373"/>
            <a:ext cx="469900" cy="128983"/>
          </a:xfrm>
          <a:prstGeom prst="rect">
            <a:avLst/>
          </a:prstGeom>
          <a:pattFill prst="pct20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>
                <a:alpha val="46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 rot="2945917">
            <a:off x="1945662" y="5335445"/>
            <a:ext cx="469900" cy="128983"/>
          </a:xfrm>
          <a:prstGeom prst="rect">
            <a:avLst/>
          </a:prstGeom>
          <a:pattFill prst="pct20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>
                <a:alpha val="46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 rot="18868377">
            <a:off x="1979261" y="2803290"/>
            <a:ext cx="469900" cy="128983"/>
          </a:xfrm>
          <a:prstGeom prst="rect">
            <a:avLst/>
          </a:prstGeom>
          <a:pattFill prst="pct20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>
                <a:alpha val="46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 rot="18865092">
            <a:off x="2726330" y="3563982"/>
            <a:ext cx="469900" cy="128983"/>
          </a:xfrm>
          <a:prstGeom prst="rect">
            <a:avLst/>
          </a:prstGeom>
          <a:pattFill prst="pct20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>
                <a:alpha val="46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02850" y="1962084"/>
            <a:ext cx="2605617" cy="425407"/>
          </a:xfrm>
          <a:prstGeom prst="rect">
            <a:avLst/>
          </a:prstGeom>
        </p:spPr>
      </p:pic>
      <p:cxnSp>
        <p:nvCxnSpPr>
          <p:cNvPr id="107" name="Straight Connector 106"/>
          <p:cNvCxnSpPr/>
          <p:nvPr/>
        </p:nvCxnSpPr>
        <p:spPr>
          <a:xfrm flipH="1">
            <a:off x="1891738" y="5109372"/>
            <a:ext cx="566446" cy="54020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27567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>
            <a:endCxn id="46" idx="1"/>
          </p:cNvCxnSpPr>
          <p:nvPr/>
        </p:nvCxnSpPr>
        <p:spPr>
          <a:xfrm flipH="1" flipV="1">
            <a:off x="1492976" y="4184544"/>
            <a:ext cx="965308" cy="92922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39" name="Straight Connector 38"/>
          <p:cNvCxnSpPr/>
          <p:nvPr/>
        </p:nvCxnSpPr>
        <p:spPr>
          <a:xfrm>
            <a:off x="1519798" y="2255355"/>
            <a:ext cx="1962829" cy="19055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 flipH="1">
            <a:off x="2458284" y="4175823"/>
            <a:ext cx="1021435" cy="936948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41" name="Straight Connector 40"/>
          <p:cNvCxnSpPr>
            <a:endCxn id="46" idx="1"/>
          </p:cNvCxnSpPr>
          <p:nvPr/>
        </p:nvCxnSpPr>
        <p:spPr>
          <a:xfrm flipH="1">
            <a:off x="1492976" y="3210215"/>
            <a:ext cx="1017144" cy="974329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2" name="Flowchart: Process 41"/>
          <p:cNvSpPr/>
          <p:nvPr/>
        </p:nvSpPr>
        <p:spPr>
          <a:xfrm>
            <a:off x="3499846" y="3916625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8230054">
            <a:off x="2344096" y="3073914"/>
            <a:ext cx="303273" cy="297747"/>
            <a:chOff x="6012159" y="3145009"/>
            <a:chExt cx="624438" cy="504056"/>
          </a:xfrm>
        </p:grpSpPr>
        <p:sp>
          <p:nvSpPr>
            <p:cNvPr id="76" name="Flowchart: Process 75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 rot="8186036">
            <a:off x="2306648" y="4964892"/>
            <a:ext cx="303273" cy="297747"/>
            <a:chOff x="6012159" y="3145009"/>
            <a:chExt cx="624438" cy="504056"/>
          </a:xfrm>
        </p:grpSpPr>
        <p:sp>
          <p:nvSpPr>
            <p:cNvPr id="74" name="Flowchart: Process 73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>
          <a:xfrm flipH="1" flipV="1">
            <a:off x="2458184" y="5100651"/>
            <a:ext cx="726562" cy="728511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46" name="Flowchart: Process 45"/>
          <p:cNvSpPr/>
          <p:nvPr/>
        </p:nvSpPr>
        <p:spPr>
          <a:xfrm rot="10716570">
            <a:off x="1411691" y="3896597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>
            <a:endCxn id="50" idx="1"/>
          </p:cNvCxnSpPr>
          <p:nvPr/>
        </p:nvCxnSpPr>
        <p:spPr>
          <a:xfrm flipH="1">
            <a:off x="235593" y="2600250"/>
            <a:ext cx="1605144" cy="1559730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49" name="Group 48"/>
          <p:cNvGrpSpPr/>
          <p:nvPr/>
        </p:nvGrpSpPr>
        <p:grpSpPr>
          <a:xfrm rot="8230054">
            <a:off x="1695752" y="2451377"/>
            <a:ext cx="303273" cy="297747"/>
            <a:chOff x="6012159" y="3145009"/>
            <a:chExt cx="624438" cy="504056"/>
          </a:xfrm>
        </p:grpSpPr>
        <p:sp>
          <p:nvSpPr>
            <p:cNvPr id="72" name="Flowchart: Process 71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Flowchart: Process 49"/>
          <p:cNvSpPr/>
          <p:nvPr/>
        </p:nvSpPr>
        <p:spPr>
          <a:xfrm rot="10716570">
            <a:off x="154308" y="3872032"/>
            <a:ext cx="81297" cy="577707"/>
          </a:xfrm>
          <a:prstGeom prst="flowChartProcess">
            <a:avLst/>
          </a:prstGeom>
          <a:gradFill flip="none" rotWithShape="1">
            <a:gsLst>
              <a:gs pos="0">
                <a:srgbClr val="5B9BD5">
                  <a:lumMod val="5000"/>
                  <a:lumOff val="95000"/>
                </a:srgbClr>
              </a:gs>
              <a:gs pos="100000">
                <a:sysClr val="windowText" lastClr="000000">
                  <a:lumMod val="65000"/>
                  <a:lumOff val="35000"/>
                </a:sys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56171" y="4159979"/>
            <a:ext cx="1972108" cy="1799743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grpSp>
        <p:nvGrpSpPr>
          <p:cNvPr id="52" name="Group 51"/>
          <p:cNvGrpSpPr/>
          <p:nvPr/>
        </p:nvGrpSpPr>
        <p:grpSpPr>
          <a:xfrm rot="8186036">
            <a:off x="1741278" y="5493933"/>
            <a:ext cx="303273" cy="297747"/>
            <a:chOff x="6012159" y="3145009"/>
            <a:chExt cx="624438" cy="504056"/>
          </a:xfrm>
        </p:grpSpPr>
        <p:sp>
          <p:nvSpPr>
            <p:cNvPr id="70" name="Flowchart: Process 69"/>
            <p:cNvSpPr/>
            <p:nvPr/>
          </p:nvSpPr>
          <p:spPr>
            <a:xfrm>
              <a:off x="6012160" y="3145009"/>
              <a:ext cx="624437" cy="504056"/>
            </a:xfrm>
            <a:prstGeom prst="flowChartProcess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6012159" y="3145009"/>
              <a:ext cx="624437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53" name="Straight Connector 52"/>
          <p:cNvCxnSpPr/>
          <p:nvPr/>
        </p:nvCxnSpPr>
        <p:spPr>
          <a:xfrm flipH="1">
            <a:off x="1557241" y="5633256"/>
            <a:ext cx="335345" cy="326467"/>
          </a:xfrm>
          <a:prstGeom prst="line">
            <a:avLst/>
          </a:prstGeom>
          <a:noFill/>
          <a:ln w="22225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55" name="AutoShape 4"/>
          <p:cNvSpPr>
            <a:spLocks noChangeArrowheads="1"/>
          </p:cNvSpPr>
          <p:nvPr/>
        </p:nvSpPr>
        <p:spPr bwMode="auto">
          <a:xfrm rot="8186036">
            <a:off x="1333422" y="5907939"/>
            <a:ext cx="232387" cy="257249"/>
          </a:xfrm>
          <a:prstGeom prst="flowChartDelay">
            <a:avLst/>
          </a:prstGeom>
          <a:solidFill>
            <a:srgbClr val="FF66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35961"/>
              </p:ext>
            </p:extLst>
          </p:nvPr>
        </p:nvGraphicFramePr>
        <p:xfrm>
          <a:off x="1363021" y="5936852"/>
          <a:ext cx="194219" cy="220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22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3021" y="5936852"/>
                        <a:ext cx="194219" cy="220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547626"/>
              </p:ext>
            </p:extLst>
          </p:nvPr>
        </p:nvGraphicFramePr>
        <p:xfrm>
          <a:off x="216440" y="3554991"/>
          <a:ext cx="303912" cy="3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23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440" y="3554991"/>
                        <a:ext cx="303912" cy="327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42463"/>
              </p:ext>
            </p:extLst>
          </p:nvPr>
        </p:nvGraphicFramePr>
        <p:xfrm>
          <a:off x="1447014" y="3524620"/>
          <a:ext cx="302845" cy="2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24" name="Equation" r:id="rId7" imgW="152280" imgH="152280" progId="Equation.DSMT4">
                  <p:embed/>
                </p:oleObj>
              </mc:Choice>
              <mc:Fallback>
                <p:oleObj name="Equation" r:id="rId7" imgW="152280" imgH="152280" progId="Equation.DSMT4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014" y="3524620"/>
                        <a:ext cx="302845" cy="280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867667"/>
              </p:ext>
            </p:extLst>
          </p:nvPr>
        </p:nvGraphicFramePr>
        <p:xfrm>
          <a:off x="3542385" y="3501665"/>
          <a:ext cx="303716" cy="30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25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59" name="Object 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2385" y="3501665"/>
                        <a:ext cx="303716" cy="30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12" descr="j02474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0050" y="6107309"/>
            <a:ext cx="317774" cy="3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6" name="PC"/>
          <p:cNvSpPr>
            <a:spLocks noEditPoints="1" noChangeArrowheads="1"/>
          </p:cNvSpPr>
          <p:nvPr/>
        </p:nvSpPr>
        <p:spPr bwMode="auto">
          <a:xfrm rot="18986036">
            <a:off x="1236522" y="2019824"/>
            <a:ext cx="351432" cy="272634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802 w 21600"/>
              <a:gd name="T19" fmla="*/ 3891 h 21600"/>
              <a:gd name="T20" fmla="*/ 19065 w 21600"/>
              <a:gd name="T21" fmla="*/ 142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21600" y="10851"/>
                </a:moveTo>
                <a:lnTo>
                  <a:pt x="21600" y="0"/>
                </a:lnTo>
                <a:lnTo>
                  <a:pt x="10823" y="0"/>
                </a:lnTo>
                <a:lnTo>
                  <a:pt x="0" y="0"/>
                </a:lnTo>
                <a:lnTo>
                  <a:pt x="0" y="10919"/>
                </a:lnTo>
                <a:lnTo>
                  <a:pt x="0" y="19328"/>
                </a:lnTo>
                <a:lnTo>
                  <a:pt x="5924" y="19328"/>
                </a:lnTo>
                <a:lnTo>
                  <a:pt x="6494" y="21600"/>
                </a:lnTo>
                <a:lnTo>
                  <a:pt x="10663" y="21600"/>
                </a:lnTo>
                <a:lnTo>
                  <a:pt x="15334" y="21600"/>
                </a:lnTo>
                <a:lnTo>
                  <a:pt x="15904" y="19328"/>
                </a:lnTo>
                <a:lnTo>
                  <a:pt x="21600" y="19328"/>
                </a:lnTo>
                <a:lnTo>
                  <a:pt x="21600" y="10851"/>
                </a:lnTo>
                <a:close/>
              </a:path>
              <a:path w="21600" h="21600" extrusionOk="0">
                <a:moveTo>
                  <a:pt x="15904" y="19328"/>
                </a:moveTo>
                <a:lnTo>
                  <a:pt x="16861" y="14750"/>
                </a:lnTo>
                <a:lnTo>
                  <a:pt x="19367" y="14750"/>
                </a:lnTo>
                <a:lnTo>
                  <a:pt x="19367" y="3459"/>
                </a:lnTo>
                <a:lnTo>
                  <a:pt x="2461" y="3459"/>
                </a:lnTo>
                <a:lnTo>
                  <a:pt x="2461" y="14750"/>
                </a:lnTo>
                <a:lnTo>
                  <a:pt x="4967" y="14750"/>
                </a:lnTo>
                <a:lnTo>
                  <a:pt x="5924" y="19159"/>
                </a:lnTo>
                <a:moveTo>
                  <a:pt x="15904" y="19328"/>
                </a:moveTo>
                <a:lnTo>
                  <a:pt x="16861" y="14750"/>
                </a:lnTo>
                <a:lnTo>
                  <a:pt x="2461" y="14750"/>
                </a:lnTo>
              </a:path>
            </a:pathLst>
          </a:custGeom>
          <a:solidFill>
            <a:srgbClr val="FF66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2850" y="667132"/>
            <a:ext cx="2717111" cy="44410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63" name="Straight Connector 62"/>
            <p:cNvCxnSpPr>
              <a:endCxn id="78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>
              <a:endCxn id="78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66" name="Flowchart: Process 65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101" name="Flowchart: Process 100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68" name="Group 67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99" name="Flowchart: Process 9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69" name="Straight Connector 68"/>
            <p:cNvCxnSpPr>
              <a:stCxn id="66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78" name="Flowchart: Process 77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>
              <a:endCxn id="82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80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97" name="Flowchart: Process 9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2" name="Flowchart: Process 81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95" name="Flowchart: Process 9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85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126" name="Equation" r:id="rId13" imgW="190440" imgH="228600" progId="Equation.DSMT4">
                    <p:embed/>
                  </p:oleObj>
                </mc:Choice>
                <mc:Fallback>
                  <p:oleObj name="Equation" r:id="rId13" imgW="190440" imgH="22860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127" name="Equation" r:id="rId14" imgW="152280" imgH="177480" progId="Equation.DSMT4">
                    <p:embed/>
                  </p:oleObj>
                </mc:Choice>
                <mc:Fallback>
                  <p:oleObj name="Equation" r:id="rId14" imgW="152280" imgH="1774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128" name="Equation" r:id="rId15" imgW="152280" imgH="152280" progId="Equation.DSMT4">
                    <p:embed/>
                  </p:oleObj>
                </mc:Choice>
                <mc:Fallback>
                  <p:oleObj name="Equation" r:id="rId15" imgW="152280" imgH="1522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129" name="Equation" r:id="rId16" imgW="152280" imgH="164880" progId="Equation.DSMT4">
                    <p:embed/>
                  </p:oleObj>
                </mc:Choice>
                <mc:Fallback>
                  <p:oleObj name="Equation" r:id="rId16" imgW="152280" imgH="16488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1" name="Picture 12" descr="j024743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93" name="Straight Connector 92"/>
            <p:cNvCxnSpPr>
              <a:stCxn id="66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0367" y="1317693"/>
            <a:ext cx="2682076" cy="449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02850" y="1962084"/>
            <a:ext cx="2605617" cy="425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61280" y="2530028"/>
            <a:ext cx="2726856" cy="3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3" y="1579159"/>
            <a:ext cx="5161039" cy="8439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2" y="2928877"/>
            <a:ext cx="5147185" cy="996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1" y="4301992"/>
            <a:ext cx="5179165" cy="1057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7" y="5453170"/>
            <a:ext cx="4568507" cy="694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3134" y="-4352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746" y="859619"/>
            <a:ext cx="2726856" cy="3538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52207" y="2057401"/>
            <a:ext cx="3691793" cy="4450311"/>
            <a:chOff x="1273485" y="12899423"/>
            <a:chExt cx="5496031" cy="7211190"/>
          </a:xfrm>
        </p:grpSpPr>
        <p:cxnSp>
          <p:nvCxnSpPr>
            <p:cNvPr id="11" name="Straight Connector 10"/>
            <p:cNvCxnSpPr>
              <a:endCxn id="18" idx="1"/>
            </p:cNvCxnSpPr>
            <p:nvPr/>
          </p:nvCxnSpPr>
          <p:spPr>
            <a:xfrm flipH="1" flipV="1">
              <a:off x="3266381" y="16425092"/>
              <a:ext cx="1437070" cy="150569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306311" y="13299075"/>
              <a:ext cx="487689" cy="543894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endCxn id="18" idx="1"/>
            </p:cNvCxnSpPr>
            <p:nvPr/>
          </p:nvCxnSpPr>
          <p:spPr>
            <a:xfrm flipH="1">
              <a:off x="3266381" y="14846310"/>
              <a:ext cx="1514238" cy="1578782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4" name="Flowchart: Process 13"/>
            <p:cNvSpPr/>
            <p:nvPr/>
          </p:nvSpPr>
          <p:spPr>
            <a:xfrm>
              <a:off x="6254041" y="15990962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8230054">
              <a:off x="4533457" y="14625450"/>
              <a:ext cx="451487" cy="482463"/>
              <a:chOff x="6012159" y="3145009"/>
              <a:chExt cx="624438" cy="504056"/>
            </a:xfrm>
          </p:grpSpPr>
          <p:sp>
            <p:nvSpPr>
              <p:cNvPr id="39" name="Flowchart: Process 38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 rot="8186036">
              <a:off x="4477708" y="17689551"/>
              <a:ext cx="451487" cy="482463"/>
              <a:chOff x="6012159" y="3145009"/>
              <a:chExt cx="624438" cy="504056"/>
            </a:xfrm>
          </p:grpSpPr>
          <p:sp>
            <p:nvSpPr>
              <p:cNvPr id="37" name="Flowchart: Process 36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7" name="Straight Connector 16"/>
            <p:cNvCxnSpPr>
              <a:stCxn id="14" idx="1"/>
            </p:cNvCxnSpPr>
            <p:nvPr/>
          </p:nvCxnSpPr>
          <p:spPr>
            <a:xfrm flipH="1" flipV="1">
              <a:off x="4770168" y="14854996"/>
              <a:ext cx="1483873" cy="160401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8" name="Flowchart: Process 17"/>
            <p:cNvSpPr/>
            <p:nvPr/>
          </p:nvSpPr>
          <p:spPr>
            <a:xfrm rot="10716570">
              <a:off x="3145371" y="15958508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>
              <a:endCxn id="22" idx="1"/>
            </p:cNvCxnSpPr>
            <p:nvPr/>
          </p:nvCxnSpPr>
          <p:spPr>
            <a:xfrm flipH="1">
              <a:off x="1394495" y="13857935"/>
              <a:ext cx="2389603" cy="2527353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20" name="PC"/>
            <p:cNvSpPr>
              <a:spLocks noEditPoints="1" noChangeArrowheads="1"/>
            </p:cNvSpPr>
            <p:nvPr/>
          </p:nvSpPr>
          <p:spPr bwMode="auto">
            <a:xfrm rot="18986036">
              <a:off x="2880832" y="12899423"/>
              <a:ext cx="523182" cy="441771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802 w 21600"/>
                <a:gd name="T19" fmla="*/ 3891 h 21600"/>
                <a:gd name="T20" fmla="*/ 19065 w 21600"/>
                <a:gd name="T21" fmla="*/ 142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extrusionOk="0">
                  <a:moveTo>
                    <a:pt x="21600" y="10851"/>
                  </a:moveTo>
                  <a:lnTo>
                    <a:pt x="21600" y="0"/>
                  </a:lnTo>
                  <a:lnTo>
                    <a:pt x="10823" y="0"/>
                  </a:lnTo>
                  <a:lnTo>
                    <a:pt x="0" y="0"/>
                  </a:lnTo>
                  <a:lnTo>
                    <a:pt x="0" y="10919"/>
                  </a:lnTo>
                  <a:lnTo>
                    <a:pt x="0" y="19328"/>
                  </a:lnTo>
                  <a:lnTo>
                    <a:pt x="5924" y="19328"/>
                  </a:lnTo>
                  <a:lnTo>
                    <a:pt x="6494" y="21600"/>
                  </a:lnTo>
                  <a:lnTo>
                    <a:pt x="10663" y="21600"/>
                  </a:lnTo>
                  <a:lnTo>
                    <a:pt x="15334" y="21600"/>
                  </a:lnTo>
                  <a:lnTo>
                    <a:pt x="15904" y="19328"/>
                  </a:lnTo>
                  <a:lnTo>
                    <a:pt x="21600" y="19328"/>
                  </a:lnTo>
                  <a:lnTo>
                    <a:pt x="21600" y="10851"/>
                  </a:lnTo>
                  <a:close/>
                </a:path>
                <a:path w="21600" h="21600" extrusionOk="0">
                  <a:moveTo>
                    <a:pt x="15904" y="19328"/>
                  </a:moveTo>
                  <a:lnTo>
                    <a:pt x="16861" y="14750"/>
                  </a:lnTo>
                  <a:lnTo>
                    <a:pt x="19367" y="14750"/>
                  </a:lnTo>
                  <a:lnTo>
                    <a:pt x="19367" y="3459"/>
                  </a:lnTo>
                  <a:lnTo>
                    <a:pt x="2461" y="3459"/>
                  </a:lnTo>
                  <a:lnTo>
                    <a:pt x="2461" y="14750"/>
                  </a:lnTo>
                  <a:lnTo>
                    <a:pt x="4967" y="14750"/>
                  </a:lnTo>
                  <a:lnTo>
                    <a:pt x="5924" y="19159"/>
                  </a:lnTo>
                  <a:moveTo>
                    <a:pt x="15904" y="19328"/>
                  </a:moveTo>
                  <a:lnTo>
                    <a:pt x="16861" y="14750"/>
                  </a:lnTo>
                  <a:lnTo>
                    <a:pt x="2461" y="14750"/>
                  </a:lnTo>
                </a:path>
              </a:pathLst>
            </a:custGeom>
            <a:solidFill>
              <a:srgbClr val="FF66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 rot="8230054">
              <a:off x="3568257" y="13616704"/>
              <a:ext cx="451487" cy="482463"/>
              <a:chOff x="6012159" y="3145009"/>
              <a:chExt cx="624438" cy="504056"/>
            </a:xfrm>
          </p:grpSpPr>
          <p:sp>
            <p:nvSpPr>
              <p:cNvPr id="35" name="Flowchart: Process 34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2" name="Flowchart: Process 21"/>
            <p:cNvSpPr/>
            <p:nvPr/>
          </p:nvSpPr>
          <p:spPr>
            <a:xfrm rot="10716570">
              <a:off x="1273485" y="15918704"/>
              <a:ext cx="121028" cy="936104"/>
            </a:xfrm>
            <a:prstGeom prst="flowChartProcess">
              <a:avLst/>
            </a:prstGeom>
            <a:gradFill flip="none" rotWithShape="1">
              <a:gsLst>
                <a:gs pos="0">
                  <a:srgbClr val="5B9BD5">
                    <a:lumMod val="5000"/>
                    <a:lumOff val="95000"/>
                  </a:srgb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  <a:gs pos="100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8186036">
              <a:off x="3636032" y="18546799"/>
              <a:ext cx="451487" cy="482463"/>
              <a:chOff x="6012159" y="3145009"/>
              <a:chExt cx="624438" cy="504056"/>
            </a:xfrm>
          </p:grpSpPr>
          <p:sp>
            <p:nvSpPr>
              <p:cNvPr id="33" name="Flowchart: Process 32"/>
              <p:cNvSpPr/>
              <p:nvPr/>
            </p:nvSpPr>
            <p:spPr>
              <a:xfrm>
                <a:off x="6012160" y="3145009"/>
                <a:ext cx="624437" cy="504056"/>
              </a:xfrm>
              <a:prstGeom prst="flowChartProcess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6012159" y="3145009"/>
                <a:ext cx="624437" cy="504056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8186036">
              <a:off x="3028851" y="19217645"/>
              <a:ext cx="345958" cy="416841"/>
            </a:xfrm>
            <a:prstGeom prst="flowChartDelay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3072916" y="19264495"/>
            <a:ext cx="289137" cy="35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10" name="Equation" r:id="rId8" imgW="190440" imgH="228600" progId="Equation.DSMT4">
                    <p:embed/>
                  </p:oleObj>
                </mc:Choice>
                <mc:Fallback>
                  <p:oleObj name="Equation" r:id="rId8" imgW="190440" imgH="228600" progId="Equation.DSMT4">
                    <p:embed/>
                    <p:pic>
                      <p:nvPicPr>
                        <p:cNvPr id="87" name="Object 8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72916" y="19264495"/>
                          <a:ext cx="289137" cy="356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1365982" y="15404978"/>
            <a:ext cx="45243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11" name="Equation" r:id="rId10" imgW="152280" imgH="177480" progId="Equation.DSMT4">
                    <p:embed/>
                  </p:oleObj>
                </mc:Choice>
                <mc:Fallback>
                  <p:oleObj name="Equation" r:id="rId10" imgW="152280" imgH="177480" progId="Equation.DSMT4">
                    <p:embed/>
                    <p:pic>
                      <p:nvPicPr>
                        <p:cNvPr id="88" name="Object 8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65982" y="15404978"/>
                          <a:ext cx="452438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3197957" y="15355765"/>
            <a:ext cx="4508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12" name="Equation" r:id="rId12" imgW="152280" imgH="152280" progId="Equation.DSMT4">
                    <p:embed/>
                  </p:oleObj>
                </mc:Choice>
                <mc:Fallback>
                  <p:oleObj name="Equation" r:id="rId12" imgW="152280" imgH="152280" progId="Equation.DSMT4">
                    <p:embed/>
                    <p:pic>
                      <p:nvPicPr>
                        <p:cNvPr id="89" name="Object 8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97957" y="15355765"/>
                          <a:ext cx="450850" cy="454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6317369" y="15318569"/>
            <a:ext cx="452147" cy="491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13" name="Equation" r:id="rId14" imgW="152280" imgH="164880" progId="Equation.DSMT4">
                    <p:embed/>
                  </p:oleObj>
                </mc:Choice>
                <mc:Fallback>
                  <p:oleObj name="Equation" r:id="rId14" imgW="152280" imgH="164880" progId="Equation.DSMT4">
                    <p:embed/>
                    <p:pic>
                      <p:nvPicPr>
                        <p:cNvPr id="90" name="Object 89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317369" y="15318569"/>
                          <a:ext cx="452147" cy="4912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" name="Picture 12" descr="j024743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96313" y="19540700"/>
              <a:ext cx="473075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Connector 29"/>
            <p:cNvCxnSpPr/>
            <p:nvPr/>
          </p:nvCxnSpPr>
          <p:spPr>
            <a:xfrm flipH="1" flipV="1">
              <a:off x="1332017" y="16329260"/>
              <a:ext cx="2488440" cy="2454430"/>
            </a:xfrm>
            <a:prstGeom prst="line">
              <a:avLst/>
            </a:prstGeom>
            <a:noFill/>
            <a:ln w="63500" cap="flat" cmpd="sng" algn="ctr">
              <a:solidFill>
                <a:srgbClr val="C0C0C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/>
            <p:cNvCxnSpPr>
              <a:stCxn id="14" idx="1"/>
            </p:cNvCxnSpPr>
            <p:nvPr/>
          </p:nvCxnSpPr>
          <p:spPr>
            <a:xfrm flipH="1">
              <a:off x="4712468" y="16459014"/>
              <a:ext cx="1541573" cy="1492148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H="1">
              <a:off x="3312620" y="18741518"/>
              <a:ext cx="577710" cy="553130"/>
            </a:xfrm>
            <a:prstGeom prst="line">
              <a:avLst/>
            </a:prstGeom>
            <a:noFill/>
            <a:ln w="635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50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2" y="967986"/>
            <a:ext cx="2666370" cy="13266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37" y="2497850"/>
            <a:ext cx="3479936" cy="1256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37" y="4050161"/>
            <a:ext cx="2658239" cy="1270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067" y="858496"/>
            <a:ext cx="3407634" cy="1489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175" y="5447273"/>
            <a:ext cx="2662347" cy="1410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37" y="5400661"/>
            <a:ext cx="2652608" cy="1457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066" y="2428897"/>
            <a:ext cx="2603227" cy="14582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5067" y="3861503"/>
            <a:ext cx="3407304" cy="14875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8367" y="5495500"/>
            <a:ext cx="1110455" cy="13624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8919" y="4011034"/>
            <a:ext cx="1110455" cy="13624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7898" y="2579049"/>
            <a:ext cx="1110455" cy="13624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8918" y="992384"/>
            <a:ext cx="1110455" cy="13624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3571" y="5495500"/>
            <a:ext cx="1071214" cy="13165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1851" y="4114230"/>
            <a:ext cx="1069461" cy="13143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6577" y="2621477"/>
            <a:ext cx="1132507" cy="138955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1851" y="1098874"/>
            <a:ext cx="972934" cy="1195731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7428696" cy="967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Where was a pre- and post-selected particle?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55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31226</TotalTime>
  <Words>1251</Words>
  <Application>Microsoft Office PowerPoint</Application>
  <PresentationFormat>On-screen Show (4:3)</PresentationFormat>
  <Paragraphs>172</Paragraphs>
  <Slides>52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Arial Narrow</vt:lpstr>
      <vt:lpstr>Berlin Sans FB Demi</vt:lpstr>
      <vt:lpstr>Calibri</vt:lpstr>
      <vt:lpstr>Helvetica</vt:lpstr>
      <vt:lpstr>Kristen ITC</vt:lpstr>
      <vt:lpstr>Lucida Grande</vt:lpstr>
      <vt:lpstr>Open Sans</vt:lpstr>
      <vt:lpstr>Times New Roman</vt:lpstr>
      <vt:lpstr>Office Theme</vt:lpstr>
      <vt:lpstr>3_Default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</dc:creator>
  <cp:lastModifiedBy>vaidman</cp:lastModifiedBy>
  <cp:revision>1141</cp:revision>
  <dcterms:created xsi:type="dcterms:W3CDTF">2011-07-17T07:09:19Z</dcterms:created>
  <dcterms:modified xsi:type="dcterms:W3CDTF">2019-08-31T11:52:24Z</dcterms:modified>
</cp:coreProperties>
</file>