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5"/>
  </p:notesMasterIdLst>
  <p:sldIdLst>
    <p:sldId id="1602" r:id="rId3"/>
    <p:sldId id="1605" r:id="rId4"/>
    <p:sldId id="1507" r:id="rId5"/>
    <p:sldId id="1606" r:id="rId6"/>
    <p:sldId id="1607" r:id="rId7"/>
    <p:sldId id="1508" r:id="rId8"/>
    <p:sldId id="1511" r:id="rId9"/>
    <p:sldId id="1512" r:id="rId10"/>
    <p:sldId id="1513" r:id="rId11"/>
    <p:sldId id="1514" r:id="rId12"/>
    <p:sldId id="1515" r:id="rId13"/>
    <p:sldId id="1516" r:id="rId14"/>
    <p:sldId id="1517" r:id="rId15"/>
    <p:sldId id="1518" r:id="rId16"/>
    <p:sldId id="1519" r:id="rId17"/>
    <p:sldId id="1520" r:id="rId18"/>
    <p:sldId id="1533" r:id="rId19"/>
    <p:sldId id="1534" r:id="rId20"/>
    <p:sldId id="1535" r:id="rId21"/>
    <p:sldId id="1537" r:id="rId22"/>
    <p:sldId id="1539" r:id="rId23"/>
    <p:sldId id="1540" r:id="rId24"/>
    <p:sldId id="1541" r:id="rId25"/>
    <p:sldId id="1542" r:id="rId26"/>
    <p:sldId id="1543" r:id="rId27"/>
    <p:sldId id="1544" r:id="rId28"/>
    <p:sldId id="1545" r:id="rId29"/>
    <p:sldId id="1546" r:id="rId30"/>
    <p:sldId id="1547" r:id="rId31"/>
    <p:sldId id="1548" r:id="rId32"/>
    <p:sldId id="1549" r:id="rId33"/>
    <p:sldId id="1550" r:id="rId34"/>
    <p:sldId id="1551" r:id="rId35"/>
    <p:sldId id="1552" r:id="rId36"/>
    <p:sldId id="1553" r:id="rId37"/>
    <p:sldId id="1554" r:id="rId38"/>
    <p:sldId id="1555" r:id="rId39"/>
    <p:sldId id="1556" r:id="rId40"/>
    <p:sldId id="1557" r:id="rId41"/>
    <p:sldId id="1558" r:id="rId42"/>
    <p:sldId id="1559" r:id="rId43"/>
    <p:sldId id="1560" r:id="rId44"/>
    <p:sldId id="1561" r:id="rId45"/>
    <p:sldId id="1565" r:id="rId46"/>
    <p:sldId id="1566" r:id="rId47"/>
    <p:sldId id="1567" r:id="rId48"/>
    <p:sldId id="1568" r:id="rId49"/>
    <p:sldId id="1562" r:id="rId50"/>
    <p:sldId id="1563" r:id="rId51"/>
    <p:sldId id="1564" r:id="rId52"/>
    <p:sldId id="1612" r:id="rId53"/>
    <p:sldId id="1570" r:id="rId54"/>
    <p:sldId id="1618" r:id="rId55"/>
    <p:sldId id="1609" r:id="rId56"/>
    <p:sldId id="1610" r:id="rId57"/>
    <p:sldId id="1611" r:id="rId58"/>
    <p:sldId id="1613" r:id="rId59"/>
    <p:sldId id="1614" r:id="rId60"/>
    <p:sldId id="1615" r:id="rId61"/>
    <p:sldId id="1616" r:id="rId62"/>
    <p:sldId id="1617" r:id="rId63"/>
    <p:sldId id="160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CC"/>
    <a:srgbClr val="FF00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2619" autoAdjust="0"/>
  </p:normalViewPr>
  <p:slideViewPr>
    <p:cSldViewPr snapToGrid="0">
      <p:cViewPr varScale="1">
        <p:scale>
          <a:sx n="79" d="100"/>
          <a:sy n="79" d="100"/>
        </p:scale>
        <p:origin x="1486" y="31"/>
      </p:cViewPr>
      <p:guideLst>
        <p:guide orient="horz" pos="2160"/>
        <p:guide pos="2880"/>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4.wmf"/><Relationship Id="rId4"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3.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5.wmf"/><Relationship Id="rId1" Type="http://schemas.openxmlformats.org/officeDocument/2006/relationships/image" Target="../media/image30.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4.wmf"/><Relationship Id="rId4"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29.wmf"/><Relationship Id="rId1" Type="http://schemas.openxmlformats.org/officeDocument/2006/relationships/image" Target="../media/image27.wmf"/><Relationship Id="rId5" Type="http://schemas.openxmlformats.org/officeDocument/2006/relationships/image" Target="../media/image39.wmf"/><Relationship Id="rId4"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14.wmf"/><Relationship Id="rId4"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22.wmf"/><Relationship Id="rId4"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22.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1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6.wmf"/><Relationship Id="rId4"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8.wmf"/><Relationship Id="rId1" Type="http://schemas.openxmlformats.org/officeDocument/2006/relationships/image" Target="../media/image4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64.wmf"/><Relationship Id="rId4" Type="http://schemas.openxmlformats.org/officeDocument/2006/relationships/image" Target="../media/image4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4.wmf"/><Relationship Id="rId18" Type="http://schemas.openxmlformats.org/officeDocument/2006/relationships/image" Target="../media/image89.wmf"/><Relationship Id="rId3"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image" Target="../media/image83.wmf"/><Relationship Id="rId17" Type="http://schemas.openxmlformats.org/officeDocument/2006/relationships/image" Target="../media/image88.wmf"/><Relationship Id="rId2" Type="http://schemas.openxmlformats.org/officeDocument/2006/relationships/image" Target="../media/image73.wmf"/><Relationship Id="rId16" Type="http://schemas.openxmlformats.org/officeDocument/2006/relationships/image" Target="../media/image87.wmf"/><Relationship Id="rId1" Type="http://schemas.openxmlformats.org/officeDocument/2006/relationships/image" Target="../media/image72.wmf"/><Relationship Id="rId6" Type="http://schemas.openxmlformats.org/officeDocument/2006/relationships/image" Target="../media/image77.wmf"/><Relationship Id="rId11" Type="http://schemas.openxmlformats.org/officeDocument/2006/relationships/image" Target="../media/image82.wmf"/><Relationship Id="rId5" Type="http://schemas.openxmlformats.org/officeDocument/2006/relationships/image" Target="../media/image76.wmf"/><Relationship Id="rId15" Type="http://schemas.openxmlformats.org/officeDocument/2006/relationships/image" Target="../media/image86.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 Id="rId14" Type="http://schemas.openxmlformats.org/officeDocument/2006/relationships/image" Target="../media/image85.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75.wmf"/><Relationship Id="rId18" Type="http://schemas.openxmlformats.org/officeDocument/2006/relationships/image" Target="../media/image68.wmf"/><Relationship Id="rId3" Type="http://schemas.openxmlformats.org/officeDocument/2006/relationships/image" Target="../media/image74.wmf"/><Relationship Id="rId7" Type="http://schemas.openxmlformats.org/officeDocument/2006/relationships/image" Target="../media/image91.wmf"/><Relationship Id="rId12" Type="http://schemas.openxmlformats.org/officeDocument/2006/relationships/image" Target="../media/image96.wmf"/><Relationship Id="rId17" Type="http://schemas.openxmlformats.org/officeDocument/2006/relationships/image" Target="../media/image99.wmf"/><Relationship Id="rId2" Type="http://schemas.openxmlformats.org/officeDocument/2006/relationships/image" Target="../media/image73.wmf"/><Relationship Id="rId16" Type="http://schemas.openxmlformats.org/officeDocument/2006/relationships/image" Target="../media/image88.wmf"/><Relationship Id="rId1" Type="http://schemas.openxmlformats.org/officeDocument/2006/relationships/image" Target="../media/image72.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5.wmf"/><Relationship Id="rId15" Type="http://schemas.openxmlformats.org/officeDocument/2006/relationships/image" Target="../media/image98.wmf"/><Relationship Id="rId10" Type="http://schemas.openxmlformats.org/officeDocument/2006/relationships/image" Target="../media/image94.wmf"/><Relationship Id="rId19" Type="http://schemas.openxmlformats.org/officeDocument/2006/relationships/image" Target="../media/image69.wmf"/><Relationship Id="rId4" Type="http://schemas.openxmlformats.org/officeDocument/2006/relationships/image" Target="../media/image79.wmf"/><Relationship Id="rId9" Type="http://schemas.openxmlformats.org/officeDocument/2006/relationships/image" Target="../media/image93.wmf"/><Relationship Id="rId14" Type="http://schemas.openxmlformats.org/officeDocument/2006/relationships/image" Target="../media/image97.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4.wmf"/><Relationship Id="rId1" Type="http://schemas.openxmlformats.org/officeDocument/2006/relationships/image" Target="../media/image6.wmf"/><Relationship Id="rId6" Type="http://schemas.openxmlformats.org/officeDocument/2006/relationships/image" Target="../media/image13.wmf"/><Relationship Id="rId5" Type="http://schemas.openxmlformats.org/officeDocument/2006/relationships/image" Target="../media/image11.wmf"/><Relationship Id="rId4"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22.wmf"/><Relationship Id="rId4"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22.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CEF62-550D-4FEE-A1CC-DCED46F8895B}" type="datetimeFigureOut">
              <a:rPr lang="en-US" smtClean="0"/>
              <a:t>9/5/2019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95897-146C-4F7D-94B9-2703E39A565C}" type="slidenum">
              <a:rPr lang="en-US" smtClean="0"/>
              <a:t>‹#›</a:t>
            </a:fld>
            <a:endParaRPr lang="en-US"/>
          </a:p>
        </p:txBody>
      </p:sp>
    </p:spTree>
    <p:extLst>
      <p:ext uri="{BB962C8B-B14F-4D97-AF65-F5344CB8AC3E}">
        <p14:creationId xmlns:p14="http://schemas.microsoft.com/office/powerpoint/2010/main" val="177561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68EC86-7428-4190-B395-C44494F1E2FC}" type="slidenum">
              <a:rPr lang="en-US">
                <a:solidFill>
                  <a:prstClr val="black"/>
                </a:solidFill>
              </a:rPr>
              <a:pPr eaLnBrk="1" hangingPunct="1"/>
              <a:t>2</a:t>
            </a:fld>
            <a:endParaRPr lang="en-US">
              <a:solidFill>
                <a:prstClr val="black"/>
              </a:solidFill>
            </a:endParaRPr>
          </a:p>
        </p:txBody>
      </p:sp>
    </p:spTree>
    <p:extLst>
      <p:ext uri="{BB962C8B-B14F-4D97-AF65-F5344CB8AC3E}">
        <p14:creationId xmlns:p14="http://schemas.microsoft.com/office/powerpoint/2010/main" val="273796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5A06B4-BAE0-4844-925D-DAA545DD5648}" type="slidenum">
              <a:rPr lang="en-US">
                <a:solidFill>
                  <a:prstClr val="black"/>
                </a:solidFill>
              </a:rPr>
              <a:pPr eaLnBrk="1" hangingPunct="1"/>
              <a:t>4</a:t>
            </a:fld>
            <a:endParaRPr lang="en-US">
              <a:solidFill>
                <a:prstClr val="black"/>
              </a:solidFill>
            </a:endParaRPr>
          </a:p>
        </p:txBody>
      </p:sp>
    </p:spTree>
    <p:extLst>
      <p:ext uri="{BB962C8B-B14F-4D97-AF65-F5344CB8AC3E}">
        <p14:creationId xmlns:p14="http://schemas.microsoft.com/office/powerpoint/2010/main" val="319663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cs typeface="Arial"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5A06B4-BAE0-4844-925D-DAA545DD5648}" type="slidenum">
              <a:rPr lang="en-US">
                <a:solidFill>
                  <a:prstClr val="black"/>
                </a:solidFill>
              </a:rPr>
              <a:pPr eaLnBrk="1" hangingPunct="1"/>
              <a:t>5</a:t>
            </a:fld>
            <a:endParaRPr lang="en-US">
              <a:solidFill>
                <a:prstClr val="black"/>
              </a:solidFill>
            </a:endParaRPr>
          </a:p>
        </p:txBody>
      </p:sp>
    </p:spTree>
    <p:extLst>
      <p:ext uri="{BB962C8B-B14F-4D97-AF65-F5344CB8AC3E}">
        <p14:creationId xmlns:p14="http://schemas.microsoft.com/office/powerpoint/2010/main" val="205132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6F55EF-B85D-47C4-85CF-FFF45004A341}" type="slidenum">
              <a:rPr lang="en-US">
                <a:solidFill>
                  <a:prstClr val="black"/>
                </a:solidFill>
              </a:rPr>
              <a:pPr/>
              <a:t>28</a:t>
            </a:fld>
            <a:endParaRPr lang="en-US">
              <a:solidFill>
                <a:prstClr val="black"/>
              </a:solidFill>
            </a:endParaRPr>
          </a:p>
        </p:txBody>
      </p:sp>
      <p:sp>
        <p:nvSpPr>
          <p:cNvPr id="76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r>
              <a:rPr lang="en-US" sz="2400">
                <a:solidFill>
                  <a:schemeClr val="accent2"/>
                </a:solidFill>
                <a:latin typeface="Helvetica" pitchFamily="34" charset="0"/>
              </a:rPr>
              <a:t>Another topological effect: </a:t>
            </a:r>
            <a:r>
              <a:rPr lang="en-US" sz="2800">
                <a:solidFill>
                  <a:schemeClr val="accent2"/>
                </a:solidFill>
                <a:latin typeface="Helvetica" pitchFamily="34" charset="0"/>
              </a:rPr>
              <a:t>Aharonov-Casher Effect</a:t>
            </a:r>
          </a:p>
          <a:p>
            <a:pPr>
              <a:spcBef>
                <a:spcPct val="0"/>
              </a:spcBef>
            </a:pPr>
            <a:endParaRPr lang="en-US" sz="2400">
              <a:solidFill>
                <a:schemeClr val="accent2"/>
              </a:solidFill>
              <a:latin typeface="Helvetica" pitchFamily="34" charset="0"/>
            </a:endParaRPr>
          </a:p>
        </p:txBody>
      </p:sp>
    </p:spTree>
    <p:extLst>
      <p:ext uri="{BB962C8B-B14F-4D97-AF65-F5344CB8AC3E}">
        <p14:creationId xmlns:p14="http://schemas.microsoft.com/office/powerpoint/2010/main" val="366383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A98D02-68F6-48EB-8ECD-9CE183FF8B32}" type="slidenum">
              <a:rPr lang="en-US">
                <a:solidFill>
                  <a:prstClr val="black"/>
                </a:solidFill>
              </a:rPr>
              <a:pPr/>
              <a:t>31</a:t>
            </a:fld>
            <a:endParaRPr lang="en-US">
              <a:solidFill>
                <a:prstClr val="black"/>
              </a:solidFill>
            </a:endParaRPr>
          </a:p>
        </p:txBody>
      </p:sp>
      <p:sp>
        <p:nvSpPr>
          <p:cNvPr id="2693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9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r>
              <a:rPr lang="en-US" sz="2400">
                <a:solidFill>
                  <a:schemeClr val="accent2"/>
                </a:solidFill>
                <a:latin typeface="Helvetica" pitchFamily="34" charset="0"/>
              </a:rPr>
              <a:t>Another topological effect: </a:t>
            </a:r>
            <a:r>
              <a:rPr lang="en-US" sz="2800">
                <a:solidFill>
                  <a:schemeClr val="accent2"/>
                </a:solidFill>
                <a:latin typeface="Helvetica" pitchFamily="34" charset="0"/>
              </a:rPr>
              <a:t>Aharonov-Casher Effect</a:t>
            </a:r>
          </a:p>
          <a:p>
            <a:pPr>
              <a:spcBef>
                <a:spcPct val="0"/>
              </a:spcBef>
            </a:pPr>
            <a:endParaRPr lang="en-US" sz="2400">
              <a:solidFill>
                <a:schemeClr val="accent2"/>
              </a:solidFill>
              <a:latin typeface="Helvetica" pitchFamily="34" charset="0"/>
            </a:endParaRPr>
          </a:p>
        </p:txBody>
      </p:sp>
    </p:spTree>
    <p:extLst>
      <p:ext uri="{BB962C8B-B14F-4D97-AF65-F5344CB8AC3E}">
        <p14:creationId xmlns:p14="http://schemas.microsoft.com/office/powerpoint/2010/main" val="174089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5A06B4-BAE0-4844-925D-DAA545DD5648}" type="slidenum">
              <a:rPr lang="en-US">
                <a:solidFill>
                  <a:prstClr val="black"/>
                </a:solidFill>
              </a:rPr>
              <a:pPr eaLnBrk="1" hangingPunct="1"/>
              <a:t>51</a:t>
            </a:fld>
            <a:endParaRPr lang="en-US">
              <a:solidFill>
                <a:prstClr val="black"/>
              </a:solidFill>
            </a:endParaRPr>
          </a:p>
        </p:txBody>
      </p:sp>
    </p:spTree>
    <p:extLst>
      <p:ext uri="{BB962C8B-B14F-4D97-AF65-F5344CB8AC3E}">
        <p14:creationId xmlns:p14="http://schemas.microsoft.com/office/powerpoint/2010/main" val="367183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5A06B4-BAE0-4844-925D-DAA545DD5648}" type="slidenum">
              <a:rPr lang="en-US">
                <a:solidFill>
                  <a:prstClr val="black"/>
                </a:solidFill>
              </a:rPr>
              <a:pPr eaLnBrk="1" hangingPunct="1"/>
              <a:t>53</a:t>
            </a:fld>
            <a:endParaRPr lang="en-US">
              <a:solidFill>
                <a:prstClr val="black"/>
              </a:solidFill>
            </a:endParaRPr>
          </a:p>
        </p:txBody>
      </p:sp>
    </p:spTree>
    <p:extLst>
      <p:ext uri="{BB962C8B-B14F-4D97-AF65-F5344CB8AC3E}">
        <p14:creationId xmlns:p14="http://schemas.microsoft.com/office/powerpoint/2010/main" val="27571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707B9-A48B-4B42-A68D-057346C53E2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214853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07B9-A48B-4B42-A68D-057346C53E2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40989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07B9-A48B-4B42-A68D-057346C53E2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32100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C17DA2BB-EA78-4535-9B45-E82FDC529C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20617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02159BD5-C6C6-4530-BEC9-3DB3B597A9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100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he-IL"/>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E22A06-801B-4F9D-BD16-5D7A0F8977B2}"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82739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BA653-F42F-42A7-BEF6-1FA85E35F8E3}"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149868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982DB3-E209-41C2-8F25-CD66342FDA04}"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81059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lvl1pPr>
              <a:defRPr/>
            </a:lvl1pPr>
          </a:lstStyle>
          <a:p>
            <a:endParaRPr lang="en-US" altLang="he-IL">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he-I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52EED4-0A42-4787-9F51-9CBD0F58950D}"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91691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lvl1pPr>
              <a:defRPr/>
            </a:lvl1pPr>
          </a:lstStyle>
          <a:p>
            <a:endParaRPr lang="en-US" altLang="he-IL">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he-IL">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4E44FC-AA4B-4C4E-B389-DBF4704B74D3}"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48019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ltLang="he-IL">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he-IL">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629120F-7E83-464C-B2A7-A5D07CACF28F}"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90001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07B9-A48B-4B42-A68D-057346C53E2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3707245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he-IL">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he-IL">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5DECED9-F282-4B32-8A80-C1AA5EB4D0B3}"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23387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he-IL">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he-I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943DF2-93DB-47B7-8802-A94257132030}"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1753297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he-IL">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he-IL">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8CB006-979E-422C-92E2-5A888BA0C97B}"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659884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D4EA3F-5B3D-4ABE-B0FB-FF6046134898}"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31634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endParaRPr lang="en-US" altLang="he-IL">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he-IL">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5A15D8-1A77-4A10-8B3D-C4EF97B63532}" type="slidenum">
              <a:rPr lang="en-US" altLang="he-IL">
                <a:solidFill>
                  <a:srgbClr val="000000"/>
                </a:solidFill>
              </a:rPr>
              <a:pPr/>
              <a:t>‹#›</a:t>
            </a:fld>
            <a:endParaRPr lang="en-US" altLang="he-IL">
              <a:solidFill>
                <a:srgbClr val="000000"/>
              </a:solidFill>
            </a:endParaRPr>
          </a:p>
        </p:txBody>
      </p:sp>
    </p:spTree>
    <p:extLst>
      <p:ext uri="{BB962C8B-B14F-4D97-AF65-F5344CB8AC3E}">
        <p14:creationId xmlns:p14="http://schemas.microsoft.com/office/powerpoint/2010/main" val="292125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707B9-A48B-4B42-A68D-057346C53E2D}"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181308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707B9-A48B-4B42-A68D-057346C53E2D}"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267528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707B9-A48B-4B42-A68D-057346C53E2D}"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309581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707B9-A48B-4B42-A68D-057346C53E2D}"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298278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707B9-A48B-4B42-A68D-057346C53E2D}"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345097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707B9-A48B-4B42-A68D-057346C53E2D}"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61077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707B9-A48B-4B42-A68D-057346C53E2D}"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52635-F2C0-4709-9507-553160AA1FBE}" type="slidenum">
              <a:rPr lang="en-US" smtClean="0"/>
              <a:t>‹#›</a:t>
            </a:fld>
            <a:endParaRPr lang="en-US"/>
          </a:p>
        </p:txBody>
      </p:sp>
    </p:spTree>
    <p:extLst>
      <p:ext uri="{BB962C8B-B14F-4D97-AF65-F5344CB8AC3E}">
        <p14:creationId xmlns:p14="http://schemas.microsoft.com/office/powerpoint/2010/main" val="871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707B9-A48B-4B42-A68D-057346C53E2D}" type="datetimeFigureOut">
              <a:rPr lang="en-US" smtClean="0"/>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52635-F2C0-4709-9507-553160AA1FBE}" type="slidenum">
              <a:rPr lang="en-US" smtClean="0"/>
              <a:t>‹#›</a:t>
            </a:fld>
            <a:endParaRPr lang="en-US"/>
          </a:p>
        </p:txBody>
      </p:sp>
    </p:spTree>
    <p:extLst>
      <p:ext uri="{BB962C8B-B14F-4D97-AF65-F5344CB8AC3E}">
        <p14:creationId xmlns:p14="http://schemas.microsoft.com/office/powerpoint/2010/main" val="220826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he-IL"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he-IL"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52AF333-0F26-4081-BBC3-2A5C17B78E1F}" type="slidenum">
              <a:rPr lang="en-US" altLang="he-IL" smtClean="0">
                <a:solidFill>
                  <a:srgbClr val="000000"/>
                </a:solidFill>
              </a:rPr>
              <a:pPr fontAlgn="base">
                <a:spcBef>
                  <a:spcPct val="0"/>
                </a:spcBef>
                <a:spcAft>
                  <a:spcPct val="0"/>
                </a:spcAft>
              </a:pPr>
              <a:t>‹#›</a:t>
            </a:fld>
            <a:endParaRPr lang="en-US" altLang="he-IL" smtClean="0">
              <a:solidFill>
                <a:srgbClr val="000000"/>
              </a:solidFill>
            </a:endParaRPr>
          </a:p>
        </p:txBody>
      </p:sp>
    </p:spTree>
    <p:extLst>
      <p:ext uri="{BB962C8B-B14F-4D97-AF65-F5344CB8AC3E}">
        <p14:creationId xmlns:p14="http://schemas.microsoft.com/office/powerpoint/2010/main" val="36284629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4.png"/><Relationship Id="rId7" Type="http://schemas.openxmlformats.org/officeDocument/2006/relationships/oleObject" Target="../embeddings/oleObject26.bin"/><Relationship Id="rId12"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27.bin"/></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4.png"/><Relationship Id="rId7"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29.bin"/><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4.png"/><Relationship Id="rId7"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32.bin"/><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34.bin"/></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39.bin"/><Relationship Id="rId3" Type="http://schemas.openxmlformats.org/officeDocument/2006/relationships/image" Target="../media/image4.png"/><Relationship Id="rId7" Type="http://schemas.openxmlformats.org/officeDocument/2006/relationships/oleObject" Target="../embeddings/oleObject36.bin"/><Relationship Id="rId12" Type="http://schemas.openxmlformats.org/officeDocument/2006/relationships/image" Target="../media/image13.wmf"/><Relationship Id="rId2" Type="http://schemas.openxmlformats.org/officeDocument/2006/relationships/slideLayout" Target="../slideLayouts/slideLayout12.xml"/><Relationship Id="rId16" Type="http://schemas.openxmlformats.org/officeDocument/2006/relationships/image" Target="../media/image22.wmf"/><Relationship Id="rId1" Type="http://schemas.openxmlformats.org/officeDocument/2006/relationships/vmlDrawing" Target="../drawings/vmlDrawing8.vml"/><Relationship Id="rId6" Type="http://schemas.openxmlformats.org/officeDocument/2006/relationships/image" Target="../media/image14.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1.bin"/><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37.bin"/><Relationship Id="rId14"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46.bin"/><Relationship Id="rId18" Type="http://schemas.openxmlformats.org/officeDocument/2006/relationships/image" Target="../media/image22.wmf"/><Relationship Id="rId3" Type="http://schemas.openxmlformats.org/officeDocument/2006/relationships/image" Target="../media/image4.png"/><Relationship Id="rId7" Type="http://schemas.openxmlformats.org/officeDocument/2006/relationships/oleObject" Target="../embeddings/oleObject43.bin"/><Relationship Id="rId12" Type="http://schemas.openxmlformats.org/officeDocument/2006/relationships/image" Target="../media/image13.wmf"/><Relationship Id="rId17" Type="http://schemas.openxmlformats.org/officeDocument/2006/relationships/oleObject" Target="../embeddings/oleObject48.bin"/><Relationship Id="rId2" Type="http://schemas.openxmlformats.org/officeDocument/2006/relationships/slideLayout" Target="../slideLayouts/slideLayout12.xml"/><Relationship Id="rId16" Type="http://schemas.openxmlformats.org/officeDocument/2006/relationships/image" Target="../media/image26.wmf"/><Relationship Id="rId1" Type="http://schemas.openxmlformats.org/officeDocument/2006/relationships/vmlDrawing" Target="../drawings/vmlDrawing9.vml"/><Relationship Id="rId6" Type="http://schemas.openxmlformats.org/officeDocument/2006/relationships/image" Target="../media/image23.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44.bin"/><Relationship Id="rId14" Type="http://schemas.openxmlformats.org/officeDocument/2006/relationships/image" Target="../media/image25.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5.png"/><Relationship Id="rId7" Type="http://schemas.openxmlformats.org/officeDocument/2006/relationships/oleObject" Target="../embeddings/oleObject50.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4.wmf"/><Relationship Id="rId5" Type="http://schemas.openxmlformats.org/officeDocument/2006/relationships/oleObject" Target="../embeddings/oleObject49.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5.png"/><Relationship Id="rId7" Type="http://schemas.openxmlformats.org/officeDocument/2006/relationships/oleObject" Target="../embeddings/oleObject52.bin"/><Relationship Id="rId12"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4.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28.wmf"/><Relationship Id="rId4" Type="http://schemas.openxmlformats.org/officeDocument/2006/relationships/image" Target="../media/image4.png"/><Relationship Id="rId9" Type="http://schemas.openxmlformats.org/officeDocument/2006/relationships/oleObject" Target="../embeddings/oleObject5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55.bin"/><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56.bin"/><Relationship Id="rId5" Type="http://schemas.openxmlformats.org/officeDocument/2006/relationships/image" Target="../media/image5.png"/><Relationship Id="rId4" Type="http://schemas.openxmlformats.org/officeDocument/2006/relationships/image" Target="../media/image30.wmf"/><Relationship Id="rId9" Type="http://schemas.openxmlformats.org/officeDocument/2006/relationships/image" Target="../media/image32.wmf"/></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62.bin"/><Relationship Id="rId3" Type="http://schemas.openxmlformats.org/officeDocument/2006/relationships/oleObject" Target="../embeddings/oleObject58.bin"/><Relationship Id="rId7" Type="http://schemas.openxmlformats.org/officeDocument/2006/relationships/oleObject" Target="../embeddings/oleObject59.bin"/><Relationship Id="rId12"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png"/><Relationship Id="rId11" Type="http://schemas.openxmlformats.org/officeDocument/2006/relationships/oleObject" Target="../embeddings/oleObject61.bin"/><Relationship Id="rId5" Type="http://schemas.openxmlformats.org/officeDocument/2006/relationships/image" Target="../media/image5.png"/><Relationship Id="rId10"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oleObject" Target="../embeddings/oleObject60.bin"/><Relationship Id="rId14"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67.bin"/><Relationship Id="rId3" Type="http://schemas.openxmlformats.org/officeDocument/2006/relationships/oleObject" Target="../embeddings/oleObject63.bin"/><Relationship Id="rId7" Type="http://schemas.openxmlformats.org/officeDocument/2006/relationships/oleObject" Target="../embeddings/oleObject64.bin"/><Relationship Id="rId12"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image" Target="../media/image37.wmf"/><Relationship Id="rId1" Type="http://schemas.openxmlformats.org/officeDocument/2006/relationships/vmlDrawing" Target="../drawings/vmlDrawing14.vml"/><Relationship Id="rId6" Type="http://schemas.openxmlformats.org/officeDocument/2006/relationships/image" Target="../media/image4.png"/><Relationship Id="rId11" Type="http://schemas.openxmlformats.org/officeDocument/2006/relationships/oleObject" Target="../embeddings/oleObject66.bin"/><Relationship Id="rId5" Type="http://schemas.openxmlformats.org/officeDocument/2006/relationships/image" Target="../media/image5.png"/><Relationship Id="rId15" Type="http://schemas.openxmlformats.org/officeDocument/2006/relationships/oleObject" Target="../embeddings/oleObject68.bin"/><Relationship Id="rId10"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oleObject" Target="../embeddings/oleObject65.bin"/><Relationship Id="rId1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5.png"/><Relationship Id="rId7" Type="http://schemas.openxmlformats.org/officeDocument/2006/relationships/oleObject" Target="../embeddings/oleObject70.bin"/><Relationship Id="rId12"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14.w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28.wmf"/><Relationship Id="rId4" Type="http://schemas.openxmlformats.org/officeDocument/2006/relationships/image" Target="../media/image4.png"/><Relationship Id="rId9" Type="http://schemas.openxmlformats.org/officeDocument/2006/relationships/oleObject" Target="../embeddings/oleObject71.bin"/></Relationships>
</file>

<file path=ppt/slides/_rels/slide2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77.bin"/><Relationship Id="rId3" Type="http://schemas.openxmlformats.org/officeDocument/2006/relationships/image" Target="../media/image5.png"/><Relationship Id="rId7" Type="http://schemas.openxmlformats.org/officeDocument/2006/relationships/oleObject" Target="../embeddings/oleObject74.bin"/><Relationship Id="rId12" Type="http://schemas.openxmlformats.org/officeDocument/2006/relationships/image" Target="../media/image38.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27.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35.wmf"/><Relationship Id="rId4" Type="http://schemas.openxmlformats.org/officeDocument/2006/relationships/image" Target="../media/image4.png"/><Relationship Id="rId9" Type="http://schemas.openxmlformats.org/officeDocument/2006/relationships/oleObject" Target="../embeddings/oleObject75.bin"/><Relationship Id="rId14" Type="http://schemas.openxmlformats.org/officeDocument/2006/relationships/image" Target="../media/image39.wmf"/></Relationships>
</file>

<file path=ppt/slides/_rels/slide2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5.png"/><Relationship Id="rId7" Type="http://schemas.openxmlformats.org/officeDocument/2006/relationships/oleObject" Target="../embeddings/oleObject79.bin"/><Relationship Id="rId12" Type="http://schemas.openxmlformats.org/officeDocument/2006/relationships/image" Target="../media/image29.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4.w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28.wmf"/><Relationship Id="rId4" Type="http://schemas.openxmlformats.org/officeDocument/2006/relationships/image" Target="../media/image4.png"/><Relationship Id="rId9" Type="http://schemas.openxmlformats.org/officeDocument/2006/relationships/oleObject" Target="../embeddings/oleObject80.bin"/></Relationships>
</file>

<file path=ppt/slides/_rels/slide2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86.bin"/><Relationship Id="rId3" Type="http://schemas.openxmlformats.org/officeDocument/2006/relationships/image" Target="../media/image4.png"/><Relationship Id="rId7" Type="http://schemas.openxmlformats.org/officeDocument/2006/relationships/oleObject" Target="../embeddings/oleObject83.bin"/><Relationship Id="rId12" Type="http://schemas.openxmlformats.org/officeDocument/2006/relationships/image" Target="../media/image13.wmf"/><Relationship Id="rId2" Type="http://schemas.openxmlformats.org/officeDocument/2006/relationships/slideLayout" Target="../slideLayouts/slideLayout12.xml"/><Relationship Id="rId16" Type="http://schemas.openxmlformats.org/officeDocument/2006/relationships/image" Target="../media/image22.wmf"/><Relationship Id="rId1" Type="http://schemas.openxmlformats.org/officeDocument/2006/relationships/vmlDrawing" Target="../drawings/vmlDrawing18.vml"/><Relationship Id="rId6" Type="http://schemas.openxmlformats.org/officeDocument/2006/relationships/image" Target="../media/image14.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8.bin"/><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84.bin"/><Relationship Id="rId14" Type="http://schemas.openxmlformats.org/officeDocument/2006/relationships/oleObject" Target="../embeddings/oleObject87.bin"/></Relationships>
</file>

<file path=ppt/slides/_rels/slide24.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93.bin"/><Relationship Id="rId18" Type="http://schemas.openxmlformats.org/officeDocument/2006/relationships/image" Target="../media/image22.wmf"/><Relationship Id="rId3" Type="http://schemas.openxmlformats.org/officeDocument/2006/relationships/image" Target="../media/image4.png"/><Relationship Id="rId7" Type="http://schemas.openxmlformats.org/officeDocument/2006/relationships/oleObject" Target="../embeddings/oleObject90.bin"/><Relationship Id="rId12" Type="http://schemas.openxmlformats.org/officeDocument/2006/relationships/image" Target="../media/image13.wmf"/><Relationship Id="rId17" Type="http://schemas.openxmlformats.org/officeDocument/2006/relationships/oleObject" Target="../embeddings/oleObject95.bin"/><Relationship Id="rId2" Type="http://schemas.openxmlformats.org/officeDocument/2006/relationships/slideLayout" Target="../slideLayouts/slideLayout12.xml"/><Relationship Id="rId16" Type="http://schemas.openxmlformats.org/officeDocument/2006/relationships/image" Target="../media/image26.wmf"/><Relationship Id="rId1" Type="http://schemas.openxmlformats.org/officeDocument/2006/relationships/vmlDrawing" Target="../drawings/vmlDrawing19.vml"/><Relationship Id="rId6" Type="http://schemas.openxmlformats.org/officeDocument/2006/relationships/image" Target="../media/image23.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91.bin"/><Relationship Id="rId14" Type="http://schemas.openxmlformats.org/officeDocument/2006/relationships/image" Target="../media/image25.wmf"/></Relationships>
</file>

<file path=ppt/slides/_rels/slide2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5.png"/><Relationship Id="rId7" Type="http://schemas.openxmlformats.org/officeDocument/2006/relationships/oleObject" Target="../embeddings/oleObject97.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4.wmf"/><Relationship Id="rId5" Type="http://schemas.openxmlformats.org/officeDocument/2006/relationships/oleObject" Target="../embeddings/oleObject96.bin"/><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43.wmf"/><Relationship Id="rId3" Type="http://schemas.openxmlformats.org/officeDocument/2006/relationships/image" Target="../media/image4.png"/><Relationship Id="rId7" Type="http://schemas.openxmlformats.org/officeDocument/2006/relationships/image" Target="../media/image41.wmf"/><Relationship Id="rId12" Type="http://schemas.openxmlformats.org/officeDocument/2006/relationships/oleObject" Target="../embeddings/oleObject102.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oleObject" Target="../embeddings/oleObject98.bin"/><Relationship Id="rId11" Type="http://schemas.openxmlformats.org/officeDocument/2006/relationships/oleObject" Target="../embeddings/oleObject101.bin"/><Relationship Id="rId5" Type="http://schemas.openxmlformats.org/officeDocument/2006/relationships/image" Target="../media/image40.png"/><Relationship Id="rId15" Type="http://schemas.openxmlformats.org/officeDocument/2006/relationships/image" Target="../media/image44.wmf"/><Relationship Id="rId10" Type="http://schemas.openxmlformats.org/officeDocument/2006/relationships/image" Target="../media/image42.wmf"/><Relationship Id="rId4" Type="http://schemas.openxmlformats.org/officeDocument/2006/relationships/image" Target="../media/image5.png"/><Relationship Id="rId9" Type="http://schemas.openxmlformats.org/officeDocument/2006/relationships/oleObject" Target="../embeddings/oleObject100.bin"/><Relationship Id="rId14" Type="http://schemas.openxmlformats.org/officeDocument/2006/relationships/oleObject" Target="../embeddings/oleObject10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4.wmf"/><Relationship Id="rId5" Type="http://schemas.openxmlformats.org/officeDocument/2006/relationships/oleObject" Target="../embeddings/oleObject104.bin"/><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106.bin"/><Relationship Id="rId5" Type="http://schemas.openxmlformats.org/officeDocument/2006/relationships/image" Target="../media/image45.wmf"/><Relationship Id="rId4" Type="http://schemas.openxmlformats.org/officeDocument/2006/relationships/oleObject" Target="../embeddings/oleObject105.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oleObject" Target="../embeddings/oleObject112.bin"/><Relationship Id="rId3" Type="http://schemas.openxmlformats.org/officeDocument/2006/relationships/oleObject" Target="../embeddings/oleObject107.bin"/><Relationship Id="rId7" Type="http://schemas.openxmlformats.org/officeDocument/2006/relationships/image" Target="../media/image40.png"/><Relationship Id="rId12"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8.wmf"/><Relationship Id="rId11" Type="http://schemas.openxmlformats.org/officeDocument/2006/relationships/image" Target="../media/image50.wmf"/><Relationship Id="rId5" Type="http://schemas.openxmlformats.org/officeDocument/2006/relationships/oleObject" Target="../embeddings/oleObject108.bin"/><Relationship Id="rId10" Type="http://schemas.openxmlformats.org/officeDocument/2006/relationships/oleObject" Target="../embeddings/oleObject110.bin"/><Relationship Id="rId4" Type="http://schemas.openxmlformats.org/officeDocument/2006/relationships/image" Target="../media/image47.wmf"/><Relationship Id="rId9" Type="http://schemas.openxmlformats.org/officeDocument/2006/relationships/image" Target="../media/image49.wmf"/><Relationship Id="rId14" Type="http://schemas.openxmlformats.org/officeDocument/2006/relationships/image" Target="../media/image51.wmf"/></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14.bin"/><Relationship Id="rId5" Type="http://schemas.openxmlformats.org/officeDocument/2006/relationships/image" Target="../media/image47.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50.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18.bin"/><Relationship Id="rId5" Type="http://schemas.openxmlformats.org/officeDocument/2006/relationships/image" Target="../media/image47.wmf"/><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50.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122.bin"/><Relationship Id="rId5" Type="http://schemas.openxmlformats.org/officeDocument/2006/relationships/image" Target="../media/image47.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50.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26.bin"/><Relationship Id="rId5" Type="http://schemas.openxmlformats.org/officeDocument/2006/relationships/image" Target="../media/image47.w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5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30.bin"/><Relationship Id="rId5" Type="http://schemas.openxmlformats.org/officeDocument/2006/relationships/image" Target="../media/image47.w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50.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34.bin"/><Relationship Id="rId5" Type="http://schemas.openxmlformats.org/officeDocument/2006/relationships/image" Target="../media/image47.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50.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37.bin"/><Relationship Id="rId7" Type="http://schemas.openxmlformats.org/officeDocument/2006/relationships/oleObject" Target="../embeddings/oleObject139.bin"/><Relationship Id="rId12"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55.wmf"/><Relationship Id="rId11" Type="http://schemas.openxmlformats.org/officeDocument/2006/relationships/oleObject" Target="../embeddings/oleObject141.bin"/><Relationship Id="rId5" Type="http://schemas.openxmlformats.org/officeDocument/2006/relationships/oleObject" Target="../embeddings/oleObject13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140.bin"/></Relationships>
</file>

<file path=ppt/slides/_rels/slide48.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147.bin"/><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63.wmf"/><Relationship Id="rId17" Type="http://schemas.openxmlformats.org/officeDocument/2006/relationships/image" Target="../media/image40.png"/><Relationship Id="rId2" Type="http://schemas.openxmlformats.org/officeDocument/2006/relationships/slideLayout" Target="../slideLayouts/slideLayout7.xml"/><Relationship Id="rId16" Type="http://schemas.openxmlformats.org/officeDocument/2006/relationships/image" Target="../media/image65.wmf"/><Relationship Id="rId1" Type="http://schemas.openxmlformats.org/officeDocument/2006/relationships/vmlDrawing" Target="../drawings/vmlDrawing32.vml"/><Relationship Id="rId6" Type="http://schemas.openxmlformats.org/officeDocument/2006/relationships/image" Target="../media/image60.wmf"/><Relationship Id="rId11" Type="http://schemas.openxmlformats.org/officeDocument/2006/relationships/oleObject" Target="../embeddings/oleObject146.bin"/><Relationship Id="rId5" Type="http://schemas.openxmlformats.org/officeDocument/2006/relationships/oleObject" Target="../embeddings/oleObject143.bin"/><Relationship Id="rId15" Type="http://schemas.openxmlformats.org/officeDocument/2006/relationships/oleObject" Target="../embeddings/oleObject148.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145.bin"/><Relationship Id="rId14" Type="http://schemas.openxmlformats.org/officeDocument/2006/relationships/image" Target="../media/image64.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43.wmf"/><Relationship Id="rId18" Type="http://schemas.openxmlformats.org/officeDocument/2006/relationships/oleObject" Target="../embeddings/oleObject156.bin"/><Relationship Id="rId3" Type="http://schemas.openxmlformats.org/officeDocument/2006/relationships/image" Target="../media/image4.png"/><Relationship Id="rId7" Type="http://schemas.openxmlformats.org/officeDocument/2006/relationships/image" Target="../media/image41.wmf"/><Relationship Id="rId12" Type="http://schemas.openxmlformats.org/officeDocument/2006/relationships/oleObject" Target="../embeddings/oleObject153.bin"/><Relationship Id="rId17" Type="http://schemas.openxmlformats.org/officeDocument/2006/relationships/image" Target="../media/image64.wmf"/><Relationship Id="rId2" Type="http://schemas.openxmlformats.org/officeDocument/2006/relationships/slideLayout" Target="../slideLayouts/slideLayout13.xml"/><Relationship Id="rId16" Type="http://schemas.openxmlformats.org/officeDocument/2006/relationships/oleObject" Target="../embeddings/oleObject155.bin"/><Relationship Id="rId1" Type="http://schemas.openxmlformats.org/officeDocument/2006/relationships/vmlDrawing" Target="../drawings/vmlDrawing33.vml"/><Relationship Id="rId6" Type="http://schemas.openxmlformats.org/officeDocument/2006/relationships/oleObject" Target="../embeddings/oleObject149.bin"/><Relationship Id="rId11" Type="http://schemas.openxmlformats.org/officeDocument/2006/relationships/oleObject" Target="../embeddings/oleObject152.bin"/><Relationship Id="rId5" Type="http://schemas.openxmlformats.org/officeDocument/2006/relationships/image" Target="../media/image40.png"/><Relationship Id="rId15" Type="http://schemas.openxmlformats.org/officeDocument/2006/relationships/image" Target="../media/image44.wmf"/><Relationship Id="rId10" Type="http://schemas.openxmlformats.org/officeDocument/2006/relationships/image" Target="../media/image42.wmf"/><Relationship Id="rId4" Type="http://schemas.openxmlformats.org/officeDocument/2006/relationships/image" Target="../media/image5.png"/><Relationship Id="rId9" Type="http://schemas.openxmlformats.org/officeDocument/2006/relationships/oleObject" Target="../embeddings/oleObject151.bin"/><Relationship Id="rId14" Type="http://schemas.openxmlformats.org/officeDocument/2006/relationships/oleObject" Target="../embeddings/oleObject154.bin"/></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6.wmf"/><Relationship Id="rId10"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oleObject" Target="../embeddings/oleObject6.bin"/><Relationship Id="rId14" Type="http://schemas.openxmlformats.org/officeDocument/2006/relationships/image" Target="../media/image10.wmf"/></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157.bin"/><Relationship Id="rId7"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69.wmf"/><Relationship Id="rId11" Type="http://schemas.openxmlformats.org/officeDocument/2006/relationships/hyperlink" Target="http://arxiv.org/abs/1110.6169" TargetMode="External"/><Relationship Id="rId5" Type="http://schemas.openxmlformats.org/officeDocument/2006/relationships/oleObject" Target="../embeddings/oleObject158.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160.bin"/></Relationships>
</file>

<file path=ppt/slides/_rels/slide55.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40.png"/><Relationship Id="rId18" Type="http://schemas.openxmlformats.org/officeDocument/2006/relationships/image" Target="../media/image78.wmf"/><Relationship Id="rId26" Type="http://schemas.openxmlformats.org/officeDocument/2006/relationships/image" Target="../media/image82.wmf"/><Relationship Id="rId39" Type="http://schemas.openxmlformats.org/officeDocument/2006/relationships/oleObject" Target="../embeddings/oleObject179.bin"/><Relationship Id="rId3" Type="http://schemas.openxmlformats.org/officeDocument/2006/relationships/oleObject" Target="../embeddings/oleObject161.bin"/><Relationship Id="rId21" Type="http://schemas.openxmlformats.org/officeDocument/2006/relationships/oleObject" Target="../embeddings/oleObject170.bin"/><Relationship Id="rId34" Type="http://schemas.openxmlformats.org/officeDocument/2006/relationships/image" Target="../media/image86.wmf"/><Relationship Id="rId7" Type="http://schemas.openxmlformats.org/officeDocument/2006/relationships/oleObject" Target="../embeddings/oleObject163.bin"/><Relationship Id="rId12" Type="http://schemas.openxmlformats.org/officeDocument/2006/relationships/image" Target="../media/image76.wmf"/><Relationship Id="rId17" Type="http://schemas.openxmlformats.org/officeDocument/2006/relationships/oleObject" Target="../embeddings/oleObject168.bin"/><Relationship Id="rId25" Type="http://schemas.openxmlformats.org/officeDocument/2006/relationships/oleObject" Target="../embeddings/oleObject172.bin"/><Relationship Id="rId33" Type="http://schemas.openxmlformats.org/officeDocument/2006/relationships/oleObject" Target="../embeddings/oleObject176.bin"/><Relationship Id="rId38" Type="http://schemas.openxmlformats.org/officeDocument/2006/relationships/image" Target="../media/image88.wmf"/><Relationship Id="rId2" Type="http://schemas.openxmlformats.org/officeDocument/2006/relationships/slideLayout" Target="../slideLayouts/slideLayout1.xml"/><Relationship Id="rId16" Type="http://schemas.openxmlformats.org/officeDocument/2006/relationships/image" Target="../media/image77.wmf"/><Relationship Id="rId20" Type="http://schemas.openxmlformats.org/officeDocument/2006/relationships/image" Target="../media/image79.wmf"/><Relationship Id="rId29" Type="http://schemas.openxmlformats.org/officeDocument/2006/relationships/oleObject" Target="../embeddings/oleObject174.bin"/><Relationship Id="rId1" Type="http://schemas.openxmlformats.org/officeDocument/2006/relationships/vmlDrawing" Target="../drawings/vmlDrawing35.vml"/><Relationship Id="rId6" Type="http://schemas.openxmlformats.org/officeDocument/2006/relationships/image" Target="../media/image73.wmf"/><Relationship Id="rId11" Type="http://schemas.openxmlformats.org/officeDocument/2006/relationships/oleObject" Target="../embeddings/oleObject165.bin"/><Relationship Id="rId24" Type="http://schemas.openxmlformats.org/officeDocument/2006/relationships/image" Target="../media/image81.wmf"/><Relationship Id="rId32" Type="http://schemas.openxmlformats.org/officeDocument/2006/relationships/image" Target="../media/image85.wmf"/><Relationship Id="rId37" Type="http://schemas.openxmlformats.org/officeDocument/2006/relationships/oleObject" Target="../embeddings/oleObject178.bin"/><Relationship Id="rId40" Type="http://schemas.openxmlformats.org/officeDocument/2006/relationships/image" Target="../media/image89.wmf"/><Relationship Id="rId5" Type="http://schemas.openxmlformats.org/officeDocument/2006/relationships/oleObject" Target="../embeddings/oleObject162.bin"/><Relationship Id="rId15" Type="http://schemas.openxmlformats.org/officeDocument/2006/relationships/oleObject" Target="../embeddings/oleObject167.bin"/><Relationship Id="rId23" Type="http://schemas.openxmlformats.org/officeDocument/2006/relationships/oleObject" Target="../embeddings/oleObject171.bin"/><Relationship Id="rId28" Type="http://schemas.openxmlformats.org/officeDocument/2006/relationships/image" Target="../media/image83.wmf"/><Relationship Id="rId36" Type="http://schemas.openxmlformats.org/officeDocument/2006/relationships/image" Target="../media/image87.wmf"/><Relationship Id="rId10" Type="http://schemas.openxmlformats.org/officeDocument/2006/relationships/image" Target="../media/image75.wmf"/><Relationship Id="rId19" Type="http://schemas.openxmlformats.org/officeDocument/2006/relationships/oleObject" Target="../embeddings/oleObject169.bin"/><Relationship Id="rId31" Type="http://schemas.openxmlformats.org/officeDocument/2006/relationships/oleObject" Target="../embeddings/oleObject175.bin"/><Relationship Id="rId4" Type="http://schemas.openxmlformats.org/officeDocument/2006/relationships/image" Target="../media/image72.wmf"/><Relationship Id="rId9" Type="http://schemas.openxmlformats.org/officeDocument/2006/relationships/oleObject" Target="../embeddings/oleObject164.bin"/><Relationship Id="rId14" Type="http://schemas.openxmlformats.org/officeDocument/2006/relationships/oleObject" Target="../embeddings/oleObject166.bin"/><Relationship Id="rId22" Type="http://schemas.openxmlformats.org/officeDocument/2006/relationships/image" Target="../media/image80.wmf"/><Relationship Id="rId27" Type="http://schemas.openxmlformats.org/officeDocument/2006/relationships/oleObject" Target="../embeddings/oleObject173.bin"/><Relationship Id="rId30" Type="http://schemas.openxmlformats.org/officeDocument/2006/relationships/image" Target="../media/image84.wmf"/><Relationship Id="rId35" Type="http://schemas.openxmlformats.org/officeDocument/2006/relationships/oleObject" Target="../embeddings/oleObject177.bin"/></Relationships>
</file>

<file path=ppt/slides/_rels/slide56.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85.wmf"/><Relationship Id="rId18" Type="http://schemas.openxmlformats.org/officeDocument/2006/relationships/image" Target="../media/image91.wmf"/><Relationship Id="rId26" Type="http://schemas.openxmlformats.org/officeDocument/2006/relationships/image" Target="../media/image95.wmf"/><Relationship Id="rId39" Type="http://schemas.openxmlformats.org/officeDocument/2006/relationships/oleObject" Target="../embeddings/oleObject199.bin"/><Relationship Id="rId3" Type="http://schemas.openxmlformats.org/officeDocument/2006/relationships/oleObject" Target="../embeddings/oleObject180.bin"/><Relationship Id="rId21" Type="http://schemas.openxmlformats.org/officeDocument/2006/relationships/oleObject" Target="../embeddings/oleObject189.bin"/><Relationship Id="rId34" Type="http://schemas.openxmlformats.org/officeDocument/2006/relationships/image" Target="../media/image97.wmf"/><Relationship Id="rId42" Type="http://schemas.openxmlformats.org/officeDocument/2006/relationships/oleObject" Target="../embeddings/oleObject201.bin"/><Relationship Id="rId7" Type="http://schemas.openxmlformats.org/officeDocument/2006/relationships/oleObject" Target="../embeddings/oleObject182.bin"/><Relationship Id="rId12" Type="http://schemas.openxmlformats.org/officeDocument/2006/relationships/oleObject" Target="../embeddings/oleObject184.bin"/><Relationship Id="rId17" Type="http://schemas.openxmlformats.org/officeDocument/2006/relationships/oleObject" Target="../embeddings/oleObject187.bin"/><Relationship Id="rId25" Type="http://schemas.openxmlformats.org/officeDocument/2006/relationships/oleObject" Target="../embeddings/oleObject191.bin"/><Relationship Id="rId33" Type="http://schemas.openxmlformats.org/officeDocument/2006/relationships/oleObject" Target="../embeddings/oleObject196.bin"/><Relationship Id="rId38" Type="http://schemas.openxmlformats.org/officeDocument/2006/relationships/image" Target="../media/image88.wmf"/><Relationship Id="rId2" Type="http://schemas.openxmlformats.org/officeDocument/2006/relationships/slideLayout" Target="../slideLayouts/slideLayout1.xml"/><Relationship Id="rId16" Type="http://schemas.openxmlformats.org/officeDocument/2006/relationships/image" Target="../media/image90.wmf"/><Relationship Id="rId20" Type="http://schemas.openxmlformats.org/officeDocument/2006/relationships/image" Target="../media/image92.wmf"/><Relationship Id="rId29" Type="http://schemas.openxmlformats.org/officeDocument/2006/relationships/oleObject" Target="../embeddings/oleObject194.bin"/><Relationship Id="rId41" Type="http://schemas.openxmlformats.org/officeDocument/2006/relationships/oleObject" Target="../embeddings/oleObject200.bin"/><Relationship Id="rId1" Type="http://schemas.openxmlformats.org/officeDocument/2006/relationships/vmlDrawing" Target="../drawings/vmlDrawing36.vml"/><Relationship Id="rId6" Type="http://schemas.openxmlformats.org/officeDocument/2006/relationships/image" Target="../media/image73.wmf"/><Relationship Id="rId11" Type="http://schemas.openxmlformats.org/officeDocument/2006/relationships/image" Target="../media/image79.wmf"/><Relationship Id="rId24" Type="http://schemas.openxmlformats.org/officeDocument/2006/relationships/image" Target="../media/image94.wmf"/><Relationship Id="rId32" Type="http://schemas.openxmlformats.org/officeDocument/2006/relationships/image" Target="../media/image75.wmf"/><Relationship Id="rId37" Type="http://schemas.openxmlformats.org/officeDocument/2006/relationships/oleObject" Target="../embeddings/oleObject198.bin"/><Relationship Id="rId40" Type="http://schemas.openxmlformats.org/officeDocument/2006/relationships/image" Target="../media/image99.wmf"/><Relationship Id="rId45" Type="http://schemas.openxmlformats.org/officeDocument/2006/relationships/image" Target="../media/image69.wmf"/><Relationship Id="rId5" Type="http://schemas.openxmlformats.org/officeDocument/2006/relationships/oleObject" Target="../embeddings/oleObject181.bin"/><Relationship Id="rId15" Type="http://schemas.openxmlformats.org/officeDocument/2006/relationships/oleObject" Target="../embeddings/oleObject186.bin"/><Relationship Id="rId23" Type="http://schemas.openxmlformats.org/officeDocument/2006/relationships/oleObject" Target="../embeddings/oleObject190.bin"/><Relationship Id="rId28" Type="http://schemas.openxmlformats.org/officeDocument/2006/relationships/oleObject" Target="../embeddings/oleObject193.bin"/><Relationship Id="rId36" Type="http://schemas.openxmlformats.org/officeDocument/2006/relationships/image" Target="../media/image98.wmf"/><Relationship Id="rId10" Type="http://schemas.openxmlformats.org/officeDocument/2006/relationships/oleObject" Target="../embeddings/oleObject183.bin"/><Relationship Id="rId19" Type="http://schemas.openxmlformats.org/officeDocument/2006/relationships/oleObject" Target="../embeddings/oleObject188.bin"/><Relationship Id="rId31" Type="http://schemas.openxmlformats.org/officeDocument/2006/relationships/oleObject" Target="../embeddings/oleObject195.bin"/><Relationship Id="rId44" Type="http://schemas.openxmlformats.org/officeDocument/2006/relationships/oleObject" Target="../embeddings/oleObject202.bin"/><Relationship Id="rId4" Type="http://schemas.openxmlformats.org/officeDocument/2006/relationships/image" Target="../media/image72.wmf"/><Relationship Id="rId9" Type="http://schemas.openxmlformats.org/officeDocument/2006/relationships/image" Target="../media/image40.png"/><Relationship Id="rId14" Type="http://schemas.openxmlformats.org/officeDocument/2006/relationships/oleObject" Target="../embeddings/oleObject185.bin"/><Relationship Id="rId22" Type="http://schemas.openxmlformats.org/officeDocument/2006/relationships/image" Target="../media/image93.wmf"/><Relationship Id="rId27" Type="http://schemas.openxmlformats.org/officeDocument/2006/relationships/oleObject" Target="../embeddings/oleObject192.bin"/><Relationship Id="rId30" Type="http://schemas.openxmlformats.org/officeDocument/2006/relationships/image" Target="../media/image96.wmf"/><Relationship Id="rId35" Type="http://schemas.openxmlformats.org/officeDocument/2006/relationships/oleObject" Target="../embeddings/oleObject197.bin"/><Relationship Id="rId43" Type="http://schemas.openxmlformats.org/officeDocument/2006/relationships/image" Target="../media/image6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01.wmf"/><Relationship Id="rId5" Type="http://schemas.openxmlformats.org/officeDocument/2006/relationships/oleObject" Target="../embeddings/oleObject204.bin"/><Relationship Id="rId4" Type="http://schemas.openxmlformats.org/officeDocument/2006/relationships/image" Target="../media/image100.wmf"/></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40.png"/><Relationship Id="rId7" Type="http://schemas.openxmlformats.org/officeDocument/2006/relationships/oleObject" Target="../embeddings/oleObject207.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206.bin"/><Relationship Id="rId5" Type="http://schemas.openxmlformats.org/officeDocument/2006/relationships/image" Target="../media/image102.wmf"/><Relationship Id="rId4" Type="http://schemas.openxmlformats.org/officeDocument/2006/relationships/oleObject" Target="../embeddings/oleObject205.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3.bin"/><Relationship Id="rId3" Type="http://schemas.openxmlformats.org/officeDocument/2006/relationships/image" Target="../media/image4.png"/><Relationship Id="rId7" Type="http://schemas.openxmlformats.org/officeDocument/2006/relationships/oleObject" Target="../embeddings/oleObject10.bin"/><Relationship Id="rId12" Type="http://schemas.openxmlformats.org/officeDocument/2006/relationships/image" Target="../media/image13.wmf"/><Relationship Id="rId2" Type="http://schemas.openxmlformats.org/officeDocument/2006/relationships/slideLayout" Target="../slideLayouts/slideLayout12.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5.bin"/><Relationship Id="rId10" Type="http://schemas.openxmlformats.org/officeDocument/2006/relationships/image" Target="../media/image12.wmf"/><Relationship Id="rId4" Type="http://schemas.openxmlformats.org/officeDocument/2006/relationships/image" Target="../media/image5.png"/><Relationship Id="rId9" Type="http://schemas.openxmlformats.org/officeDocument/2006/relationships/oleObject" Target="../embeddings/oleObject11.bin"/><Relationship Id="rId14" Type="http://schemas.openxmlformats.org/officeDocument/2006/relationships/oleObject" Target="../embeddings/oleObject14.bin"/></Relationships>
</file>

<file path=ppt/slides/_rels/slide60.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40.png"/><Relationship Id="rId7" Type="http://schemas.openxmlformats.org/officeDocument/2006/relationships/oleObject" Target="../embeddings/oleObject210.bin"/><Relationship Id="rId12" Type="http://schemas.openxmlformats.org/officeDocument/2006/relationships/oleObject" Target="../embeddings/oleObject213.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209.bin"/><Relationship Id="rId11" Type="http://schemas.openxmlformats.org/officeDocument/2006/relationships/oleObject" Target="../embeddings/oleObject212.bin"/><Relationship Id="rId5" Type="http://schemas.openxmlformats.org/officeDocument/2006/relationships/image" Target="../media/image102.wmf"/><Relationship Id="rId10" Type="http://schemas.openxmlformats.org/officeDocument/2006/relationships/image" Target="../media/image104.wmf"/><Relationship Id="rId4" Type="http://schemas.openxmlformats.org/officeDocument/2006/relationships/oleObject" Target="../embeddings/oleObject208.bin"/><Relationship Id="rId9" Type="http://schemas.openxmlformats.org/officeDocument/2006/relationships/oleObject" Target="../embeddings/oleObject211.bin"/></Relationships>
</file>

<file path=ppt/slides/_rels/slide61.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220.bin"/><Relationship Id="rId3" Type="http://schemas.openxmlformats.org/officeDocument/2006/relationships/image" Target="../media/image40.png"/><Relationship Id="rId7" Type="http://schemas.openxmlformats.org/officeDocument/2006/relationships/oleObject" Target="../embeddings/oleObject216.bin"/><Relationship Id="rId12" Type="http://schemas.openxmlformats.org/officeDocument/2006/relationships/oleObject" Target="../embeddings/oleObject219.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215.bin"/><Relationship Id="rId11" Type="http://schemas.openxmlformats.org/officeDocument/2006/relationships/oleObject" Target="../embeddings/oleObject218.bin"/><Relationship Id="rId5" Type="http://schemas.openxmlformats.org/officeDocument/2006/relationships/image" Target="../media/image102.wmf"/><Relationship Id="rId10" Type="http://schemas.openxmlformats.org/officeDocument/2006/relationships/image" Target="../media/image104.wmf"/><Relationship Id="rId4" Type="http://schemas.openxmlformats.org/officeDocument/2006/relationships/oleObject" Target="../embeddings/oleObject214.bin"/><Relationship Id="rId9" Type="http://schemas.openxmlformats.org/officeDocument/2006/relationships/oleObject" Target="../embeddings/oleObject217.bin"/><Relationship Id="rId14" Type="http://schemas.openxmlformats.org/officeDocument/2006/relationships/image" Target="../media/image105.wmf"/></Relationships>
</file>

<file path=ppt/slides/_rels/slide62.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221.bin"/><Relationship Id="rId7" Type="http://schemas.openxmlformats.org/officeDocument/2006/relationships/oleObject" Target="../embeddings/oleObject223.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07.wmf"/><Relationship Id="rId5" Type="http://schemas.openxmlformats.org/officeDocument/2006/relationships/oleObject" Target="../embeddings/oleObject222.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224.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21.bin"/><Relationship Id="rId18" Type="http://schemas.openxmlformats.org/officeDocument/2006/relationships/image" Target="../media/image13.wmf"/><Relationship Id="rId3" Type="http://schemas.openxmlformats.org/officeDocument/2006/relationships/image" Target="../media/image4.png"/><Relationship Id="rId7" Type="http://schemas.openxmlformats.org/officeDocument/2006/relationships/oleObject" Target="../embeddings/oleObject18.bin"/><Relationship Id="rId12" Type="http://schemas.openxmlformats.org/officeDocument/2006/relationships/image" Target="../media/image15.wmf"/><Relationship Id="rId17" Type="http://schemas.openxmlformats.org/officeDocument/2006/relationships/oleObject" Target="../embeddings/oleObject24.bin"/><Relationship Id="rId2" Type="http://schemas.openxmlformats.org/officeDocument/2006/relationships/slideLayout" Target="../slideLayouts/slideLayout12.xml"/><Relationship Id="rId16"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image" Target="../media/image6.w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image" Target="../media/image11.wmf"/><Relationship Id="rId10" Type="http://schemas.openxmlformats.org/officeDocument/2006/relationships/image" Target="../media/image12.wmf"/><Relationship Id="rId4" Type="http://schemas.openxmlformats.org/officeDocument/2006/relationships/image" Target="../media/image5.png"/><Relationship Id="rId9" Type="http://schemas.openxmlformats.org/officeDocument/2006/relationships/oleObject" Target="../embeddings/oleObject19.bin"/><Relationship Id="rId1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491630"/>
            <a:ext cx="9345239" cy="12460321"/>
          </a:xfrm>
        </p:spPr>
      </p:pic>
      <p:sp>
        <p:nvSpPr>
          <p:cNvPr id="6" name="Rectangle 4"/>
          <p:cNvSpPr>
            <a:spLocks noChangeArrowheads="1"/>
          </p:cNvSpPr>
          <p:nvPr/>
        </p:nvSpPr>
        <p:spPr bwMode="auto">
          <a:xfrm>
            <a:off x="5782759" y="1712492"/>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he-IL" sz="3200" b="1"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Lev </a:t>
            </a:r>
            <a:r>
              <a:rPr kumimoji="0" lang="en-US" altLang="he-IL" sz="3200" b="1"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Vaidman</a:t>
            </a:r>
            <a:endParaRPr kumimoji="0" lang="en-US" altLang="he-IL" sz="3200" b="1"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51520" y="3672167"/>
            <a:ext cx="1728192" cy="1054037"/>
          </a:xfrm>
          <a:prstGeom prst="rect">
            <a:avLst/>
          </a:prstGeom>
        </p:spPr>
      </p:pic>
      <p:pic>
        <p:nvPicPr>
          <p:cNvPr id="11" name="Picture 10"/>
          <p:cNvPicPr>
            <a:picLocks noChangeAspect="1"/>
          </p:cNvPicPr>
          <p:nvPr/>
        </p:nvPicPr>
        <p:blipFill>
          <a:blip r:embed="rId4"/>
          <a:stretch>
            <a:fillRect/>
          </a:stretch>
        </p:blipFill>
        <p:spPr>
          <a:xfrm>
            <a:off x="6793199" y="3589547"/>
            <a:ext cx="2046999" cy="609639"/>
          </a:xfrm>
          <a:prstGeom prst="rect">
            <a:avLst/>
          </a:prstGeom>
        </p:spPr>
      </p:pic>
      <p:sp>
        <p:nvSpPr>
          <p:cNvPr id="9" name="Rectangle 8"/>
          <p:cNvSpPr/>
          <p:nvPr/>
        </p:nvSpPr>
        <p:spPr>
          <a:xfrm>
            <a:off x="348343" y="250313"/>
            <a:ext cx="7823067"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FF"/>
                </a:solidFill>
                <a:effectLst/>
                <a:uLnTx/>
                <a:uFillTx/>
                <a:latin typeface="Kristen ITC" panose="03050502040202030202" pitchFamily="66" charset="0"/>
                <a:ea typeface="+mn-ea"/>
                <a:cs typeface="Arial"/>
              </a:rPr>
              <a:t>Five paradoxes on the theme of the </a:t>
            </a:r>
            <a:r>
              <a:rPr kumimoji="0" lang="en-US" sz="4000" b="1" i="0" u="none" strike="noStrike" kern="1200" cap="none" spc="0" normalizeH="0" baseline="0" noProof="0" dirty="0" err="1" smtClean="0">
                <a:ln>
                  <a:noFill/>
                </a:ln>
                <a:solidFill>
                  <a:srgbClr val="FFFFFF"/>
                </a:solidFill>
                <a:effectLst/>
                <a:uLnTx/>
                <a:uFillTx/>
                <a:latin typeface="Kristen ITC" panose="03050502040202030202" pitchFamily="66" charset="0"/>
                <a:ea typeface="+mn-ea"/>
                <a:cs typeface="Arial"/>
              </a:rPr>
              <a:t>Aharonov</a:t>
            </a:r>
            <a:r>
              <a:rPr lang="en-US" sz="4000" b="1" dirty="0" smtClean="0">
                <a:solidFill>
                  <a:srgbClr val="FFFFFF"/>
                </a:solidFill>
                <a:latin typeface="Kristen ITC" panose="03050502040202030202" pitchFamily="66" charset="0"/>
                <a:cs typeface="Arial"/>
              </a:rPr>
              <a:t>-Bohm effect</a:t>
            </a:r>
            <a:endParaRPr kumimoji="0" lang="en-US" altLang="en-US" sz="9600" b="1" i="1"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12801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3"/>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4"/>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4"/>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4"/>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391689" y="5236005"/>
          <a:ext cx="2027089" cy="647020"/>
        </p:xfrm>
        <a:graphic>
          <a:graphicData uri="http://schemas.openxmlformats.org/presentationml/2006/ole">
            <mc:AlternateContent xmlns:mc="http://schemas.openxmlformats.org/markup-compatibility/2006">
              <mc:Choice xmlns:v="urn:schemas-microsoft-com:vml" Requires="v">
                <p:oleObj spid="_x0000_s508990"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689" y="5236005"/>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2588515" y="4288722"/>
          <a:ext cx="284163" cy="366712"/>
        </p:xfrm>
        <a:graphic>
          <a:graphicData uri="http://schemas.openxmlformats.org/presentationml/2006/ole">
            <mc:AlternateContent xmlns:mc="http://schemas.openxmlformats.org/markup-compatibility/2006">
              <mc:Choice xmlns:v="urn:schemas-microsoft-com:vml" Requires="v">
                <p:oleObj spid="_x0000_s508991" name="Equation" r:id="rId7" imgW="139680" imgH="139680" progId="Equation.DSMT4">
                  <p:embed/>
                </p:oleObj>
              </mc:Choice>
              <mc:Fallback>
                <p:oleObj name="Equation" r:id="rId7" imgW="139680" imgH="139680" progId="Equation.DSMT4">
                  <p:embed/>
                  <p:pic>
                    <p:nvPicPr>
                      <p:cNvPr id="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8515" y="4288722"/>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4"/>
          <a:srcRect/>
          <a:stretch>
            <a:fillRect/>
          </a:stretch>
        </p:blipFill>
        <p:spPr bwMode="auto">
          <a:xfrm>
            <a:off x="2664847" y="3803120"/>
            <a:ext cx="387557" cy="178777"/>
          </a:xfrm>
          <a:prstGeom prst="rect">
            <a:avLst/>
          </a:prstGeom>
          <a:noFill/>
          <a:ln w="9525">
            <a:noFill/>
            <a:miter lim="800000"/>
            <a:headEnd/>
            <a:tailEnd/>
          </a:ln>
        </p:spPr>
      </p:pic>
      <p:pic>
        <p:nvPicPr>
          <p:cNvPr id="20" name="Picture 16"/>
          <p:cNvPicPr>
            <a:picLocks noChangeAspect="1" noChangeArrowheads="1"/>
          </p:cNvPicPr>
          <p:nvPr/>
        </p:nvPicPr>
        <p:blipFill>
          <a:blip r:embed="rId4"/>
          <a:srcRect/>
          <a:stretch>
            <a:fillRect/>
          </a:stretch>
        </p:blipFill>
        <p:spPr bwMode="auto">
          <a:xfrm>
            <a:off x="2638315" y="5007359"/>
            <a:ext cx="387557" cy="178777"/>
          </a:xfrm>
          <a:prstGeom prst="rect">
            <a:avLst/>
          </a:prstGeom>
          <a:noFill/>
          <a:ln w="9525">
            <a:noFill/>
            <a:miter lim="800000"/>
            <a:headEnd/>
            <a:tailEnd/>
          </a:ln>
        </p:spPr>
      </p:pic>
      <p:pic>
        <p:nvPicPr>
          <p:cNvPr id="21" name="Picture 16"/>
          <p:cNvPicPr>
            <a:picLocks noChangeAspect="1" noChangeArrowheads="1"/>
          </p:cNvPicPr>
          <p:nvPr/>
        </p:nvPicPr>
        <p:blipFill>
          <a:blip r:embed="rId4"/>
          <a:srcRect/>
          <a:stretch>
            <a:fillRect/>
          </a:stretch>
        </p:blipFill>
        <p:spPr bwMode="auto">
          <a:xfrm>
            <a:off x="6181007" y="3824926"/>
            <a:ext cx="387557" cy="178777"/>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6052002" y="5246923"/>
          <a:ext cx="2114480" cy="674914"/>
        </p:xfrm>
        <a:graphic>
          <a:graphicData uri="http://schemas.openxmlformats.org/presentationml/2006/ole">
            <mc:AlternateContent xmlns:mc="http://schemas.openxmlformats.org/markup-compatibility/2006">
              <mc:Choice xmlns:v="urn:schemas-microsoft-com:vml" Requires="v">
                <p:oleObj spid="_x0000_s508992" name="Equation" r:id="rId9" imgW="1269720" imgH="406080" progId="Equation.DSMT4">
                  <p:embed/>
                </p:oleObj>
              </mc:Choice>
              <mc:Fallback>
                <p:oleObj name="Equation" r:id="rId9" imgW="1269720" imgH="406080" progId="Equation.DSMT4">
                  <p:embed/>
                  <p:pic>
                    <p:nvPicPr>
                      <p:cNvPr id="2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2002" y="5246923"/>
                        <a:ext cx="2114480" cy="674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
          <p:cNvGraphicFramePr>
            <a:graphicFrameLocks noChangeAspect="1"/>
          </p:cNvGraphicFramePr>
          <p:nvPr/>
        </p:nvGraphicFramePr>
        <p:xfrm>
          <a:off x="6233432" y="4325266"/>
          <a:ext cx="284163" cy="266700"/>
        </p:xfrm>
        <a:graphic>
          <a:graphicData uri="http://schemas.openxmlformats.org/presentationml/2006/ole">
            <mc:AlternateContent xmlns:mc="http://schemas.openxmlformats.org/markup-compatibility/2006">
              <mc:Choice xmlns:v="urn:schemas-microsoft-com:vml" Requires="v">
                <p:oleObj spid="_x0000_s508993" name="Equation" r:id="rId11" imgW="139680" imgH="101520" progId="Equation.DSMT4">
                  <p:embed/>
                </p:oleObj>
              </mc:Choice>
              <mc:Fallback>
                <p:oleObj name="Equation" r:id="rId11" imgW="139680" imgH="101520" progId="Equation.DSMT4">
                  <p:embed/>
                  <p:pic>
                    <p:nvPicPr>
                      <p:cNvPr id="23"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3432" y="4325266"/>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6"/>
          <p:cNvPicPr>
            <a:picLocks noChangeAspect="1" noChangeArrowheads="1"/>
          </p:cNvPicPr>
          <p:nvPr/>
        </p:nvPicPr>
        <p:blipFill>
          <a:blip r:embed="rId4"/>
          <a:srcRect/>
          <a:stretch>
            <a:fillRect/>
          </a:stretch>
        </p:blipFill>
        <p:spPr bwMode="auto">
          <a:xfrm>
            <a:off x="6224550" y="4957040"/>
            <a:ext cx="387557" cy="178777"/>
          </a:xfrm>
          <a:prstGeom prst="rect">
            <a:avLst/>
          </a:prstGeom>
          <a:noFill/>
          <a:ln w="9525">
            <a:noFill/>
            <a:miter lim="800000"/>
            <a:headEnd/>
            <a:tailEnd/>
          </a:ln>
        </p:spPr>
      </p:pic>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3"/>
          <a:srcRect/>
          <a:stretch>
            <a:fillRect/>
          </a:stretch>
        </p:blipFill>
        <p:spPr bwMode="auto">
          <a:xfrm>
            <a:off x="8454799" y="4983171"/>
            <a:ext cx="407987" cy="212725"/>
          </a:xfrm>
          <a:prstGeom prst="rect">
            <a:avLst/>
          </a:prstGeom>
          <a:noFill/>
          <a:ln w="9525">
            <a:noFill/>
            <a:miter lim="800000"/>
            <a:headEnd/>
            <a:tailEnd/>
          </a:ln>
        </p:spPr>
      </p:pic>
      <p:sp>
        <p:nvSpPr>
          <p:cNvPr id="50" name="Text Box 74"/>
          <p:cNvSpPr txBox="1">
            <a:spLocks noChangeArrowheads="1"/>
          </p:cNvSpPr>
          <p:nvPr/>
        </p:nvSpPr>
        <p:spPr bwMode="auto">
          <a:xfrm>
            <a:off x="217716" y="8599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The solenoid causes a relative phase, but the time when the phase is gained depends on the choice of gauge, and therefore, it is unobservable. </a:t>
            </a:r>
            <a:endParaRPr lang="en-US" sz="2800" b="1" dirty="0">
              <a:solidFill>
                <a:srgbClr val="0000FF"/>
              </a:solidFill>
              <a:latin typeface="Times New Roman" pitchFamily="18" charset="0"/>
              <a:cs typeface="+mn-cs"/>
            </a:endParaRPr>
          </a:p>
        </p:txBody>
      </p:sp>
      <p:sp>
        <p:nvSpPr>
          <p:cNvPr id="31" name="Text Box 74"/>
          <p:cNvSpPr txBox="1">
            <a:spLocks noChangeArrowheads="1"/>
          </p:cNvSpPr>
          <p:nvPr/>
        </p:nvSpPr>
        <p:spPr bwMode="auto">
          <a:xfrm>
            <a:off x="2079172" y="141515"/>
            <a:ext cx="4760983"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err="1">
                <a:solidFill>
                  <a:srgbClr val="0000FF"/>
                </a:solidFill>
                <a:latin typeface="Calibri"/>
                <a:cs typeface="+mn-cs"/>
              </a:rPr>
              <a:t>Aharonov-Bohm</a:t>
            </a:r>
            <a:r>
              <a:rPr lang="en-US" sz="3600" b="1" dirty="0">
                <a:solidFill>
                  <a:srgbClr val="0000FF"/>
                </a:solidFill>
                <a:latin typeface="Calibri"/>
                <a:cs typeface="+mn-cs"/>
              </a:rPr>
              <a:t> </a:t>
            </a:r>
            <a:r>
              <a:rPr lang="en-US" sz="3600" b="1" dirty="0" smtClean="0">
                <a:solidFill>
                  <a:srgbClr val="0000FF"/>
                </a:solidFill>
                <a:latin typeface="Calibri"/>
                <a:cs typeface="+mn-cs"/>
              </a:rPr>
              <a:t>Effect</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633629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3"/>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4"/>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4"/>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4"/>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131888" y="5432425"/>
          <a:ext cx="2473325" cy="769938"/>
        </p:xfrm>
        <a:graphic>
          <a:graphicData uri="http://schemas.openxmlformats.org/presentationml/2006/ole">
            <mc:AlternateContent xmlns:mc="http://schemas.openxmlformats.org/markup-compatibility/2006">
              <mc:Choice xmlns:v="urn:schemas-microsoft-com:vml" Requires="v">
                <p:oleObj spid="_x0000_s509999" name="Equation" r:id="rId5" imgW="1549080" imgH="482400" progId="Equation.DSMT4">
                  <p:embed/>
                </p:oleObj>
              </mc:Choice>
              <mc:Fallback>
                <p:oleObj name="Equation" r:id="rId5" imgW="1549080" imgH="48240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888" y="5432425"/>
                        <a:ext cx="247332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2646363" y="4193624"/>
          <a:ext cx="325437" cy="594276"/>
        </p:xfrm>
        <a:graphic>
          <a:graphicData uri="http://schemas.openxmlformats.org/presentationml/2006/ole">
            <mc:AlternateContent xmlns:mc="http://schemas.openxmlformats.org/markup-compatibility/2006">
              <mc:Choice xmlns:v="urn:schemas-microsoft-com:vml" Requires="v">
                <p:oleObj spid="_x0000_s510000" name="Equation" r:id="rId7" imgW="215640" imgH="304560" progId="Equation.DSMT4">
                  <p:embed/>
                </p:oleObj>
              </mc:Choice>
              <mc:Fallback>
                <p:oleObj name="Equation" r:id="rId7" imgW="215640" imgH="304560" progId="Equation.DSMT4">
                  <p:embed/>
                  <p:pic>
                    <p:nvPicPr>
                      <p:cNvPr id="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6363" y="4193624"/>
                        <a:ext cx="325437" cy="5942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4"/>
          <a:srcRect/>
          <a:stretch>
            <a:fillRect/>
          </a:stretch>
        </p:blipFill>
        <p:spPr bwMode="auto">
          <a:xfrm>
            <a:off x="2664847" y="3803120"/>
            <a:ext cx="387557" cy="178777"/>
          </a:xfrm>
          <a:prstGeom prst="rect">
            <a:avLst/>
          </a:prstGeom>
          <a:noFill/>
          <a:ln w="9525">
            <a:noFill/>
            <a:miter lim="800000"/>
            <a:headEnd/>
            <a:tailEnd/>
          </a:ln>
        </p:spPr>
      </p:pic>
      <p:pic>
        <p:nvPicPr>
          <p:cNvPr id="20" name="Picture 16"/>
          <p:cNvPicPr>
            <a:picLocks noChangeAspect="1" noChangeArrowheads="1"/>
          </p:cNvPicPr>
          <p:nvPr/>
        </p:nvPicPr>
        <p:blipFill>
          <a:blip r:embed="rId4"/>
          <a:srcRect/>
          <a:stretch>
            <a:fillRect/>
          </a:stretch>
        </p:blipFill>
        <p:spPr bwMode="auto">
          <a:xfrm>
            <a:off x="2638315" y="5007359"/>
            <a:ext cx="387557" cy="178777"/>
          </a:xfrm>
          <a:prstGeom prst="rect">
            <a:avLst/>
          </a:prstGeom>
          <a:noFill/>
          <a:ln w="9525">
            <a:noFill/>
            <a:miter lim="800000"/>
            <a:headEnd/>
            <a:tailEnd/>
          </a:ln>
        </p:spPr>
      </p:pic>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3"/>
          <a:srcRect/>
          <a:stretch>
            <a:fillRect/>
          </a:stretch>
        </p:blipFill>
        <p:spPr bwMode="auto">
          <a:xfrm>
            <a:off x="8454799" y="4983171"/>
            <a:ext cx="407987" cy="212725"/>
          </a:xfrm>
          <a:prstGeom prst="rect">
            <a:avLst/>
          </a:prstGeom>
          <a:noFill/>
          <a:ln w="9525">
            <a:noFill/>
            <a:miter lim="800000"/>
            <a:headEnd/>
            <a:tailEnd/>
          </a:ln>
        </p:spPr>
      </p:pic>
      <p:grpSp>
        <p:nvGrpSpPr>
          <p:cNvPr id="57" name="Group 56"/>
          <p:cNvGrpSpPr/>
          <p:nvPr/>
        </p:nvGrpSpPr>
        <p:grpSpPr>
          <a:xfrm>
            <a:off x="2771775" y="3895725"/>
            <a:ext cx="1809750" cy="1200151"/>
            <a:chOff x="2428875" y="3895725"/>
            <a:chExt cx="1809750" cy="1200151"/>
          </a:xfrm>
        </p:grpSpPr>
        <p:cxnSp>
          <p:nvCxnSpPr>
            <p:cNvPr id="31" name="Straight Arrow Connector 30"/>
            <p:cNvCxnSpPr/>
            <p:nvPr/>
          </p:nvCxnSpPr>
          <p:spPr>
            <a:xfrm>
              <a:off x="2428875" y="3895725"/>
              <a:ext cx="1809750" cy="552450"/>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457450" y="4457700"/>
              <a:ext cx="1762125" cy="638176"/>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8" name="Arc 57"/>
          <p:cNvSpPr/>
          <p:nvPr/>
        </p:nvSpPr>
        <p:spPr>
          <a:xfrm rot="13225780">
            <a:off x="3584422" y="4074675"/>
            <a:ext cx="930735" cy="799300"/>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fontAlgn="auto">
              <a:spcBef>
                <a:spcPts val="0"/>
              </a:spcBef>
              <a:spcAft>
                <a:spcPts val="0"/>
              </a:spcAft>
            </a:pPr>
            <a:endParaRPr lang="en-US">
              <a:solidFill>
                <a:prstClr val="black"/>
              </a:solidFill>
            </a:endParaRPr>
          </a:p>
        </p:txBody>
      </p:sp>
      <p:graphicFrame>
        <p:nvGraphicFramePr>
          <p:cNvPr id="59" name="Object 2"/>
          <p:cNvGraphicFramePr>
            <a:graphicFrameLocks noChangeAspect="1"/>
          </p:cNvGraphicFramePr>
          <p:nvPr/>
        </p:nvGraphicFramePr>
        <p:xfrm>
          <a:off x="3675063" y="4248150"/>
          <a:ext cx="251710" cy="404813"/>
        </p:xfrm>
        <a:graphic>
          <a:graphicData uri="http://schemas.openxmlformats.org/presentationml/2006/ole">
            <mc:AlternateContent xmlns:mc="http://schemas.openxmlformats.org/markup-compatibility/2006">
              <mc:Choice xmlns:v="urn:schemas-microsoft-com:vml" Requires="v">
                <p:oleObj spid="_x0000_s510001" name="Equation" r:id="rId9" imgW="101520" imgH="126720" progId="Equation.DSMT4">
                  <p:embed/>
                </p:oleObj>
              </mc:Choice>
              <mc:Fallback>
                <p:oleObj name="Equation" r:id="rId9" imgW="101520" imgH="126720" progId="Equation.DSMT4">
                  <p:embed/>
                  <p:pic>
                    <p:nvPicPr>
                      <p:cNvPr id="59"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063" y="4248150"/>
                        <a:ext cx="25171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Text Box 74"/>
          <p:cNvSpPr txBox="1">
            <a:spLocks noChangeArrowheads="1"/>
          </p:cNvSpPr>
          <p:nvPr/>
        </p:nvSpPr>
        <p:spPr bwMode="auto">
          <a:xfrm>
            <a:off x="2079172" y="141515"/>
            <a:ext cx="4760983"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err="1">
                <a:solidFill>
                  <a:srgbClr val="0000FF"/>
                </a:solidFill>
                <a:latin typeface="Calibri"/>
                <a:cs typeface="+mn-cs"/>
              </a:rPr>
              <a:t>Aharonov-Bohm</a:t>
            </a:r>
            <a:r>
              <a:rPr lang="en-US" sz="3600" b="1" dirty="0">
                <a:solidFill>
                  <a:srgbClr val="0000FF"/>
                </a:solidFill>
                <a:latin typeface="Calibri"/>
                <a:cs typeface="+mn-cs"/>
              </a:rPr>
              <a:t> </a:t>
            </a:r>
            <a:r>
              <a:rPr lang="en-US" sz="3600" b="1" dirty="0" smtClean="0">
                <a:solidFill>
                  <a:srgbClr val="0000FF"/>
                </a:solidFill>
                <a:latin typeface="Calibri"/>
                <a:cs typeface="+mn-cs"/>
              </a:rPr>
              <a:t>Effect</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
        <p:nvSpPr>
          <p:cNvPr id="36" name="Text Box 74"/>
          <p:cNvSpPr txBox="1">
            <a:spLocks noChangeArrowheads="1"/>
          </p:cNvSpPr>
          <p:nvPr/>
        </p:nvSpPr>
        <p:spPr bwMode="auto">
          <a:xfrm>
            <a:off x="217716" y="8599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The solenoid causes a relative phase, but the time when the phase is gained depends on the choice of gauge, and therefore, it is unobservable. </a:t>
            </a:r>
            <a:endParaRPr lang="en-US" sz="28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17232899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3"/>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4"/>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4"/>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4"/>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5827713" y="5413375"/>
          <a:ext cx="2473325" cy="769938"/>
        </p:xfrm>
        <a:graphic>
          <a:graphicData uri="http://schemas.openxmlformats.org/presentationml/2006/ole">
            <mc:AlternateContent xmlns:mc="http://schemas.openxmlformats.org/markup-compatibility/2006">
              <mc:Choice xmlns:v="urn:schemas-microsoft-com:vml" Requires="v">
                <p:oleObj spid="_x0000_s511023" name="Equation" r:id="rId5" imgW="1549080" imgH="482400" progId="Equation.DSMT4">
                  <p:embed/>
                </p:oleObj>
              </mc:Choice>
              <mc:Fallback>
                <p:oleObj name="Equation" r:id="rId5" imgW="1549080" imgH="48240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7713" y="5413375"/>
                        <a:ext cx="247332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6199188" y="4165049"/>
          <a:ext cx="325437" cy="594276"/>
        </p:xfrm>
        <a:graphic>
          <a:graphicData uri="http://schemas.openxmlformats.org/presentationml/2006/ole">
            <mc:AlternateContent xmlns:mc="http://schemas.openxmlformats.org/markup-compatibility/2006">
              <mc:Choice xmlns:v="urn:schemas-microsoft-com:vml" Requires="v">
                <p:oleObj spid="_x0000_s511024" name="Equation" r:id="rId7" imgW="215640" imgH="304560" progId="Equation.DSMT4">
                  <p:embed/>
                </p:oleObj>
              </mc:Choice>
              <mc:Fallback>
                <p:oleObj name="Equation" r:id="rId7" imgW="215640" imgH="304560" progId="Equation.DSMT4">
                  <p:embed/>
                  <p:pic>
                    <p:nvPicPr>
                      <p:cNvPr id="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165049"/>
                        <a:ext cx="325437" cy="5942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16"/>
          <p:cNvPicPr>
            <a:picLocks noChangeAspect="1" noChangeArrowheads="1"/>
          </p:cNvPicPr>
          <p:nvPr/>
        </p:nvPicPr>
        <p:blipFill>
          <a:blip r:embed="rId4"/>
          <a:srcRect/>
          <a:stretch>
            <a:fillRect/>
          </a:stretch>
        </p:blipFill>
        <p:spPr bwMode="auto">
          <a:xfrm>
            <a:off x="6181007" y="3824926"/>
            <a:ext cx="387557" cy="178777"/>
          </a:xfrm>
          <a:prstGeom prst="rect">
            <a:avLst/>
          </a:prstGeom>
          <a:noFill/>
          <a:ln w="9525">
            <a:noFill/>
            <a:miter lim="800000"/>
            <a:headEnd/>
            <a:tailEnd/>
          </a:ln>
        </p:spPr>
      </p:pic>
      <p:pic>
        <p:nvPicPr>
          <p:cNvPr id="26" name="Picture 16"/>
          <p:cNvPicPr>
            <a:picLocks noChangeAspect="1" noChangeArrowheads="1"/>
          </p:cNvPicPr>
          <p:nvPr/>
        </p:nvPicPr>
        <p:blipFill>
          <a:blip r:embed="rId4"/>
          <a:srcRect/>
          <a:stretch>
            <a:fillRect/>
          </a:stretch>
        </p:blipFill>
        <p:spPr bwMode="auto">
          <a:xfrm>
            <a:off x="6224550" y="4957040"/>
            <a:ext cx="387557" cy="178777"/>
          </a:xfrm>
          <a:prstGeom prst="rect">
            <a:avLst/>
          </a:prstGeom>
          <a:noFill/>
          <a:ln w="9525">
            <a:noFill/>
            <a:miter lim="800000"/>
            <a:headEnd/>
            <a:tailEnd/>
          </a:ln>
        </p:spPr>
      </p:pic>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3"/>
          <a:srcRect/>
          <a:stretch>
            <a:fillRect/>
          </a:stretch>
        </p:blipFill>
        <p:spPr bwMode="auto">
          <a:xfrm>
            <a:off x="8454799" y="4983171"/>
            <a:ext cx="407987" cy="212725"/>
          </a:xfrm>
          <a:prstGeom prst="rect">
            <a:avLst/>
          </a:prstGeom>
          <a:noFill/>
          <a:ln w="9525">
            <a:noFill/>
            <a:miter lim="800000"/>
            <a:headEnd/>
            <a:tailEnd/>
          </a:ln>
        </p:spPr>
      </p:pic>
      <p:cxnSp>
        <p:nvCxnSpPr>
          <p:cNvPr id="31" name="Straight Arrow Connector 30"/>
          <p:cNvCxnSpPr/>
          <p:nvPr/>
        </p:nvCxnSpPr>
        <p:spPr>
          <a:xfrm rot="10800000" flipV="1">
            <a:off x="4619626" y="3905248"/>
            <a:ext cx="1704975" cy="571501"/>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4610100" y="4486276"/>
            <a:ext cx="1733550" cy="542925"/>
          </a:xfrm>
          <a:prstGeom prst="straightConnector1">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20524575">
            <a:off x="4295065" y="4052123"/>
            <a:ext cx="802435" cy="799300"/>
          </a:xfrm>
          <a:prstGeom prst="arc">
            <a:avLst>
              <a:gd name="adj1" fmla="val 2778059"/>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rtl="0" fontAlgn="auto">
              <a:spcBef>
                <a:spcPts val="0"/>
              </a:spcBef>
              <a:spcAft>
                <a:spcPts val="0"/>
              </a:spcAft>
            </a:pPr>
            <a:endParaRPr lang="en-US">
              <a:solidFill>
                <a:prstClr val="black"/>
              </a:solidFill>
            </a:endParaRPr>
          </a:p>
        </p:txBody>
      </p:sp>
      <p:graphicFrame>
        <p:nvGraphicFramePr>
          <p:cNvPr id="59" name="Object 2"/>
          <p:cNvGraphicFramePr>
            <a:graphicFrameLocks noChangeAspect="1"/>
          </p:cNvGraphicFramePr>
          <p:nvPr/>
        </p:nvGraphicFramePr>
        <p:xfrm>
          <a:off x="4008438" y="4181475"/>
          <a:ext cx="251710" cy="404813"/>
        </p:xfrm>
        <a:graphic>
          <a:graphicData uri="http://schemas.openxmlformats.org/presentationml/2006/ole">
            <mc:AlternateContent xmlns:mc="http://schemas.openxmlformats.org/markup-compatibility/2006">
              <mc:Choice xmlns:v="urn:schemas-microsoft-com:vml" Requires="v">
                <p:oleObj spid="_x0000_s511025" name="Equation" r:id="rId9" imgW="101520" imgH="126720" progId="Equation.DSMT4">
                  <p:embed/>
                </p:oleObj>
              </mc:Choice>
              <mc:Fallback>
                <p:oleObj name="Equation" r:id="rId9" imgW="101520" imgH="126720" progId="Equation.DSMT4">
                  <p:embed/>
                  <p:pic>
                    <p:nvPicPr>
                      <p:cNvPr id="59"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8438" y="4181475"/>
                        <a:ext cx="25171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Box 74"/>
          <p:cNvSpPr txBox="1">
            <a:spLocks noChangeArrowheads="1"/>
          </p:cNvSpPr>
          <p:nvPr/>
        </p:nvSpPr>
        <p:spPr bwMode="auto">
          <a:xfrm>
            <a:off x="2079172" y="141515"/>
            <a:ext cx="4760983"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err="1">
                <a:solidFill>
                  <a:srgbClr val="0000FF"/>
                </a:solidFill>
                <a:latin typeface="Calibri"/>
                <a:cs typeface="+mn-cs"/>
              </a:rPr>
              <a:t>Aharonov-Bohm</a:t>
            </a:r>
            <a:r>
              <a:rPr lang="en-US" sz="3600" b="1" dirty="0">
                <a:solidFill>
                  <a:srgbClr val="0000FF"/>
                </a:solidFill>
                <a:latin typeface="Calibri"/>
                <a:cs typeface="+mn-cs"/>
              </a:rPr>
              <a:t> </a:t>
            </a:r>
            <a:r>
              <a:rPr lang="en-US" sz="3600" b="1" dirty="0" smtClean="0">
                <a:solidFill>
                  <a:srgbClr val="0000FF"/>
                </a:solidFill>
                <a:latin typeface="Calibri"/>
                <a:cs typeface="+mn-cs"/>
              </a:rPr>
              <a:t>Effect</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
        <p:nvSpPr>
          <p:cNvPr id="35" name="Text Box 74"/>
          <p:cNvSpPr txBox="1">
            <a:spLocks noChangeArrowheads="1"/>
          </p:cNvSpPr>
          <p:nvPr/>
        </p:nvSpPr>
        <p:spPr bwMode="auto">
          <a:xfrm>
            <a:off x="217716" y="8599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The solenoid causes a relative phase, but the time when the phase is gained depends on the choice of gauge, and therefore, it is unobservable. </a:t>
            </a:r>
            <a:endParaRPr lang="en-US" sz="28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15440019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3"/>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4"/>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4"/>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4"/>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391689" y="5236005"/>
          <a:ext cx="2027089" cy="647020"/>
        </p:xfrm>
        <a:graphic>
          <a:graphicData uri="http://schemas.openxmlformats.org/presentationml/2006/ole">
            <mc:AlternateContent xmlns:mc="http://schemas.openxmlformats.org/markup-compatibility/2006">
              <mc:Choice xmlns:v="urn:schemas-microsoft-com:vml" Requires="v">
                <p:oleObj spid="_x0000_s512107"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689" y="5236005"/>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2588515" y="4288722"/>
          <a:ext cx="284163" cy="366712"/>
        </p:xfrm>
        <a:graphic>
          <a:graphicData uri="http://schemas.openxmlformats.org/presentationml/2006/ole">
            <mc:AlternateContent xmlns:mc="http://schemas.openxmlformats.org/markup-compatibility/2006">
              <mc:Choice xmlns:v="urn:schemas-microsoft-com:vml" Requires="v">
                <p:oleObj spid="_x0000_s512108" name="Equation" r:id="rId7" imgW="139680" imgH="139680" progId="Equation.DSMT4">
                  <p:embed/>
                </p:oleObj>
              </mc:Choice>
              <mc:Fallback>
                <p:oleObj name="Equation" r:id="rId7" imgW="139680" imgH="139680" progId="Equation.DSMT4">
                  <p:embed/>
                  <p:pic>
                    <p:nvPicPr>
                      <p:cNvPr id="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8515" y="4288722"/>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4"/>
          <a:srcRect/>
          <a:stretch>
            <a:fillRect/>
          </a:stretch>
        </p:blipFill>
        <p:spPr bwMode="auto">
          <a:xfrm>
            <a:off x="2664847" y="3803120"/>
            <a:ext cx="387557" cy="178777"/>
          </a:xfrm>
          <a:prstGeom prst="rect">
            <a:avLst/>
          </a:prstGeom>
          <a:noFill/>
          <a:ln w="9525">
            <a:noFill/>
            <a:miter lim="800000"/>
            <a:headEnd/>
            <a:tailEnd/>
          </a:ln>
        </p:spPr>
      </p:pic>
      <p:pic>
        <p:nvPicPr>
          <p:cNvPr id="20" name="Picture 16"/>
          <p:cNvPicPr>
            <a:picLocks noChangeAspect="1" noChangeArrowheads="1"/>
          </p:cNvPicPr>
          <p:nvPr/>
        </p:nvPicPr>
        <p:blipFill>
          <a:blip r:embed="rId4"/>
          <a:srcRect/>
          <a:stretch>
            <a:fillRect/>
          </a:stretch>
        </p:blipFill>
        <p:spPr bwMode="auto">
          <a:xfrm>
            <a:off x="2638315" y="5007359"/>
            <a:ext cx="387557" cy="178777"/>
          </a:xfrm>
          <a:prstGeom prst="rect">
            <a:avLst/>
          </a:prstGeom>
          <a:noFill/>
          <a:ln w="9525">
            <a:noFill/>
            <a:miter lim="800000"/>
            <a:headEnd/>
            <a:tailEnd/>
          </a:ln>
        </p:spPr>
      </p:pic>
      <p:pic>
        <p:nvPicPr>
          <p:cNvPr id="21" name="Picture 16"/>
          <p:cNvPicPr>
            <a:picLocks noChangeAspect="1" noChangeArrowheads="1"/>
          </p:cNvPicPr>
          <p:nvPr/>
        </p:nvPicPr>
        <p:blipFill>
          <a:blip r:embed="rId4"/>
          <a:srcRect/>
          <a:stretch>
            <a:fillRect/>
          </a:stretch>
        </p:blipFill>
        <p:spPr bwMode="auto">
          <a:xfrm>
            <a:off x="6181007" y="3824926"/>
            <a:ext cx="387557" cy="178777"/>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6052002" y="5246923"/>
          <a:ext cx="2114480" cy="674914"/>
        </p:xfrm>
        <a:graphic>
          <a:graphicData uri="http://schemas.openxmlformats.org/presentationml/2006/ole">
            <mc:AlternateContent xmlns:mc="http://schemas.openxmlformats.org/markup-compatibility/2006">
              <mc:Choice xmlns:v="urn:schemas-microsoft-com:vml" Requires="v">
                <p:oleObj spid="_x0000_s512109" name="Equation" r:id="rId9" imgW="1269720" imgH="406080" progId="Equation.DSMT4">
                  <p:embed/>
                </p:oleObj>
              </mc:Choice>
              <mc:Fallback>
                <p:oleObj name="Equation" r:id="rId9" imgW="1269720" imgH="406080" progId="Equation.DSMT4">
                  <p:embed/>
                  <p:pic>
                    <p:nvPicPr>
                      <p:cNvPr id="2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2002" y="5246923"/>
                        <a:ext cx="2114480" cy="674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
          <p:cNvGraphicFramePr>
            <a:graphicFrameLocks noChangeAspect="1"/>
          </p:cNvGraphicFramePr>
          <p:nvPr/>
        </p:nvGraphicFramePr>
        <p:xfrm>
          <a:off x="6233432" y="4325266"/>
          <a:ext cx="284163" cy="266700"/>
        </p:xfrm>
        <a:graphic>
          <a:graphicData uri="http://schemas.openxmlformats.org/presentationml/2006/ole">
            <mc:AlternateContent xmlns:mc="http://schemas.openxmlformats.org/markup-compatibility/2006">
              <mc:Choice xmlns:v="urn:schemas-microsoft-com:vml" Requires="v">
                <p:oleObj spid="_x0000_s512110" name="Equation" r:id="rId11" imgW="139680" imgH="101520" progId="Equation.DSMT4">
                  <p:embed/>
                </p:oleObj>
              </mc:Choice>
              <mc:Fallback>
                <p:oleObj name="Equation" r:id="rId11" imgW="139680" imgH="101520" progId="Equation.DSMT4">
                  <p:embed/>
                  <p:pic>
                    <p:nvPicPr>
                      <p:cNvPr id="23"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3432" y="4325266"/>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6"/>
          <p:cNvPicPr>
            <a:picLocks noChangeAspect="1" noChangeArrowheads="1"/>
          </p:cNvPicPr>
          <p:nvPr/>
        </p:nvPicPr>
        <p:blipFill>
          <a:blip r:embed="rId4"/>
          <a:srcRect/>
          <a:stretch>
            <a:fillRect/>
          </a:stretch>
        </p:blipFill>
        <p:spPr bwMode="auto">
          <a:xfrm>
            <a:off x="6224550" y="4957040"/>
            <a:ext cx="387557" cy="178777"/>
          </a:xfrm>
          <a:prstGeom prst="rect">
            <a:avLst/>
          </a:prstGeom>
          <a:noFill/>
          <a:ln w="9525">
            <a:noFill/>
            <a:miter lim="800000"/>
            <a:headEnd/>
            <a:tailEnd/>
          </a:ln>
        </p:spPr>
      </p:pic>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3"/>
          <a:srcRect/>
          <a:stretch>
            <a:fillRect/>
          </a:stretch>
        </p:blipFill>
        <p:spPr bwMode="auto">
          <a:xfrm>
            <a:off x="8454799" y="4983171"/>
            <a:ext cx="407987" cy="212725"/>
          </a:xfrm>
          <a:prstGeom prst="rect">
            <a:avLst/>
          </a:prstGeom>
          <a:noFill/>
          <a:ln w="9525">
            <a:noFill/>
            <a:miter lim="800000"/>
            <a:headEnd/>
            <a:tailEnd/>
          </a:ln>
        </p:spPr>
      </p:pic>
      <p:sp>
        <p:nvSpPr>
          <p:cNvPr id="31" name="Text Box 74"/>
          <p:cNvSpPr txBox="1">
            <a:spLocks noChangeArrowheads="1"/>
          </p:cNvSpPr>
          <p:nvPr/>
        </p:nvSpPr>
        <p:spPr bwMode="auto">
          <a:xfrm>
            <a:off x="2079172" y="141515"/>
            <a:ext cx="4760983"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err="1">
                <a:solidFill>
                  <a:srgbClr val="0000FF"/>
                </a:solidFill>
                <a:latin typeface="Calibri"/>
                <a:cs typeface="+mn-cs"/>
              </a:rPr>
              <a:t>Aharonov-Bohm</a:t>
            </a:r>
            <a:r>
              <a:rPr lang="en-US" sz="3600" b="1" dirty="0">
                <a:solidFill>
                  <a:srgbClr val="0000FF"/>
                </a:solidFill>
                <a:latin typeface="Calibri"/>
                <a:cs typeface="+mn-cs"/>
              </a:rPr>
              <a:t> </a:t>
            </a:r>
            <a:r>
              <a:rPr lang="en-US" sz="3600" b="1" dirty="0" smtClean="0">
                <a:solidFill>
                  <a:srgbClr val="0000FF"/>
                </a:solidFill>
                <a:latin typeface="Calibri"/>
                <a:cs typeface="+mn-cs"/>
              </a:rPr>
              <a:t>Effect</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pic>
        <p:nvPicPr>
          <p:cNvPr id="35" name="Picture 16"/>
          <p:cNvPicPr>
            <a:picLocks noChangeAspect="1" noChangeArrowheads="1"/>
          </p:cNvPicPr>
          <p:nvPr/>
        </p:nvPicPr>
        <p:blipFill>
          <a:blip r:embed="rId4"/>
          <a:srcRect/>
          <a:stretch>
            <a:fillRect/>
          </a:stretch>
        </p:blipFill>
        <p:spPr bwMode="auto">
          <a:xfrm>
            <a:off x="3541147" y="3355445"/>
            <a:ext cx="387557" cy="178777"/>
          </a:xfrm>
          <a:prstGeom prst="rect">
            <a:avLst/>
          </a:prstGeom>
          <a:noFill/>
          <a:ln w="9525">
            <a:noFill/>
            <a:miter lim="800000"/>
            <a:headEnd/>
            <a:tailEnd/>
          </a:ln>
        </p:spPr>
      </p:pic>
      <p:pic>
        <p:nvPicPr>
          <p:cNvPr id="36" name="Picture 16"/>
          <p:cNvPicPr>
            <a:picLocks noChangeAspect="1" noChangeArrowheads="1"/>
          </p:cNvPicPr>
          <p:nvPr/>
        </p:nvPicPr>
        <p:blipFill>
          <a:blip r:embed="rId4"/>
          <a:srcRect/>
          <a:stretch>
            <a:fillRect/>
          </a:stretch>
        </p:blipFill>
        <p:spPr bwMode="auto">
          <a:xfrm>
            <a:off x="3514615" y="5378834"/>
            <a:ext cx="387557" cy="178777"/>
          </a:xfrm>
          <a:prstGeom prst="rect">
            <a:avLst/>
          </a:prstGeom>
          <a:noFill/>
          <a:ln w="9525">
            <a:noFill/>
            <a:miter lim="800000"/>
            <a:headEnd/>
            <a:tailEnd/>
          </a:ln>
        </p:spPr>
      </p:pic>
      <p:graphicFrame>
        <p:nvGraphicFramePr>
          <p:cNvPr id="38" name="Object 2"/>
          <p:cNvGraphicFramePr>
            <a:graphicFrameLocks noChangeAspect="1"/>
          </p:cNvGraphicFramePr>
          <p:nvPr/>
        </p:nvGraphicFramePr>
        <p:xfrm>
          <a:off x="3617215" y="4279197"/>
          <a:ext cx="284163" cy="366712"/>
        </p:xfrm>
        <a:graphic>
          <a:graphicData uri="http://schemas.openxmlformats.org/presentationml/2006/ole">
            <mc:AlternateContent xmlns:mc="http://schemas.openxmlformats.org/markup-compatibility/2006">
              <mc:Choice xmlns:v="urn:schemas-microsoft-com:vml" Requires="v">
                <p:oleObj spid="_x0000_s512111" name="Equation" r:id="rId13" imgW="139680" imgH="139680" progId="Equation.DSMT4">
                  <p:embed/>
                </p:oleObj>
              </mc:Choice>
              <mc:Fallback>
                <p:oleObj name="Equation" r:id="rId13" imgW="139680" imgH="139680" progId="Equation.DSMT4">
                  <p:embed/>
                  <p:pic>
                    <p:nvPicPr>
                      <p:cNvPr id="3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7215" y="4279197"/>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 name="Picture 16"/>
          <p:cNvPicPr>
            <a:picLocks noChangeAspect="1" noChangeArrowheads="1"/>
          </p:cNvPicPr>
          <p:nvPr/>
        </p:nvPicPr>
        <p:blipFill>
          <a:blip r:embed="rId4"/>
          <a:srcRect/>
          <a:stretch>
            <a:fillRect/>
          </a:stretch>
        </p:blipFill>
        <p:spPr bwMode="auto">
          <a:xfrm>
            <a:off x="5341372" y="3384020"/>
            <a:ext cx="387557" cy="178777"/>
          </a:xfrm>
          <a:prstGeom prst="rect">
            <a:avLst/>
          </a:prstGeom>
          <a:noFill/>
          <a:ln w="9525">
            <a:noFill/>
            <a:miter lim="800000"/>
            <a:headEnd/>
            <a:tailEnd/>
          </a:ln>
        </p:spPr>
      </p:pic>
      <p:pic>
        <p:nvPicPr>
          <p:cNvPr id="40" name="Picture 16"/>
          <p:cNvPicPr>
            <a:picLocks noChangeAspect="1" noChangeArrowheads="1"/>
          </p:cNvPicPr>
          <p:nvPr/>
        </p:nvPicPr>
        <p:blipFill>
          <a:blip r:embed="rId4"/>
          <a:srcRect/>
          <a:stretch>
            <a:fillRect/>
          </a:stretch>
        </p:blipFill>
        <p:spPr bwMode="auto">
          <a:xfrm>
            <a:off x="5314840" y="5407409"/>
            <a:ext cx="387557" cy="178777"/>
          </a:xfrm>
          <a:prstGeom prst="rect">
            <a:avLst/>
          </a:prstGeom>
          <a:noFill/>
          <a:ln w="9525">
            <a:noFill/>
            <a:miter lim="800000"/>
            <a:headEnd/>
            <a:tailEnd/>
          </a:ln>
        </p:spPr>
      </p:pic>
      <p:graphicFrame>
        <p:nvGraphicFramePr>
          <p:cNvPr id="42" name="Object 2"/>
          <p:cNvGraphicFramePr>
            <a:graphicFrameLocks noChangeAspect="1"/>
          </p:cNvGraphicFramePr>
          <p:nvPr/>
        </p:nvGraphicFramePr>
        <p:xfrm>
          <a:off x="5417440" y="4307772"/>
          <a:ext cx="284163" cy="366712"/>
        </p:xfrm>
        <a:graphic>
          <a:graphicData uri="http://schemas.openxmlformats.org/presentationml/2006/ole">
            <mc:AlternateContent xmlns:mc="http://schemas.openxmlformats.org/markup-compatibility/2006">
              <mc:Choice xmlns:v="urn:schemas-microsoft-com:vml" Requires="v">
                <p:oleObj spid="_x0000_s512112" name="Equation" r:id="rId14" imgW="139680" imgH="139680" progId="Equation.DSMT4">
                  <p:embed/>
                </p:oleObj>
              </mc:Choice>
              <mc:Fallback>
                <p:oleObj name="Equation" r:id="rId14" imgW="139680" imgH="139680" progId="Equation.DSMT4">
                  <p:embed/>
                  <p:pic>
                    <p:nvPicPr>
                      <p:cNvPr id="4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7440" y="4307772"/>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Connector 43"/>
          <p:cNvCxnSpPr/>
          <p:nvPr/>
        </p:nvCxnSpPr>
        <p:spPr>
          <a:xfrm flipV="1">
            <a:off x="4610100" y="1876425"/>
            <a:ext cx="4838700" cy="2571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1" name="Object 2"/>
          <p:cNvGraphicFramePr>
            <a:graphicFrameLocks noChangeAspect="1"/>
          </p:cNvGraphicFramePr>
          <p:nvPr/>
        </p:nvGraphicFramePr>
        <p:xfrm>
          <a:off x="7272338" y="3065463"/>
          <a:ext cx="309562" cy="433387"/>
        </p:xfrm>
        <a:graphic>
          <a:graphicData uri="http://schemas.openxmlformats.org/presentationml/2006/ole">
            <mc:AlternateContent xmlns:mc="http://schemas.openxmlformats.org/markup-compatibility/2006">
              <mc:Choice xmlns:v="urn:schemas-microsoft-com:vml" Requires="v">
                <p:oleObj spid="_x0000_s512113" name="Equation" r:id="rId15" imgW="152280" imgH="164880" progId="Equation.DSMT4">
                  <p:embed/>
                </p:oleObj>
              </mc:Choice>
              <mc:Fallback>
                <p:oleObj name="Equation" r:id="rId15" imgW="152280" imgH="164880" progId="Equation.DSMT4">
                  <p:embed/>
                  <p:pic>
                    <p:nvPicPr>
                      <p:cNvPr id="51"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72338" y="3065463"/>
                        <a:ext cx="309562"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 Box 74"/>
          <p:cNvSpPr txBox="1">
            <a:spLocks noChangeArrowheads="1"/>
          </p:cNvSpPr>
          <p:nvPr/>
        </p:nvSpPr>
        <p:spPr bwMode="auto">
          <a:xfrm>
            <a:off x="217716" y="8599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The solenoid causes a relative phase, but the time when the phase is gained depends on the choice of gauge, and therefore, it is unobservable. </a:t>
            </a:r>
            <a:endParaRPr lang="en-US" sz="28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17285640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3"/>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4"/>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4"/>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4"/>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391689" y="5236005"/>
          <a:ext cx="2027089" cy="647020"/>
        </p:xfrm>
        <a:graphic>
          <a:graphicData uri="http://schemas.openxmlformats.org/presentationml/2006/ole">
            <mc:AlternateContent xmlns:mc="http://schemas.openxmlformats.org/markup-compatibility/2006">
              <mc:Choice xmlns:v="urn:schemas-microsoft-com:vml" Requires="v">
                <p:oleObj spid="_x0000_s513131"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689" y="5236005"/>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2589213" y="4338638"/>
          <a:ext cx="284162" cy="266700"/>
        </p:xfrm>
        <a:graphic>
          <a:graphicData uri="http://schemas.openxmlformats.org/presentationml/2006/ole">
            <mc:AlternateContent xmlns:mc="http://schemas.openxmlformats.org/markup-compatibility/2006">
              <mc:Choice xmlns:v="urn:schemas-microsoft-com:vml" Requires="v">
                <p:oleObj spid="_x0000_s513132" name="Equation" r:id="rId7" imgW="139680" imgH="101520" progId="Equation.DSMT4">
                  <p:embed/>
                </p:oleObj>
              </mc:Choice>
              <mc:Fallback>
                <p:oleObj name="Equation" r:id="rId7" imgW="139680" imgH="101520" progId="Equation.DSMT4">
                  <p:embed/>
                  <p:pic>
                    <p:nvPicPr>
                      <p:cNvPr id="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9213" y="4338638"/>
                        <a:ext cx="2841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4"/>
          <a:srcRect/>
          <a:stretch>
            <a:fillRect/>
          </a:stretch>
        </p:blipFill>
        <p:spPr bwMode="auto">
          <a:xfrm>
            <a:off x="2664847" y="3803120"/>
            <a:ext cx="387557" cy="178777"/>
          </a:xfrm>
          <a:prstGeom prst="rect">
            <a:avLst/>
          </a:prstGeom>
          <a:noFill/>
          <a:ln w="9525">
            <a:noFill/>
            <a:miter lim="800000"/>
            <a:headEnd/>
            <a:tailEnd/>
          </a:ln>
        </p:spPr>
      </p:pic>
      <p:pic>
        <p:nvPicPr>
          <p:cNvPr id="20" name="Picture 16"/>
          <p:cNvPicPr>
            <a:picLocks noChangeAspect="1" noChangeArrowheads="1"/>
          </p:cNvPicPr>
          <p:nvPr/>
        </p:nvPicPr>
        <p:blipFill>
          <a:blip r:embed="rId4"/>
          <a:srcRect/>
          <a:stretch>
            <a:fillRect/>
          </a:stretch>
        </p:blipFill>
        <p:spPr bwMode="auto">
          <a:xfrm>
            <a:off x="2638315" y="5007359"/>
            <a:ext cx="387557" cy="178777"/>
          </a:xfrm>
          <a:prstGeom prst="rect">
            <a:avLst/>
          </a:prstGeom>
          <a:noFill/>
          <a:ln w="9525">
            <a:noFill/>
            <a:miter lim="800000"/>
            <a:headEnd/>
            <a:tailEnd/>
          </a:ln>
        </p:spPr>
      </p:pic>
      <p:pic>
        <p:nvPicPr>
          <p:cNvPr id="21" name="Picture 16"/>
          <p:cNvPicPr>
            <a:picLocks noChangeAspect="1" noChangeArrowheads="1"/>
          </p:cNvPicPr>
          <p:nvPr/>
        </p:nvPicPr>
        <p:blipFill>
          <a:blip r:embed="rId4"/>
          <a:srcRect/>
          <a:stretch>
            <a:fillRect/>
          </a:stretch>
        </p:blipFill>
        <p:spPr bwMode="auto">
          <a:xfrm>
            <a:off x="6181007" y="3824926"/>
            <a:ext cx="387557" cy="178777"/>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6052002" y="5246923"/>
          <a:ext cx="2114480" cy="674914"/>
        </p:xfrm>
        <a:graphic>
          <a:graphicData uri="http://schemas.openxmlformats.org/presentationml/2006/ole">
            <mc:AlternateContent xmlns:mc="http://schemas.openxmlformats.org/markup-compatibility/2006">
              <mc:Choice xmlns:v="urn:schemas-microsoft-com:vml" Requires="v">
                <p:oleObj spid="_x0000_s513133" name="Equation" r:id="rId9" imgW="1269720" imgH="406080" progId="Equation.DSMT4">
                  <p:embed/>
                </p:oleObj>
              </mc:Choice>
              <mc:Fallback>
                <p:oleObj name="Equation" r:id="rId9" imgW="1269720" imgH="406080" progId="Equation.DSMT4">
                  <p:embed/>
                  <p:pic>
                    <p:nvPicPr>
                      <p:cNvPr id="2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2002" y="5246923"/>
                        <a:ext cx="2114480" cy="674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
          <p:cNvGraphicFramePr>
            <a:graphicFrameLocks noChangeAspect="1"/>
          </p:cNvGraphicFramePr>
          <p:nvPr/>
        </p:nvGraphicFramePr>
        <p:xfrm>
          <a:off x="6233432" y="4325266"/>
          <a:ext cx="284163" cy="266700"/>
        </p:xfrm>
        <a:graphic>
          <a:graphicData uri="http://schemas.openxmlformats.org/presentationml/2006/ole">
            <mc:AlternateContent xmlns:mc="http://schemas.openxmlformats.org/markup-compatibility/2006">
              <mc:Choice xmlns:v="urn:schemas-microsoft-com:vml" Requires="v">
                <p:oleObj spid="_x0000_s513134" name="Equation" r:id="rId11" imgW="139680" imgH="101520" progId="Equation.DSMT4">
                  <p:embed/>
                </p:oleObj>
              </mc:Choice>
              <mc:Fallback>
                <p:oleObj name="Equation" r:id="rId11" imgW="139680" imgH="101520" progId="Equation.DSMT4">
                  <p:embed/>
                  <p:pic>
                    <p:nvPicPr>
                      <p:cNvPr id="23"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3432" y="4325266"/>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6"/>
          <p:cNvPicPr>
            <a:picLocks noChangeAspect="1" noChangeArrowheads="1"/>
          </p:cNvPicPr>
          <p:nvPr/>
        </p:nvPicPr>
        <p:blipFill>
          <a:blip r:embed="rId4"/>
          <a:srcRect/>
          <a:stretch>
            <a:fillRect/>
          </a:stretch>
        </p:blipFill>
        <p:spPr bwMode="auto">
          <a:xfrm>
            <a:off x="6224550" y="4957040"/>
            <a:ext cx="387557" cy="178777"/>
          </a:xfrm>
          <a:prstGeom prst="rect">
            <a:avLst/>
          </a:prstGeom>
          <a:noFill/>
          <a:ln w="9525">
            <a:noFill/>
            <a:miter lim="800000"/>
            <a:headEnd/>
            <a:tailEnd/>
          </a:ln>
        </p:spPr>
      </p:pic>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3"/>
          <a:srcRect/>
          <a:stretch>
            <a:fillRect/>
          </a:stretch>
        </p:blipFill>
        <p:spPr bwMode="auto">
          <a:xfrm>
            <a:off x="8454799" y="4983171"/>
            <a:ext cx="407987" cy="212725"/>
          </a:xfrm>
          <a:prstGeom prst="rect">
            <a:avLst/>
          </a:prstGeom>
          <a:noFill/>
          <a:ln w="9525">
            <a:noFill/>
            <a:miter lim="800000"/>
            <a:headEnd/>
            <a:tailEnd/>
          </a:ln>
        </p:spPr>
      </p:pic>
      <p:sp>
        <p:nvSpPr>
          <p:cNvPr id="31" name="Text Box 74"/>
          <p:cNvSpPr txBox="1">
            <a:spLocks noChangeArrowheads="1"/>
          </p:cNvSpPr>
          <p:nvPr/>
        </p:nvSpPr>
        <p:spPr bwMode="auto">
          <a:xfrm>
            <a:off x="2079172" y="141515"/>
            <a:ext cx="4760983"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err="1">
                <a:solidFill>
                  <a:srgbClr val="0000FF"/>
                </a:solidFill>
                <a:latin typeface="Calibri"/>
                <a:cs typeface="+mn-cs"/>
              </a:rPr>
              <a:t>Aharonov-Bohm</a:t>
            </a:r>
            <a:r>
              <a:rPr lang="en-US" sz="3600" b="1" dirty="0">
                <a:solidFill>
                  <a:srgbClr val="0000FF"/>
                </a:solidFill>
                <a:latin typeface="Calibri"/>
                <a:cs typeface="+mn-cs"/>
              </a:rPr>
              <a:t> </a:t>
            </a:r>
            <a:r>
              <a:rPr lang="en-US" sz="3600" b="1" dirty="0" smtClean="0">
                <a:solidFill>
                  <a:srgbClr val="0000FF"/>
                </a:solidFill>
                <a:latin typeface="Calibri"/>
                <a:cs typeface="+mn-cs"/>
              </a:rPr>
              <a:t>Effect</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pic>
        <p:nvPicPr>
          <p:cNvPr id="35" name="Picture 16"/>
          <p:cNvPicPr>
            <a:picLocks noChangeAspect="1" noChangeArrowheads="1"/>
          </p:cNvPicPr>
          <p:nvPr/>
        </p:nvPicPr>
        <p:blipFill>
          <a:blip r:embed="rId4"/>
          <a:srcRect/>
          <a:stretch>
            <a:fillRect/>
          </a:stretch>
        </p:blipFill>
        <p:spPr bwMode="auto">
          <a:xfrm>
            <a:off x="3541147" y="3355445"/>
            <a:ext cx="387557" cy="178777"/>
          </a:xfrm>
          <a:prstGeom prst="rect">
            <a:avLst/>
          </a:prstGeom>
          <a:noFill/>
          <a:ln w="9525">
            <a:noFill/>
            <a:miter lim="800000"/>
            <a:headEnd/>
            <a:tailEnd/>
          </a:ln>
        </p:spPr>
      </p:pic>
      <p:pic>
        <p:nvPicPr>
          <p:cNvPr id="36" name="Picture 16"/>
          <p:cNvPicPr>
            <a:picLocks noChangeAspect="1" noChangeArrowheads="1"/>
          </p:cNvPicPr>
          <p:nvPr/>
        </p:nvPicPr>
        <p:blipFill>
          <a:blip r:embed="rId4"/>
          <a:srcRect/>
          <a:stretch>
            <a:fillRect/>
          </a:stretch>
        </p:blipFill>
        <p:spPr bwMode="auto">
          <a:xfrm>
            <a:off x="3514615" y="5378834"/>
            <a:ext cx="387557" cy="178777"/>
          </a:xfrm>
          <a:prstGeom prst="rect">
            <a:avLst/>
          </a:prstGeom>
          <a:noFill/>
          <a:ln w="9525">
            <a:noFill/>
            <a:miter lim="800000"/>
            <a:headEnd/>
            <a:tailEnd/>
          </a:ln>
        </p:spPr>
      </p:pic>
      <p:graphicFrame>
        <p:nvGraphicFramePr>
          <p:cNvPr id="38" name="Object 2"/>
          <p:cNvGraphicFramePr>
            <a:graphicFrameLocks noChangeAspect="1"/>
          </p:cNvGraphicFramePr>
          <p:nvPr/>
        </p:nvGraphicFramePr>
        <p:xfrm>
          <a:off x="3617913" y="4329113"/>
          <a:ext cx="284162" cy="266700"/>
        </p:xfrm>
        <a:graphic>
          <a:graphicData uri="http://schemas.openxmlformats.org/presentationml/2006/ole">
            <mc:AlternateContent xmlns:mc="http://schemas.openxmlformats.org/markup-compatibility/2006">
              <mc:Choice xmlns:v="urn:schemas-microsoft-com:vml" Requires="v">
                <p:oleObj spid="_x0000_s513135" name="Equation" r:id="rId13" imgW="139680" imgH="101520" progId="Equation.DSMT4">
                  <p:embed/>
                </p:oleObj>
              </mc:Choice>
              <mc:Fallback>
                <p:oleObj name="Equation" r:id="rId13" imgW="139680" imgH="101520" progId="Equation.DSMT4">
                  <p:embed/>
                  <p:pic>
                    <p:nvPicPr>
                      <p:cNvPr id="38"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7913" y="4329113"/>
                        <a:ext cx="2841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 name="Picture 16"/>
          <p:cNvPicPr>
            <a:picLocks noChangeAspect="1" noChangeArrowheads="1"/>
          </p:cNvPicPr>
          <p:nvPr/>
        </p:nvPicPr>
        <p:blipFill>
          <a:blip r:embed="rId4"/>
          <a:srcRect/>
          <a:stretch>
            <a:fillRect/>
          </a:stretch>
        </p:blipFill>
        <p:spPr bwMode="auto">
          <a:xfrm>
            <a:off x="5341372" y="3384020"/>
            <a:ext cx="387557" cy="178777"/>
          </a:xfrm>
          <a:prstGeom prst="rect">
            <a:avLst/>
          </a:prstGeom>
          <a:noFill/>
          <a:ln w="9525">
            <a:noFill/>
            <a:miter lim="800000"/>
            <a:headEnd/>
            <a:tailEnd/>
          </a:ln>
        </p:spPr>
      </p:pic>
      <p:pic>
        <p:nvPicPr>
          <p:cNvPr id="40" name="Picture 16"/>
          <p:cNvPicPr>
            <a:picLocks noChangeAspect="1" noChangeArrowheads="1"/>
          </p:cNvPicPr>
          <p:nvPr/>
        </p:nvPicPr>
        <p:blipFill>
          <a:blip r:embed="rId4"/>
          <a:srcRect/>
          <a:stretch>
            <a:fillRect/>
          </a:stretch>
        </p:blipFill>
        <p:spPr bwMode="auto">
          <a:xfrm>
            <a:off x="5314840" y="5407409"/>
            <a:ext cx="387557" cy="178777"/>
          </a:xfrm>
          <a:prstGeom prst="rect">
            <a:avLst/>
          </a:prstGeom>
          <a:noFill/>
          <a:ln w="9525">
            <a:noFill/>
            <a:miter lim="800000"/>
            <a:headEnd/>
            <a:tailEnd/>
          </a:ln>
        </p:spPr>
      </p:pic>
      <p:graphicFrame>
        <p:nvGraphicFramePr>
          <p:cNvPr id="42" name="Object 2"/>
          <p:cNvGraphicFramePr>
            <a:graphicFrameLocks noChangeAspect="1"/>
          </p:cNvGraphicFramePr>
          <p:nvPr/>
        </p:nvGraphicFramePr>
        <p:xfrm>
          <a:off x="5380038" y="4329113"/>
          <a:ext cx="284162" cy="266700"/>
        </p:xfrm>
        <a:graphic>
          <a:graphicData uri="http://schemas.openxmlformats.org/presentationml/2006/ole">
            <mc:AlternateContent xmlns:mc="http://schemas.openxmlformats.org/markup-compatibility/2006">
              <mc:Choice xmlns:v="urn:schemas-microsoft-com:vml" Requires="v">
                <p:oleObj spid="_x0000_s513136" name="Equation" r:id="rId15" imgW="139680" imgH="101520" progId="Equation.DSMT4">
                  <p:embed/>
                </p:oleObj>
              </mc:Choice>
              <mc:Fallback>
                <p:oleObj name="Equation" r:id="rId15" imgW="139680" imgH="101520" progId="Equation.DSMT4">
                  <p:embed/>
                  <p:pic>
                    <p:nvPicPr>
                      <p:cNvPr id="42"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80038" y="4329113"/>
                        <a:ext cx="2841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Connector 43"/>
          <p:cNvCxnSpPr/>
          <p:nvPr/>
        </p:nvCxnSpPr>
        <p:spPr>
          <a:xfrm rot="10800000">
            <a:off x="-1724025" y="3581401"/>
            <a:ext cx="6305554" cy="8858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1" name="Object 2"/>
          <p:cNvGraphicFramePr>
            <a:graphicFrameLocks noChangeAspect="1"/>
          </p:cNvGraphicFramePr>
          <p:nvPr/>
        </p:nvGraphicFramePr>
        <p:xfrm>
          <a:off x="1366838" y="3370263"/>
          <a:ext cx="309562" cy="433387"/>
        </p:xfrm>
        <a:graphic>
          <a:graphicData uri="http://schemas.openxmlformats.org/presentationml/2006/ole">
            <mc:AlternateContent xmlns:mc="http://schemas.openxmlformats.org/markup-compatibility/2006">
              <mc:Choice xmlns:v="urn:schemas-microsoft-com:vml" Requires="v">
                <p:oleObj spid="_x0000_s513137" name="Equation" r:id="rId17" imgW="152280" imgH="164880" progId="Equation.DSMT4">
                  <p:embed/>
                </p:oleObj>
              </mc:Choice>
              <mc:Fallback>
                <p:oleObj name="Equation" r:id="rId17" imgW="152280" imgH="164880" progId="Equation.DSMT4">
                  <p:embed/>
                  <p:pic>
                    <p:nvPicPr>
                      <p:cNvPr id="51"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6838" y="3370263"/>
                        <a:ext cx="309562"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 Box 74"/>
          <p:cNvSpPr txBox="1">
            <a:spLocks noChangeArrowheads="1"/>
          </p:cNvSpPr>
          <p:nvPr/>
        </p:nvSpPr>
        <p:spPr bwMode="auto">
          <a:xfrm>
            <a:off x="217716" y="8599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The solenoid causes a relative phase, but the time when the phase is gained depends on the choice of gauge, and therefore, it is unobservable. </a:t>
            </a:r>
            <a:endParaRPr lang="en-US" sz="28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6759509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6"/>
          <p:cNvPicPr>
            <a:picLocks noChangeAspect="1" noChangeArrowheads="1"/>
          </p:cNvPicPr>
          <p:nvPr/>
        </p:nvPicPr>
        <p:blipFill>
          <a:blip r:embed="rId3"/>
          <a:srcRect/>
          <a:stretch>
            <a:fillRect/>
          </a:stretch>
        </p:blipFill>
        <p:spPr bwMode="auto">
          <a:xfrm>
            <a:off x="6990632" y="4282126"/>
            <a:ext cx="387557" cy="178777"/>
          </a:xfrm>
          <a:prstGeom prst="rect">
            <a:avLst/>
          </a:prstGeom>
          <a:noFill/>
          <a:ln w="9525">
            <a:noFill/>
            <a:miter lim="800000"/>
            <a:headEnd/>
            <a:tailEnd/>
          </a:ln>
        </p:spPr>
      </p:pic>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4"/>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3"/>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3"/>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3"/>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4"/>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3"/>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3"/>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6" name="Text Box 74"/>
          <p:cNvSpPr txBox="1">
            <a:spLocks noChangeArrowheads="1"/>
          </p:cNvSpPr>
          <p:nvPr/>
        </p:nvSpPr>
        <p:spPr bwMode="auto">
          <a:xfrm>
            <a:off x="3307897" y="179615"/>
            <a:ext cx="2071849"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graphicFrame>
        <p:nvGraphicFramePr>
          <p:cNvPr id="17" name="Object 2"/>
          <p:cNvGraphicFramePr>
            <a:graphicFrameLocks noChangeAspect="1"/>
          </p:cNvGraphicFramePr>
          <p:nvPr/>
        </p:nvGraphicFramePr>
        <p:xfrm>
          <a:off x="1029739" y="4988355"/>
          <a:ext cx="2027089" cy="647020"/>
        </p:xfrm>
        <a:graphic>
          <a:graphicData uri="http://schemas.openxmlformats.org/presentationml/2006/ole">
            <mc:AlternateContent xmlns:mc="http://schemas.openxmlformats.org/markup-compatibility/2006">
              <mc:Choice xmlns:v="urn:schemas-microsoft-com:vml" Requires="v">
                <p:oleObj spid="_x0000_s514080"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739" y="4988355"/>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3"/>
          <a:srcRect/>
          <a:stretch>
            <a:fillRect/>
          </a:stretch>
        </p:blipFill>
        <p:spPr bwMode="auto">
          <a:xfrm>
            <a:off x="1798072" y="4269845"/>
            <a:ext cx="387557" cy="178777"/>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5984875" y="5218113"/>
          <a:ext cx="2495550" cy="674687"/>
        </p:xfrm>
        <a:graphic>
          <a:graphicData uri="http://schemas.openxmlformats.org/presentationml/2006/ole">
            <mc:AlternateContent xmlns:mc="http://schemas.openxmlformats.org/markup-compatibility/2006">
              <mc:Choice xmlns:v="urn:schemas-microsoft-com:vml" Requires="v">
                <p:oleObj spid="_x0000_s514081" name="Equation" r:id="rId7" imgW="1498320" imgH="406080" progId="Equation.DSMT4">
                  <p:embed/>
                </p:oleObj>
              </mc:Choice>
              <mc:Fallback>
                <p:oleObj name="Equation" r:id="rId7" imgW="1498320" imgH="406080" progId="Equation.DSMT4">
                  <p:embed/>
                  <p:pic>
                    <p:nvPicPr>
                      <p:cNvPr id="2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75" y="5218113"/>
                        <a:ext cx="2495550"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4"/>
          <a:srcRect/>
          <a:stretch>
            <a:fillRect/>
          </a:stretch>
        </p:blipFill>
        <p:spPr bwMode="auto">
          <a:xfrm>
            <a:off x="8454799" y="4983171"/>
            <a:ext cx="407987" cy="212725"/>
          </a:xfrm>
          <a:prstGeom prst="rect">
            <a:avLst/>
          </a:prstGeom>
          <a:noFill/>
          <a:ln w="9525">
            <a:noFill/>
            <a:miter lim="800000"/>
            <a:headEnd/>
            <a:tailEnd/>
          </a:ln>
        </p:spPr>
      </p:pic>
      <p:sp>
        <p:nvSpPr>
          <p:cNvPr id="50" name="Text Box 74"/>
          <p:cNvSpPr txBox="1">
            <a:spLocks noChangeArrowheads="1"/>
          </p:cNvSpPr>
          <p:nvPr/>
        </p:nvSpPr>
        <p:spPr bwMode="auto">
          <a:xfrm>
            <a:off x="217716" y="8599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At every place on the paths of the wave packets of the electron there is no observable action, </a:t>
            </a:r>
            <a:r>
              <a:rPr lang="en-US" sz="2800" b="1" smtClean="0">
                <a:solidFill>
                  <a:srgbClr val="0000FF"/>
                </a:solidFill>
                <a:latin typeface="Calibri"/>
                <a:cs typeface="+mn-cs"/>
              </a:rPr>
              <a:t>but nevertheless,  </a:t>
            </a:r>
            <a:r>
              <a:rPr lang="en-US" sz="2800" b="1" dirty="0" smtClean="0">
                <a:solidFill>
                  <a:srgbClr val="0000FF"/>
                </a:solidFill>
                <a:latin typeface="Calibri"/>
                <a:cs typeface="+mn-cs"/>
              </a:rPr>
              <a:t>the relative phase is obtained. </a:t>
            </a:r>
            <a:endParaRPr lang="en-US" sz="2800" b="1" dirty="0">
              <a:solidFill>
                <a:srgbClr val="0000FF"/>
              </a:solidFill>
              <a:latin typeface="Times New Roman" pitchFamily="18"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0" name="Picture 16"/>
          <p:cNvPicPr>
            <a:picLocks noChangeAspect="1" noChangeArrowheads="1"/>
          </p:cNvPicPr>
          <p:nvPr/>
        </p:nvPicPr>
        <p:blipFill>
          <a:blip r:embed="rId3"/>
          <a:srcRect/>
          <a:stretch>
            <a:fillRect/>
          </a:stretch>
        </p:blipFill>
        <p:spPr bwMode="auto">
          <a:xfrm>
            <a:off x="1819165" y="4531109"/>
            <a:ext cx="387557" cy="178777"/>
          </a:xfrm>
          <a:prstGeom prst="rect">
            <a:avLst/>
          </a:prstGeom>
          <a:noFill/>
          <a:ln w="9525">
            <a:noFill/>
            <a:miter lim="800000"/>
            <a:headEnd/>
            <a:tailEnd/>
          </a:ln>
        </p:spPr>
      </p:pic>
      <p:pic>
        <p:nvPicPr>
          <p:cNvPr id="31" name="Picture 16"/>
          <p:cNvPicPr>
            <a:picLocks noChangeAspect="1" noChangeArrowheads="1"/>
          </p:cNvPicPr>
          <p:nvPr/>
        </p:nvPicPr>
        <p:blipFill>
          <a:blip r:embed="rId3"/>
          <a:srcRect/>
          <a:stretch>
            <a:fillRect/>
          </a:stretch>
        </p:blipFill>
        <p:spPr bwMode="auto">
          <a:xfrm>
            <a:off x="7010290" y="4531109"/>
            <a:ext cx="387557" cy="178777"/>
          </a:xfrm>
          <a:prstGeom prst="rect">
            <a:avLst/>
          </a:prstGeom>
          <a:noFill/>
          <a:ln w="9525">
            <a:noFill/>
            <a:miter lim="800000"/>
            <a:headEnd/>
            <a:tailEnd/>
          </a:ln>
        </p:spPr>
      </p:pic>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Tree>
    <p:extLst>
      <p:ext uri="{BB962C8B-B14F-4D97-AF65-F5344CB8AC3E}">
        <p14:creationId xmlns:p14="http://schemas.microsoft.com/office/powerpoint/2010/main" val="12457214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4"/>
          <p:cNvSpPr txBox="1">
            <a:spLocks noChangeArrowheads="1"/>
          </p:cNvSpPr>
          <p:nvPr/>
        </p:nvSpPr>
        <p:spPr bwMode="auto">
          <a:xfrm>
            <a:off x="318952" y="728255"/>
            <a:ext cx="8472623" cy="1815882"/>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The relative phase is observable locally, therefore the time of change of the relative phase can be observed, in contradiction with the fact that it is a gauge dependent property. </a:t>
            </a:r>
            <a:endParaRPr lang="en-US" sz="2800" b="1" dirty="0">
              <a:solidFill>
                <a:srgbClr val="0000FF"/>
              </a:solidFill>
              <a:latin typeface="Times New Roman" pitchFamily="18" charset="0"/>
              <a:cs typeface="+mn-cs"/>
            </a:endParaRPr>
          </a:p>
        </p:txBody>
      </p:sp>
      <p:sp>
        <p:nvSpPr>
          <p:cNvPr id="4" name="Rectangle 3"/>
          <p:cNvSpPr/>
          <p:nvPr/>
        </p:nvSpPr>
        <p:spPr>
          <a:xfrm>
            <a:off x="3208156" y="158234"/>
            <a:ext cx="2195281" cy="646331"/>
          </a:xfrm>
          <a:prstGeom prst="rect">
            <a:avLst/>
          </a:prstGeom>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pic>
        <p:nvPicPr>
          <p:cNvPr id="5" name="Picture 16"/>
          <p:cNvPicPr>
            <a:picLocks noChangeAspect="1" noChangeArrowheads="1"/>
          </p:cNvPicPr>
          <p:nvPr/>
        </p:nvPicPr>
        <p:blipFill>
          <a:blip r:embed="rId3"/>
          <a:srcRect/>
          <a:stretch>
            <a:fillRect/>
          </a:stretch>
        </p:blipFill>
        <p:spPr bwMode="auto">
          <a:xfrm>
            <a:off x="6990632" y="4282126"/>
            <a:ext cx="387557" cy="178777"/>
          </a:xfrm>
          <a:prstGeom prst="rect">
            <a:avLst/>
          </a:prstGeom>
          <a:noFill/>
          <a:ln w="9525">
            <a:noFill/>
            <a:miter lim="800000"/>
            <a:headEnd/>
            <a:tailEnd/>
          </a:ln>
        </p:spPr>
      </p:pic>
      <p:sp>
        <p:nvSpPr>
          <p:cNvPr id="6"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7" name="Straight Arrow Connector 6"/>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40"/>
          <p:cNvPicPr>
            <a:picLocks noChangeAspect="1" noChangeArrowheads="1"/>
          </p:cNvPicPr>
          <p:nvPr/>
        </p:nvPicPr>
        <p:blipFill>
          <a:blip r:embed="rId4"/>
          <a:srcRect/>
          <a:stretch>
            <a:fillRect/>
          </a:stretch>
        </p:blipFill>
        <p:spPr bwMode="auto">
          <a:xfrm>
            <a:off x="-714412" y="6766862"/>
            <a:ext cx="407987" cy="212725"/>
          </a:xfrm>
          <a:prstGeom prst="rect">
            <a:avLst/>
          </a:prstGeom>
          <a:noFill/>
          <a:ln w="9525">
            <a:noFill/>
            <a:miter lim="800000"/>
            <a:headEnd/>
            <a:tailEnd/>
          </a:ln>
        </p:spPr>
      </p:pic>
      <p:pic>
        <p:nvPicPr>
          <p:cNvPr id="9" name="Picture 24"/>
          <p:cNvPicPr>
            <a:picLocks noChangeAspect="1" noChangeArrowheads="1"/>
          </p:cNvPicPr>
          <p:nvPr/>
        </p:nvPicPr>
        <p:blipFill>
          <a:blip r:embed="rId3"/>
          <a:srcRect/>
          <a:stretch>
            <a:fillRect/>
          </a:stretch>
        </p:blipFill>
        <p:spPr bwMode="auto">
          <a:xfrm>
            <a:off x="-714412" y="3552152"/>
            <a:ext cx="492125" cy="228600"/>
          </a:xfrm>
          <a:prstGeom prst="rect">
            <a:avLst/>
          </a:prstGeom>
          <a:noFill/>
          <a:ln w="9525">
            <a:noFill/>
            <a:miter lim="800000"/>
            <a:headEnd/>
            <a:tailEnd/>
          </a:ln>
        </p:spPr>
      </p:pic>
      <p:pic>
        <p:nvPicPr>
          <p:cNvPr id="10" name="Picture 16"/>
          <p:cNvPicPr>
            <a:picLocks noChangeAspect="1" noChangeArrowheads="1"/>
          </p:cNvPicPr>
          <p:nvPr/>
        </p:nvPicPr>
        <p:blipFill>
          <a:blip r:embed="rId3"/>
          <a:srcRect/>
          <a:stretch>
            <a:fillRect/>
          </a:stretch>
        </p:blipFill>
        <p:spPr bwMode="auto">
          <a:xfrm>
            <a:off x="-785850" y="5552416"/>
            <a:ext cx="492125" cy="227013"/>
          </a:xfrm>
          <a:prstGeom prst="rect">
            <a:avLst/>
          </a:prstGeom>
          <a:noFill/>
          <a:ln w="9525">
            <a:noFill/>
            <a:miter lim="800000"/>
            <a:headEnd/>
            <a:tailEnd/>
          </a:ln>
        </p:spPr>
      </p:pic>
      <p:sp>
        <p:nvSpPr>
          <p:cNvPr id="11"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12" name="Picture 26"/>
          <p:cNvPicPr>
            <a:picLocks noChangeAspect="1" noChangeArrowheads="1"/>
          </p:cNvPicPr>
          <p:nvPr/>
        </p:nvPicPr>
        <p:blipFill>
          <a:blip r:embed="rId3"/>
          <a:srcRect/>
          <a:stretch>
            <a:fillRect/>
          </a:stretch>
        </p:blipFill>
        <p:spPr bwMode="auto">
          <a:xfrm>
            <a:off x="4362450" y="5714329"/>
            <a:ext cx="492125" cy="227012"/>
          </a:xfrm>
          <a:prstGeom prst="rect">
            <a:avLst/>
          </a:prstGeom>
          <a:noFill/>
          <a:ln w="9525">
            <a:noFill/>
            <a:miter lim="800000"/>
            <a:headEnd/>
            <a:tailEnd/>
          </a:ln>
        </p:spPr>
      </p:pic>
      <p:pic>
        <p:nvPicPr>
          <p:cNvPr id="13" name="Picture 40"/>
          <p:cNvPicPr>
            <a:picLocks noChangeAspect="1" noChangeArrowheads="1"/>
          </p:cNvPicPr>
          <p:nvPr/>
        </p:nvPicPr>
        <p:blipFill>
          <a:blip r:embed="rId4"/>
          <a:srcRect/>
          <a:stretch>
            <a:fillRect/>
          </a:stretch>
        </p:blipFill>
        <p:spPr bwMode="auto">
          <a:xfrm>
            <a:off x="214313" y="5092029"/>
            <a:ext cx="407987" cy="212725"/>
          </a:xfrm>
          <a:prstGeom prst="rect">
            <a:avLst/>
          </a:prstGeom>
          <a:noFill/>
          <a:ln w="9525">
            <a:noFill/>
            <a:miter lim="800000"/>
            <a:headEnd/>
            <a:tailEnd/>
          </a:ln>
        </p:spPr>
      </p:pic>
      <p:pic>
        <p:nvPicPr>
          <p:cNvPr id="14" name="Picture 24"/>
          <p:cNvPicPr>
            <a:picLocks noChangeAspect="1" noChangeArrowheads="1"/>
          </p:cNvPicPr>
          <p:nvPr/>
        </p:nvPicPr>
        <p:blipFill>
          <a:blip r:embed="rId3"/>
          <a:srcRect/>
          <a:stretch>
            <a:fillRect/>
          </a:stretch>
        </p:blipFill>
        <p:spPr bwMode="auto">
          <a:xfrm>
            <a:off x="-714412" y="4052218"/>
            <a:ext cx="492125" cy="228600"/>
          </a:xfrm>
          <a:prstGeom prst="rect">
            <a:avLst/>
          </a:prstGeom>
          <a:noFill/>
          <a:ln w="9525">
            <a:noFill/>
            <a:miter lim="800000"/>
            <a:headEnd/>
            <a:tailEnd/>
          </a:ln>
        </p:spPr>
      </p:pic>
      <p:pic>
        <p:nvPicPr>
          <p:cNvPr id="15" name="Picture 16"/>
          <p:cNvPicPr>
            <a:picLocks noChangeAspect="1" noChangeArrowheads="1"/>
          </p:cNvPicPr>
          <p:nvPr/>
        </p:nvPicPr>
        <p:blipFill>
          <a:blip r:embed="rId3"/>
          <a:srcRect/>
          <a:stretch>
            <a:fillRect/>
          </a:stretch>
        </p:blipFill>
        <p:spPr bwMode="auto">
          <a:xfrm>
            <a:off x="-714412" y="6266796"/>
            <a:ext cx="492125" cy="227013"/>
          </a:xfrm>
          <a:prstGeom prst="rect">
            <a:avLst/>
          </a:prstGeom>
          <a:noFill/>
          <a:ln w="9525">
            <a:noFill/>
            <a:miter lim="800000"/>
            <a:headEnd/>
            <a:tailEnd/>
          </a:ln>
        </p:spPr>
      </p:pic>
      <p:sp>
        <p:nvSpPr>
          <p:cNvPr id="16"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039265" y="4886204"/>
          <a:ext cx="1780136" cy="568196"/>
        </p:xfrm>
        <a:graphic>
          <a:graphicData uri="http://schemas.openxmlformats.org/presentationml/2006/ole">
            <mc:AlternateContent xmlns:mc="http://schemas.openxmlformats.org/markup-compatibility/2006">
              <mc:Choice xmlns:v="urn:schemas-microsoft-com:vml" Requires="v">
                <p:oleObj spid="_x0000_s515134"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265" y="4886204"/>
                        <a:ext cx="1780136" cy="568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6"/>
          <p:cNvPicPr>
            <a:picLocks noChangeAspect="1" noChangeArrowheads="1"/>
          </p:cNvPicPr>
          <p:nvPr/>
        </p:nvPicPr>
        <p:blipFill>
          <a:blip r:embed="rId3"/>
          <a:srcRect/>
          <a:stretch>
            <a:fillRect/>
          </a:stretch>
        </p:blipFill>
        <p:spPr bwMode="auto">
          <a:xfrm>
            <a:off x="1798072" y="4269845"/>
            <a:ext cx="387557" cy="178777"/>
          </a:xfrm>
          <a:prstGeom prst="rect">
            <a:avLst/>
          </a:prstGeom>
          <a:noFill/>
          <a:ln w="9525">
            <a:noFill/>
            <a:miter lim="800000"/>
            <a:headEnd/>
            <a:tailEnd/>
          </a:ln>
        </p:spPr>
      </p:pic>
      <p:graphicFrame>
        <p:nvGraphicFramePr>
          <p:cNvPr id="19" name="Object 2"/>
          <p:cNvGraphicFramePr>
            <a:graphicFrameLocks noChangeAspect="1"/>
          </p:cNvGraphicFramePr>
          <p:nvPr/>
        </p:nvGraphicFramePr>
        <p:xfrm>
          <a:off x="6542573" y="5084764"/>
          <a:ext cx="2014051" cy="544511"/>
        </p:xfrm>
        <a:graphic>
          <a:graphicData uri="http://schemas.openxmlformats.org/presentationml/2006/ole">
            <mc:AlternateContent xmlns:mc="http://schemas.openxmlformats.org/markup-compatibility/2006">
              <mc:Choice xmlns:v="urn:schemas-microsoft-com:vml" Requires="v">
                <p:oleObj spid="_x0000_s515135" name="Equation" r:id="rId7" imgW="1498320" imgH="406080" progId="Equation.DSMT4">
                  <p:embed/>
                </p:oleObj>
              </mc:Choice>
              <mc:Fallback>
                <p:oleObj name="Equation" r:id="rId7" imgW="1498320" imgH="406080" progId="Equation.DSMT4">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573" y="5084764"/>
                        <a:ext cx="2014051" cy="544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40"/>
          <p:cNvPicPr>
            <a:picLocks noChangeAspect="1" noChangeArrowheads="1"/>
          </p:cNvPicPr>
          <p:nvPr/>
        </p:nvPicPr>
        <p:blipFill>
          <a:blip r:embed="rId4"/>
          <a:srcRect/>
          <a:stretch>
            <a:fillRect/>
          </a:stretch>
        </p:blipFill>
        <p:spPr bwMode="auto">
          <a:xfrm>
            <a:off x="8454799" y="4983171"/>
            <a:ext cx="407987" cy="212725"/>
          </a:xfrm>
          <a:prstGeom prst="rect">
            <a:avLst/>
          </a:prstGeom>
          <a:noFill/>
          <a:ln w="9525">
            <a:noFill/>
            <a:miter lim="800000"/>
            <a:headEnd/>
            <a:tailEnd/>
          </a:ln>
        </p:spPr>
      </p:pic>
      <p:cxnSp>
        <p:nvCxnSpPr>
          <p:cNvPr id="25" name="Straight Arrow Connector 24"/>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7" name="Picture 16"/>
          <p:cNvPicPr>
            <a:picLocks noChangeAspect="1" noChangeArrowheads="1"/>
          </p:cNvPicPr>
          <p:nvPr/>
        </p:nvPicPr>
        <p:blipFill>
          <a:blip r:embed="rId3"/>
          <a:srcRect/>
          <a:stretch>
            <a:fillRect/>
          </a:stretch>
        </p:blipFill>
        <p:spPr bwMode="auto">
          <a:xfrm>
            <a:off x="1819165" y="4531109"/>
            <a:ext cx="387557" cy="178777"/>
          </a:xfrm>
          <a:prstGeom prst="rect">
            <a:avLst/>
          </a:prstGeom>
          <a:noFill/>
          <a:ln w="9525">
            <a:noFill/>
            <a:miter lim="800000"/>
            <a:headEnd/>
            <a:tailEnd/>
          </a:ln>
        </p:spPr>
      </p:pic>
      <p:pic>
        <p:nvPicPr>
          <p:cNvPr id="28" name="Picture 16"/>
          <p:cNvPicPr>
            <a:picLocks noChangeAspect="1" noChangeArrowheads="1"/>
          </p:cNvPicPr>
          <p:nvPr/>
        </p:nvPicPr>
        <p:blipFill>
          <a:blip r:embed="rId3"/>
          <a:srcRect/>
          <a:stretch>
            <a:fillRect/>
          </a:stretch>
        </p:blipFill>
        <p:spPr bwMode="auto">
          <a:xfrm>
            <a:off x="7010290" y="4531109"/>
            <a:ext cx="387557" cy="178777"/>
          </a:xfrm>
          <a:prstGeom prst="rect">
            <a:avLst/>
          </a:prstGeom>
          <a:noFill/>
          <a:ln w="9525">
            <a:noFill/>
            <a:miter lim="800000"/>
            <a:headEnd/>
            <a:tailEnd/>
          </a:ln>
        </p:spPr>
      </p:pic>
      <p:sp>
        <p:nvSpPr>
          <p:cNvPr id="29"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0" name="Picture 16"/>
          <p:cNvPicPr>
            <a:picLocks noChangeAspect="1" noChangeArrowheads="1"/>
          </p:cNvPicPr>
          <p:nvPr/>
        </p:nvPicPr>
        <p:blipFill>
          <a:blip r:embed="rId3"/>
          <a:srcRect/>
          <a:stretch>
            <a:fillRect/>
          </a:stretch>
        </p:blipFill>
        <p:spPr bwMode="auto">
          <a:xfrm>
            <a:off x="3483997" y="3393545"/>
            <a:ext cx="387557" cy="178777"/>
          </a:xfrm>
          <a:prstGeom prst="rect">
            <a:avLst/>
          </a:prstGeom>
          <a:noFill/>
          <a:ln w="9525">
            <a:noFill/>
            <a:miter lim="800000"/>
            <a:headEnd/>
            <a:tailEnd/>
          </a:ln>
        </p:spPr>
      </p:pic>
      <p:pic>
        <p:nvPicPr>
          <p:cNvPr id="31" name="Picture 16"/>
          <p:cNvPicPr>
            <a:picLocks noChangeAspect="1" noChangeArrowheads="1"/>
          </p:cNvPicPr>
          <p:nvPr/>
        </p:nvPicPr>
        <p:blipFill>
          <a:blip r:embed="rId3"/>
          <a:srcRect/>
          <a:stretch>
            <a:fillRect/>
          </a:stretch>
        </p:blipFill>
        <p:spPr bwMode="auto">
          <a:xfrm>
            <a:off x="3457465" y="5369309"/>
            <a:ext cx="387557" cy="178777"/>
          </a:xfrm>
          <a:prstGeom prst="rect">
            <a:avLst/>
          </a:prstGeom>
          <a:noFill/>
          <a:ln w="9525">
            <a:noFill/>
            <a:miter lim="800000"/>
            <a:headEnd/>
            <a:tailEnd/>
          </a:ln>
        </p:spPr>
      </p:pic>
      <p:graphicFrame>
        <p:nvGraphicFramePr>
          <p:cNvPr id="32" name="Object 2"/>
          <p:cNvGraphicFramePr>
            <a:graphicFrameLocks noChangeAspect="1"/>
          </p:cNvGraphicFramePr>
          <p:nvPr/>
        </p:nvGraphicFramePr>
        <p:xfrm>
          <a:off x="2046774" y="5686224"/>
          <a:ext cx="1868002" cy="505026"/>
        </p:xfrm>
        <a:graphic>
          <a:graphicData uri="http://schemas.openxmlformats.org/presentationml/2006/ole">
            <mc:AlternateContent xmlns:mc="http://schemas.openxmlformats.org/markup-compatibility/2006">
              <mc:Choice xmlns:v="urn:schemas-microsoft-com:vml" Requires="v">
                <p:oleObj spid="_x0000_s515136" name="Equation" r:id="rId9" imgW="1498320" imgH="406080" progId="Equation.DSMT4">
                  <p:embed/>
                </p:oleObj>
              </mc:Choice>
              <mc:Fallback>
                <p:oleObj name="Equation" r:id="rId9" imgW="1498320" imgH="406080" progId="Equation.DSMT4">
                  <p:embed/>
                  <p:pic>
                    <p:nvPicPr>
                      <p:cNvPr id="3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6774" y="5686224"/>
                        <a:ext cx="1868002" cy="505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6" name="Object 5"/>
          <p:cNvGraphicFramePr>
            <a:graphicFrameLocks noChangeAspect="1"/>
          </p:cNvGraphicFramePr>
          <p:nvPr/>
        </p:nvGraphicFramePr>
        <p:xfrm>
          <a:off x="3513138" y="4095750"/>
          <a:ext cx="399529" cy="517525"/>
        </p:xfrm>
        <a:graphic>
          <a:graphicData uri="http://schemas.openxmlformats.org/presentationml/2006/ole">
            <mc:AlternateContent xmlns:mc="http://schemas.openxmlformats.org/markup-compatibility/2006">
              <mc:Choice xmlns:v="urn:schemas-microsoft-com:vml" Requires="v">
                <p:oleObj spid="_x0000_s515137" name="Equation" r:id="rId11" imgW="203040" imgH="203040" progId="Equation.DSMT4">
                  <p:embed/>
                </p:oleObj>
              </mc:Choice>
              <mc:Fallback>
                <p:oleObj name="Equation" r:id="rId11" imgW="203040" imgH="203040" progId="Equation.DSMT4">
                  <p:embed/>
                  <p:pic>
                    <p:nvPicPr>
                      <p:cNvPr id="5939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3138" y="4095750"/>
                        <a:ext cx="399529"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092983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2"/>
          <p:cNvSpPr>
            <a:spLocks/>
          </p:cNvSpPr>
          <p:nvPr/>
        </p:nvSpPr>
        <p:spPr bwMode="auto">
          <a:xfrm rot="20447750">
            <a:off x="848316" y="2488563"/>
            <a:ext cx="1950996" cy="278461"/>
          </a:xfrm>
          <a:custGeom>
            <a:avLst/>
            <a:gdLst/>
            <a:ahLst/>
            <a:cxnLst>
              <a:cxn ang="0">
                <a:pos x="1536" y="336"/>
              </a:cxn>
              <a:cxn ang="0">
                <a:pos x="768" y="48"/>
              </a:cxn>
              <a:cxn ang="0">
                <a:pos x="240" y="48"/>
              </a:cxn>
              <a:cxn ang="0">
                <a:pos x="0" y="240"/>
              </a:cxn>
            </a:cxnLst>
            <a:rect l="0" t="0" r="r" b="b"/>
            <a:pathLst>
              <a:path w="1536" h="336">
                <a:moveTo>
                  <a:pt x="1536" y="336"/>
                </a:moveTo>
                <a:cubicBezTo>
                  <a:pt x="1260" y="216"/>
                  <a:pt x="984" y="96"/>
                  <a:pt x="768" y="48"/>
                </a:cubicBezTo>
                <a:cubicBezTo>
                  <a:pt x="552" y="0"/>
                  <a:pt x="368" y="16"/>
                  <a:pt x="240" y="48"/>
                </a:cubicBezTo>
                <a:cubicBezTo>
                  <a:pt x="112" y="80"/>
                  <a:pt x="40" y="216"/>
                  <a:pt x="0" y="240"/>
                </a:cubicBezTo>
              </a:path>
            </a:pathLst>
          </a:custGeom>
          <a:noFill/>
          <a:ln w="9525">
            <a:solidFill>
              <a:srgbClr val="0070C0"/>
            </a:solidFill>
            <a:round/>
            <a:headEnd type="none" w="med" len="me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graphicFrame>
        <p:nvGraphicFramePr>
          <p:cNvPr id="3" name="Object 9"/>
          <p:cNvGraphicFramePr>
            <a:graphicFrameLocks noChangeAspect="1"/>
          </p:cNvGraphicFramePr>
          <p:nvPr/>
        </p:nvGraphicFramePr>
        <p:xfrm>
          <a:off x="2830513" y="2076450"/>
          <a:ext cx="2952750" cy="776288"/>
        </p:xfrm>
        <a:graphic>
          <a:graphicData uri="http://schemas.openxmlformats.org/presentationml/2006/ole">
            <mc:AlternateContent xmlns:mc="http://schemas.openxmlformats.org/markup-compatibility/2006">
              <mc:Choice xmlns:v="urn:schemas-microsoft-com:vml" Requires="v">
                <p:oleObj spid="_x0000_s528431" name="Equation" r:id="rId3" imgW="1485720" imgH="419040" progId="Equation.DSMT4">
                  <p:embed/>
                </p:oleObj>
              </mc:Choice>
              <mc:Fallback>
                <p:oleObj name="Equation" r:id="rId3" imgW="1485720" imgH="419040" progId="Equation.DSMT4">
                  <p:embed/>
                  <p:pic>
                    <p:nvPicPr>
                      <p:cNvPr id="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13" y="2076450"/>
                        <a:ext cx="295275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noChangeArrowheads="1"/>
          </p:cNvPicPr>
          <p:nvPr/>
        </p:nvPicPr>
        <p:blipFill>
          <a:blip r:embed="rId5"/>
          <a:srcRect/>
          <a:stretch>
            <a:fillRect/>
          </a:stretch>
        </p:blipFill>
        <p:spPr bwMode="auto">
          <a:xfrm>
            <a:off x="561938" y="3266402"/>
            <a:ext cx="492125" cy="228600"/>
          </a:xfrm>
          <a:prstGeom prst="rect">
            <a:avLst/>
          </a:prstGeom>
          <a:noFill/>
          <a:ln w="9525">
            <a:noFill/>
            <a:miter lim="800000"/>
            <a:headEnd/>
            <a:tailEnd/>
          </a:ln>
        </p:spPr>
      </p:pic>
      <p:sp>
        <p:nvSpPr>
          <p:cNvPr id="5" name="Freeform 52"/>
          <p:cNvSpPr>
            <a:spLocks/>
          </p:cNvSpPr>
          <p:nvPr/>
        </p:nvSpPr>
        <p:spPr bwMode="auto">
          <a:xfrm rot="1019143" flipH="1">
            <a:off x="5844200" y="2411092"/>
            <a:ext cx="2332014" cy="314553"/>
          </a:xfrm>
          <a:custGeom>
            <a:avLst/>
            <a:gdLst/>
            <a:ahLst/>
            <a:cxnLst>
              <a:cxn ang="0">
                <a:pos x="1536" y="336"/>
              </a:cxn>
              <a:cxn ang="0">
                <a:pos x="768" y="48"/>
              </a:cxn>
              <a:cxn ang="0">
                <a:pos x="240" y="48"/>
              </a:cxn>
              <a:cxn ang="0">
                <a:pos x="0" y="240"/>
              </a:cxn>
            </a:cxnLst>
            <a:rect l="0" t="0" r="r" b="b"/>
            <a:pathLst>
              <a:path w="1536" h="336">
                <a:moveTo>
                  <a:pt x="1536" y="336"/>
                </a:moveTo>
                <a:cubicBezTo>
                  <a:pt x="1260" y="216"/>
                  <a:pt x="984" y="96"/>
                  <a:pt x="768" y="48"/>
                </a:cubicBezTo>
                <a:cubicBezTo>
                  <a:pt x="552" y="0"/>
                  <a:pt x="368" y="16"/>
                  <a:pt x="240" y="48"/>
                </a:cubicBezTo>
                <a:cubicBezTo>
                  <a:pt x="112" y="80"/>
                  <a:pt x="40" y="216"/>
                  <a:pt x="0" y="240"/>
                </a:cubicBezTo>
              </a:path>
            </a:pathLst>
          </a:custGeom>
          <a:noFill/>
          <a:ln w="9525">
            <a:solidFill>
              <a:srgbClr val="0070C0"/>
            </a:solidFill>
            <a:round/>
            <a:headEnd type="none" w="med" len="me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pic>
        <p:nvPicPr>
          <p:cNvPr id="6" name="Picture 5"/>
          <p:cNvPicPr>
            <a:picLocks noChangeAspect="1" noChangeArrowheads="1"/>
          </p:cNvPicPr>
          <p:nvPr/>
        </p:nvPicPr>
        <p:blipFill>
          <a:blip r:embed="rId5"/>
          <a:srcRect/>
          <a:stretch>
            <a:fillRect/>
          </a:stretch>
        </p:blipFill>
        <p:spPr bwMode="auto">
          <a:xfrm>
            <a:off x="7839038" y="3171152"/>
            <a:ext cx="492125" cy="228600"/>
          </a:xfrm>
          <a:prstGeom prst="rect">
            <a:avLst/>
          </a:prstGeom>
          <a:noFill/>
          <a:ln w="9525">
            <a:noFill/>
            <a:miter lim="800000"/>
            <a:headEnd/>
            <a:tailEnd/>
          </a:ln>
        </p:spPr>
      </p:pic>
      <p:graphicFrame>
        <p:nvGraphicFramePr>
          <p:cNvPr id="7" name="Object 9"/>
          <p:cNvGraphicFramePr>
            <a:graphicFrameLocks noChangeAspect="1"/>
          </p:cNvGraphicFramePr>
          <p:nvPr/>
        </p:nvGraphicFramePr>
        <p:xfrm>
          <a:off x="352425" y="3560763"/>
          <a:ext cx="638175" cy="526995"/>
        </p:xfrm>
        <a:graphic>
          <a:graphicData uri="http://schemas.openxmlformats.org/presentationml/2006/ole">
            <mc:AlternateContent xmlns:mc="http://schemas.openxmlformats.org/markup-compatibility/2006">
              <mc:Choice xmlns:v="urn:schemas-microsoft-com:vml" Requires="v">
                <p:oleObj spid="_x0000_s528432" name="Equation" r:id="rId6" imgW="228600" imgH="203040" progId="Equation.DSMT4">
                  <p:embed/>
                </p:oleObj>
              </mc:Choice>
              <mc:Fallback>
                <p:oleObj name="Equation" r:id="rId6" imgW="228600" imgH="203040" progId="Equation.DSMT4">
                  <p:embed/>
                  <p:pic>
                    <p:nvPicPr>
                      <p:cNvPr id="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3560763"/>
                        <a:ext cx="638175" cy="526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9"/>
          <p:cNvGraphicFramePr>
            <a:graphicFrameLocks noChangeAspect="1"/>
          </p:cNvGraphicFramePr>
          <p:nvPr/>
        </p:nvGraphicFramePr>
        <p:xfrm>
          <a:off x="8116887" y="3417888"/>
          <a:ext cx="578647" cy="477837"/>
        </p:xfrm>
        <a:graphic>
          <a:graphicData uri="http://schemas.openxmlformats.org/presentationml/2006/ole">
            <mc:AlternateContent xmlns:mc="http://schemas.openxmlformats.org/markup-compatibility/2006">
              <mc:Choice xmlns:v="urn:schemas-microsoft-com:vml" Requires="v">
                <p:oleObj spid="_x0000_s528433" name="Equation" r:id="rId8" imgW="228600" imgH="203040" progId="Equation.DSMT4">
                  <p:embed/>
                </p:oleObj>
              </mc:Choice>
              <mc:Fallback>
                <p:oleObj name="Equation" r:id="rId8" imgW="228600" imgH="203040" progId="Equation.DSMT4">
                  <p:embed/>
                  <p:pic>
                    <p:nvPicPr>
                      <p:cNvPr id="8"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6887" y="3417888"/>
                        <a:ext cx="578647"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38150" y="205859"/>
            <a:ext cx="7799571"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The relative phase of a photon is observable locally</a:t>
            </a:r>
            <a:endParaRPr lang="en-US" sz="3600" dirty="0">
              <a:solidFill>
                <a:prstClr val="black"/>
              </a:solidFill>
              <a:latin typeface="Calibri"/>
              <a:cs typeface="+mn-cs"/>
            </a:endParaRPr>
          </a:p>
        </p:txBody>
      </p:sp>
    </p:spTree>
    <p:extLst>
      <p:ext uri="{BB962C8B-B14F-4D97-AF65-F5344CB8AC3E}">
        <p14:creationId xmlns:p14="http://schemas.microsoft.com/office/powerpoint/2010/main" val="20778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Line 3"/>
          <p:cNvSpPr>
            <a:spLocks noChangeShapeType="1"/>
          </p:cNvSpPr>
          <p:nvPr/>
        </p:nvSpPr>
        <p:spPr bwMode="auto">
          <a:xfrm rot="10800000" flipV="1">
            <a:off x="13563600" y="4953000"/>
            <a:ext cx="0" cy="609600"/>
          </a:xfrm>
          <a:prstGeom prst="line">
            <a:avLst/>
          </a:prstGeom>
          <a:noFill/>
          <a:ln w="25400">
            <a:solidFill>
              <a:srgbClr val="FF0000"/>
            </a:solidFill>
            <a:round/>
            <a:headEnd/>
            <a:tailEnd type="triangle" w="med" len="lg"/>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196" name="Rectangle 36"/>
          <p:cNvSpPr>
            <a:spLocks noChangeArrowheads="1"/>
          </p:cNvSpPr>
          <p:nvPr/>
        </p:nvSpPr>
        <p:spPr bwMode="auto">
          <a:xfrm>
            <a:off x="1371600" y="1962150"/>
            <a:ext cx="152400" cy="1524000"/>
          </a:xfrm>
          <a:prstGeom prst="rect">
            <a:avLst/>
          </a:prstGeom>
          <a:solidFill>
            <a:srgbClr val="FFFF66"/>
          </a:solidFill>
          <a:ln w="9525">
            <a:no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197" name="Rectangle 37"/>
          <p:cNvSpPr>
            <a:spLocks noChangeArrowheads="1"/>
          </p:cNvSpPr>
          <p:nvPr/>
        </p:nvSpPr>
        <p:spPr bwMode="auto">
          <a:xfrm>
            <a:off x="7391400" y="1962150"/>
            <a:ext cx="152400" cy="1524000"/>
          </a:xfrm>
          <a:prstGeom prst="rect">
            <a:avLst/>
          </a:prstGeom>
          <a:solidFill>
            <a:srgbClr val="FFFF66"/>
          </a:solidFill>
          <a:ln w="9525">
            <a:no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0" name="AutoShape 40"/>
          <p:cNvSpPr>
            <a:spLocks noChangeArrowheads="1"/>
          </p:cNvSpPr>
          <p:nvPr/>
        </p:nvSpPr>
        <p:spPr bwMode="auto">
          <a:xfrm rot="2700000">
            <a:off x="6324600" y="10477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2" name="AutoShape 42"/>
          <p:cNvSpPr>
            <a:spLocks noChangeArrowheads="1"/>
          </p:cNvSpPr>
          <p:nvPr/>
        </p:nvSpPr>
        <p:spPr bwMode="auto">
          <a:xfrm rot="18900000" flipH="1">
            <a:off x="8229600" y="10477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3" name="AutoShape 43"/>
          <p:cNvSpPr>
            <a:spLocks noChangeArrowheads="1"/>
          </p:cNvSpPr>
          <p:nvPr/>
        </p:nvSpPr>
        <p:spPr bwMode="auto">
          <a:xfrm rot="2700000">
            <a:off x="228600" y="12001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4" name="AutoShape 44"/>
          <p:cNvSpPr>
            <a:spLocks noChangeArrowheads="1"/>
          </p:cNvSpPr>
          <p:nvPr/>
        </p:nvSpPr>
        <p:spPr bwMode="auto">
          <a:xfrm rot="18900000" flipH="1">
            <a:off x="2133600" y="12001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5" name="Line 45"/>
          <p:cNvSpPr>
            <a:spLocks noChangeShapeType="1"/>
          </p:cNvSpPr>
          <p:nvPr/>
        </p:nvSpPr>
        <p:spPr bwMode="auto">
          <a:xfrm flipV="1">
            <a:off x="914400" y="19621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08" name="Line 48"/>
          <p:cNvSpPr>
            <a:spLocks noChangeShapeType="1"/>
          </p:cNvSpPr>
          <p:nvPr/>
        </p:nvSpPr>
        <p:spPr bwMode="auto">
          <a:xfrm flipV="1">
            <a:off x="6934200" y="18859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09" name="Line 49"/>
          <p:cNvSpPr>
            <a:spLocks noChangeShapeType="1"/>
          </p:cNvSpPr>
          <p:nvPr/>
        </p:nvSpPr>
        <p:spPr bwMode="auto">
          <a:xfrm flipH="1" flipV="1">
            <a:off x="6705600" y="18859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10" name="Line 50"/>
          <p:cNvSpPr>
            <a:spLocks noChangeShapeType="1"/>
          </p:cNvSpPr>
          <p:nvPr/>
        </p:nvSpPr>
        <p:spPr bwMode="auto">
          <a:xfrm flipH="1" flipV="1">
            <a:off x="762000" y="20383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12" name="Freeform 52"/>
          <p:cNvSpPr>
            <a:spLocks/>
          </p:cNvSpPr>
          <p:nvPr/>
        </p:nvSpPr>
        <p:spPr bwMode="auto">
          <a:xfrm rot="20447750">
            <a:off x="848316" y="2488563"/>
            <a:ext cx="1950996" cy="278461"/>
          </a:xfrm>
          <a:custGeom>
            <a:avLst/>
            <a:gdLst/>
            <a:ahLst/>
            <a:cxnLst>
              <a:cxn ang="0">
                <a:pos x="1536" y="336"/>
              </a:cxn>
              <a:cxn ang="0">
                <a:pos x="768" y="48"/>
              </a:cxn>
              <a:cxn ang="0">
                <a:pos x="240" y="48"/>
              </a:cxn>
              <a:cxn ang="0">
                <a:pos x="0" y="240"/>
              </a:cxn>
            </a:cxnLst>
            <a:rect l="0" t="0" r="r" b="b"/>
            <a:pathLst>
              <a:path w="1536" h="336">
                <a:moveTo>
                  <a:pt x="1536" y="336"/>
                </a:moveTo>
                <a:cubicBezTo>
                  <a:pt x="1260" y="216"/>
                  <a:pt x="984" y="96"/>
                  <a:pt x="768" y="48"/>
                </a:cubicBezTo>
                <a:cubicBezTo>
                  <a:pt x="552" y="0"/>
                  <a:pt x="368" y="16"/>
                  <a:pt x="240" y="48"/>
                </a:cubicBezTo>
                <a:cubicBezTo>
                  <a:pt x="112" y="80"/>
                  <a:pt x="40" y="216"/>
                  <a:pt x="0" y="240"/>
                </a:cubicBezTo>
              </a:path>
            </a:pathLst>
          </a:custGeom>
          <a:noFill/>
          <a:ln w="9525">
            <a:solidFill>
              <a:srgbClr val="0070C0"/>
            </a:solidFill>
            <a:round/>
            <a:headEnd type="none" w="med" len="me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14" name="Rectangle 54"/>
          <p:cNvSpPr>
            <a:spLocks noChangeArrowheads="1"/>
          </p:cNvSpPr>
          <p:nvPr/>
        </p:nvSpPr>
        <p:spPr bwMode="auto">
          <a:xfrm>
            <a:off x="3619500" y="762000"/>
            <a:ext cx="5943600" cy="336550"/>
          </a:xfrm>
          <a:prstGeom prst="rect">
            <a:avLst/>
          </a:prstGeom>
          <a:noFill/>
          <a:ln w="22225">
            <a:noFill/>
            <a:miter lim="800000"/>
            <a:headEnd/>
            <a:tailEnd/>
          </a:ln>
          <a:effectLst/>
        </p:spPr>
        <p:txBody>
          <a:bodyPr>
            <a:spAutoFit/>
          </a:bodyPr>
          <a:lstStyle/>
          <a:p>
            <a:pPr algn="l" rtl="0" fontAlgn="auto">
              <a:spcBef>
                <a:spcPct val="50000"/>
              </a:spcBef>
              <a:spcAft>
                <a:spcPts val="0"/>
              </a:spcAft>
            </a:pPr>
            <a:r>
              <a:rPr lang="en-US" sz="1600" dirty="0">
                <a:solidFill>
                  <a:prstClr val="black"/>
                </a:solidFill>
                <a:latin typeface="Helvetica" pitchFamily="34" charset="0"/>
                <a:cs typeface="+mn-cs"/>
              </a:rPr>
              <a:t>L. Hardy, Phys. Rev. </a:t>
            </a:r>
            <a:r>
              <a:rPr lang="en-US" sz="1600" dirty="0" err="1">
                <a:solidFill>
                  <a:prstClr val="black"/>
                </a:solidFill>
                <a:latin typeface="Helvetica" pitchFamily="34" charset="0"/>
                <a:cs typeface="+mn-cs"/>
              </a:rPr>
              <a:t>Lett</a:t>
            </a:r>
            <a:r>
              <a:rPr lang="en-US" sz="1600" dirty="0">
                <a:solidFill>
                  <a:prstClr val="black"/>
                </a:solidFill>
                <a:latin typeface="Helvetica" pitchFamily="34" charset="0"/>
                <a:cs typeface="+mn-cs"/>
              </a:rPr>
              <a:t>. (1994)</a:t>
            </a:r>
            <a:endParaRPr lang="en-US" dirty="0">
              <a:solidFill>
                <a:prstClr val="black"/>
              </a:solidFill>
              <a:latin typeface="Helvetica" pitchFamily="34" charset="0"/>
              <a:cs typeface="+mn-cs"/>
            </a:endParaRPr>
          </a:p>
        </p:txBody>
      </p:sp>
      <p:graphicFrame>
        <p:nvGraphicFramePr>
          <p:cNvPr id="70660" name="Object 9"/>
          <p:cNvGraphicFramePr>
            <a:graphicFrameLocks noChangeAspect="1"/>
          </p:cNvGraphicFramePr>
          <p:nvPr/>
        </p:nvGraphicFramePr>
        <p:xfrm>
          <a:off x="2830513" y="2076450"/>
          <a:ext cx="2952750" cy="776288"/>
        </p:xfrm>
        <a:graphic>
          <a:graphicData uri="http://schemas.openxmlformats.org/presentationml/2006/ole">
            <mc:AlternateContent xmlns:mc="http://schemas.openxmlformats.org/markup-compatibility/2006">
              <mc:Choice xmlns:v="urn:schemas-microsoft-com:vml" Requires="v">
                <p:oleObj spid="_x0000_s529485" name="Equation" r:id="rId3" imgW="1485720" imgH="419040" progId="Equation.DSMT4">
                  <p:embed/>
                </p:oleObj>
              </mc:Choice>
              <mc:Fallback>
                <p:oleObj name="Equation" r:id="rId3" imgW="1485720" imgH="419040" progId="Equation.DSMT4">
                  <p:embed/>
                  <p:pic>
                    <p:nvPicPr>
                      <p:cNvPr id="7066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13" y="2076450"/>
                        <a:ext cx="295275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25"/>
          <p:cNvPicPr>
            <a:picLocks noChangeAspect="1" noChangeArrowheads="1"/>
          </p:cNvPicPr>
          <p:nvPr/>
        </p:nvPicPr>
        <p:blipFill>
          <a:blip r:embed="rId5"/>
          <a:srcRect/>
          <a:stretch>
            <a:fillRect/>
          </a:stretch>
        </p:blipFill>
        <p:spPr bwMode="auto">
          <a:xfrm>
            <a:off x="561938" y="3266402"/>
            <a:ext cx="492125" cy="228600"/>
          </a:xfrm>
          <a:prstGeom prst="rect">
            <a:avLst/>
          </a:prstGeom>
          <a:noFill/>
          <a:ln w="9525">
            <a:noFill/>
            <a:miter lim="800000"/>
            <a:headEnd/>
            <a:tailEnd/>
          </a:ln>
        </p:spPr>
      </p:pic>
      <p:sp>
        <p:nvSpPr>
          <p:cNvPr id="27" name="Freeform 52"/>
          <p:cNvSpPr>
            <a:spLocks/>
          </p:cNvSpPr>
          <p:nvPr/>
        </p:nvSpPr>
        <p:spPr bwMode="auto">
          <a:xfrm rot="1019143" flipH="1">
            <a:off x="5844200" y="2411092"/>
            <a:ext cx="2332014" cy="314553"/>
          </a:xfrm>
          <a:custGeom>
            <a:avLst/>
            <a:gdLst/>
            <a:ahLst/>
            <a:cxnLst>
              <a:cxn ang="0">
                <a:pos x="1536" y="336"/>
              </a:cxn>
              <a:cxn ang="0">
                <a:pos x="768" y="48"/>
              </a:cxn>
              <a:cxn ang="0">
                <a:pos x="240" y="48"/>
              </a:cxn>
              <a:cxn ang="0">
                <a:pos x="0" y="240"/>
              </a:cxn>
            </a:cxnLst>
            <a:rect l="0" t="0" r="r" b="b"/>
            <a:pathLst>
              <a:path w="1536" h="336">
                <a:moveTo>
                  <a:pt x="1536" y="336"/>
                </a:moveTo>
                <a:cubicBezTo>
                  <a:pt x="1260" y="216"/>
                  <a:pt x="984" y="96"/>
                  <a:pt x="768" y="48"/>
                </a:cubicBezTo>
                <a:cubicBezTo>
                  <a:pt x="552" y="0"/>
                  <a:pt x="368" y="16"/>
                  <a:pt x="240" y="48"/>
                </a:cubicBezTo>
                <a:cubicBezTo>
                  <a:pt x="112" y="80"/>
                  <a:pt x="40" y="216"/>
                  <a:pt x="0" y="240"/>
                </a:cubicBezTo>
              </a:path>
            </a:pathLst>
          </a:custGeom>
          <a:noFill/>
          <a:ln w="9525">
            <a:solidFill>
              <a:srgbClr val="0070C0"/>
            </a:solidFill>
            <a:round/>
            <a:headEnd type="none" w="med" len="me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pic>
        <p:nvPicPr>
          <p:cNvPr id="28" name="Picture 27"/>
          <p:cNvPicPr>
            <a:picLocks noChangeAspect="1" noChangeArrowheads="1"/>
          </p:cNvPicPr>
          <p:nvPr/>
        </p:nvPicPr>
        <p:blipFill>
          <a:blip r:embed="rId5"/>
          <a:srcRect/>
          <a:stretch>
            <a:fillRect/>
          </a:stretch>
        </p:blipFill>
        <p:spPr bwMode="auto">
          <a:xfrm>
            <a:off x="7839038" y="3171152"/>
            <a:ext cx="492125" cy="228600"/>
          </a:xfrm>
          <a:prstGeom prst="rect">
            <a:avLst/>
          </a:prstGeom>
          <a:noFill/>
          <a:ln w="9525">
            <a:noFill/>
            <a:miter lim="800000"/>
            <a:headEnd/>
            <a:tailEnd/>
          </a:ln>
        </p:spPr>
      </p:pic>
      <p:pic>
        <p:nvPicPr>
          <p:cNvPr id="29" name="Picture 28"/>
          <p:cNvPicPr>
            <a:picLocks noChangeAspect="1" noChangeArrowheads="1"/>
          </p:cNvPicPr>
          <p:nvPr/>
        </p:nvPicPr>
        <p:blipFill>
          <a:blip r:embed="rId5"/>
          <a:srcRect/>
          <a:stretch>
            <a:fillRect/>
          </a:stretch>
        </p:blipFill>
        <p:spPr bwMode="auto">
          <a:xfrm>
            <a:off x="1809713" y="3171152"/>
            <a:ext cx="492125" cy="228600"/>
          </a:xfrm>
          <a:prstGeom prst="rect">
            <a:avLst/>
          </a:prstGeom>
          <a:noFill/>
          <a:ln w="9525">
            <a:noFill/>
            <a:miter lim="800000"/>
            <a:headEnd/>
            <a:tailEnd/>
          </a:ln>
        </p:spPr>
      </p:pic>
      <p:pic>
        <p:nvPicPr>
          <p:cNvPr id="30" name="Picture 29"/>
          <p:cNvPicPr>
            <a:picLocks noChangeAspect="1" noChangeArrowheads="1"/>
          </p:cNvPicPr>
          <p:nvPr/>
        </p:nvPicPr>
        <p:blipFill>
          <a:blip r:embed="rId5"/>
          <a:srcRect/>
          <a:stretch>
            <a:fillRect/>
          </a:stretch>
        </p:blipFill>
        <p:spPr bwMode="auto">
          <a:xfrm>
            <a:off x="1895438" y="3237827"/>
            <a:ext cx="492125" cy="228600"/>
          </a:xfrm>
          <a:prstGeom prst="rect">
            <a:avLst/>
          </a:prstGeom>
          <a:noFill/>
          <a:ln w="9525">
            <a:noFill/>
            <a:miter lim="800000"/>
            <a:headEnd/>
            <a:tailEnd/>
          </a:ln>
        </p:spPr>
      </p:pic>
      <p:pic>
        <p:nvPicPr>
          <p:cNvPr id="32" name="Picture 40"/>
          <p:cNvPicPr>
            <a:picLocks noChangeAspect="1" noChangeArrowheads="1"/>
          </p:cNvPicPr>
          <p:nvPr/>
        </p:nvPicPr>
        <p:blipFill>
          <a:blip r:embed="rId6"/>
          <a:srcRect/>
          <a:stretch>
            <a:fillRect/>
          </a:stretch>
        </p:blipFill>
        <p:spPr bwMode="auto">
          <a:xfrm>
            <a:off x="1971638" y="3309287"/>
            <a:ext cx="407987" cy="212725"/>
          </a:xfrm>
          <a:prstGeom prst="rect">
            <a:avLst/>
          </a:prstGeom>
          <a:noFill/>
          <a:ln w="9525">
            <a:noFill/>
            <a:miter lim="800000"/>
            <a:headEnd/>
            <a:tailEnd/>
          </a:ln>
        </p:spPr>
      </p:pic>
      <p:pic>
        <p:nvPicPr>
          <p:cNvPr id="31" name="Picture 30"/>
          <p:cNvPicPr>
            <a:picLocks noChangeAspect="1" noChangeArrowheads="1"/>
          </p:cNvPicPr>
          <p:nvPr/>
        </p:nvPicPr>
        <p:blipFill>
          <a:blip r:embed="rId5"/>
          <a:srcRect/>
          <a:stretch>
            <a:fillRect/>
          </a:stretch>
        </p:blipFill>
        <p:spPr bwMode="auto">
          <a:xfrm>
            <a:off x="2057363" y="3409277"/>
            <a:ext cx="492125" cy="228600"/>
          </a:xfrm>
          <a:prstGeom prst="rect">
            <a:avLst/>
          </a:prstGeom>
          <a:noFill/>
          <a:ln w="9525">
            <a:noFill/>
            <a:miter lim="800000"/>
            <a:headEnd/>
            <a:tailEnd/>
          </a:ln>
        </p:spPr>
      </p:pic>
      <p:pic>
        <p:nvPicPr>
          <p:cNvPr id="33" name="Picture 32"/>
          <p:cNvPicPr>
            <a:picLocks noChangeAspect="1" noChangeArrowheads="1"/>
          </p:cNvPicPr>
          <p:nvPr/>
        </p:nvPicPr>
        <p:blipFill>
          <a:blip r:embed="rId5"/>
          <a:srcRect/>
          <a:stretch>
            <a:fillRect/>
          </a:stretch>
        </p:blipFill>
        <p:spPr bwMode="auto">
          <a:xfrm>
            <a:off x="6638888" y="3075902"/>
            <a:ext cx="492125" cy="228600"/>
          </a:xfrm>
          <a:prstGeom prst="rect">
            <a:avLst/>
          </a:prstGeom>
          <a:noFill/>
          <a:ln w="9525">
            <a:noFill/>
            <a:miter lim="800000"/>
            <a:headEnd/>
            <a:tailEnd/>
          </a:ln>
        </p:spPr>
      </p:pic>
      <p:pic>
        <p:nvPicPr>
          <p:cNvPr id="34" name="Picture 33"/>
          <p:cNvPicPr>
            <a:picLocks noChangeAspect="1" noChangeArrowheads="1"/>
          </p:cNvPicPr>
          <p:nvPr/>
        </p:nvPicPr>
        <p:blipFill>
          <a:blip r:embed="rId5"/>
          <a:srcRect/>
          <a:stretch>
            <a:fillRect/>
          </a:stretch>
        </p:blipFill>
        <p:spPr bwMode="auto">
          <a:xfrm>
            <a:off x="6572213" y="3142577"/>
            <a:ext cx="492125" cy="228600"/>
          </a:xfrm>
          <a:prstGeom prst="rect">
            <a:avLst/>
          </a:prstGeom>
          <a:noFill/>
          <a:ln w="9525">
            <a:noFill/>
            <a:miter lim="800000"/>
            <a:headEnd/>
            <a:tailEnd/>
          </a:ln>
        </p:spPr>
      </p:pic>
      <p:pic>
        <p:nvPicPr>
          <p:cNvPr id="35" name="Picture 40"/>
          <p:cNvPicPr>
            <a:picLocks noChangeAspect="1" noChangeArrowheads="1"/>
          </p:cNvPicPr>
          <p:nvPr/>
        </p:nvPicPr>
        <p:blipFill>
          <a:blip r:embed="rId6"/>
          <a:srcRect/>
          <a:stretch>
            <a:fillRect/>
          </a:stretch>
        </p:blipFill>
        <p:spPr bwMode="auto">
          <a:xfrm>
            <a:off x="6553163" y="3233087"/>
            <a:ext cx="407987" cy="212725"/>
          </a:xfrm>
          <a:prstGeom prst="rect">
            <a:avLst/>
          </a:prstGeom>
          <a:noFill/>
          <a:ln w="9525">
            <a:noFill/>
            <a:miter lim="800000"/>
            <a:headEnd/>
            <a:tailEnd/>
          </a:ln>
        </p:spPr>
      </p:pic>
      <p:pic>
        <p:nvPicPr>
          <p:cNvPr id="36" name="Picture 35"/>
          <p:cNvPicPr>
            <a:picLocks noChangeAspect="1" noChangeArrowheads="1"/>
          </p:cNvPicPr>
          <p:nvPr/>
        </p:nvPicPr>
        <p:blipFill>
          <a:blip r:embed="rId5"/>
          <a:srcRect/>
          <a:stretch>
            <a:fillRect/>
          </a:stretch>
        </p:blipFill>
        <p:spPr bwMode="auto">
          <a:xfrm>
            <a:off x="6419813" y="3314027"/>
            <a:ext cx="492125" cy="228600"/>
          </a:xfrm>
          <a:prstGeom prst="rect">
            <a:avLst/>
          </a:prstGeom>
          <a:noFill/>
          <a:ln w="9525">
            <a:noFill/>
            <a:miter lim="800000"/>
            <a:headEnd/>
            <a:tailEnd/>
          </a:ln>
        </p:spPr>
      </p:pic>
      <p:graphicFrame>
        <p:nvGraphicFramePr>
          <p:cNvPr id="73733" name="Object 5"/>
          <p:cNvGraphicFramePr>
            <a:graphicFrameLocks noChangeAspect="1"/>
          </p:cNvGraphicFramePr>
          <p:nvPr/>
        </p:nvGraphicFramePr>
        <p:xfrm>
          <a:off x="1733550" y="3505200"/>
          <a:ext cx="2644775" cy="971550"/>
        </p:xfrm>
        <a:graphic>
          <a:graphicData uri="http://schemas.openxmlformats.org/presentationml/2006/ole">
            <mc:AlternateContent xmlns:mc="http://schemas.openxmlformats.org/markup-compatibility/2006">
              <mc:Choice xmlns:v="urn:schemas-microsoft-com:vml" Requires="v">
                <p:oleObj spid="_x0000_s529486" name="Equation" r:id="rId7" imgW="1244520" imgH="457200" progId="Equation.DSMT4">
                  <p:embed/>
                </p:oleObj>
              </mc:Choice>
              <mc:Fallback>
                <p:oleObj name="Equation" r:id="rId7" imgW="1244520" imgH="457200" progId="Equation.DSMT4">
                  <p:embed/>
                  <p:pic>
                    <p:nvPicPr>
                      <p:cNvPr id="7373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3550" y="3505200"/>
                        <a:ext cx="26447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9"/>
          <p:cNvGraphicFramePr>
            <a:graphicFrameLocks noChangeAspect="1"/>
          </p:cNvGraphicFramePr>
          <p:nvPr/>
        </p:nvGraphicFramePr>
        <p:xfrm>
          <a:off x="352425" y="3560763"/>
          <a:ext cx="638175" cy="526995"/>
        </p:xfrm>
        <a:graphic>
          <a:graphicData uri="http://schemas.openxmlformats.org/presentationml/2006/ole">
            <mc:AlternateContent xmlns:mc="http://schemas.openxmlformats.org/markup-compatibility/2006">
              <mc:Choice xmlns:v="urn:schemas-microsoft-com:vml" Requires="v">
                <p:oleObj spid="_x0000_s529487" name="Equation" r:id="rId9" imgW="228600" imgH="203040" progId="Equation.DSMT4">
                  <p:embed/>
                </p:oleObj>
              </mc:Choice>
              <mc:Fallback>
                <p:oleObj name="Equation" r:id="rId9" imgW="228600" imgH="203040" progId="Equation.DSMT4">
                  <p:embed/>
                  <p:pic>
                    <p:nvPicPr>
                      <p:cNvPr id="3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425" y="3560763"/>
                        <a:ext cx="638175" cy="526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9"/>
          <p:cNvGraphicFramePr>
            <a:graphicFrameLocks noChangeAspect="1"/>
          </p:cNvGraphicFramePr>
          <p:nvPr/>
        </p:nvGraphicFramePr>
        <p:xfrm>
          <a:off x="8116887" y="3417888"/>
          <a:ext cx="578647" cy="477837"/>
        </p:xfrm>
        <a:graphic>
          <a:graphicData uri="http://schemas.openxmlformats.org/presentationml/2006/ole">
            <mc:AlternateContent xmlns:mc="http://schemas.openxmlformats.org/markup-compatibility/2006">
              <mc:Choice xmlns:v="urn:schemas-microsoft-com:vml" Requires="v">
                <p:oleObj spid="_x0000_s529488" name="Equation" r:id="rId11" imgW="228600" imgH="203040" progId="Equation.DSMT4">
                  <p:embed/>
                </p:oleObj>
              </mc:Choice>
              <mc:Fallback>
                <p:oleObj name="Equation" r:id="rId11" imgW="228600" imgH="203040" progId="Equation.DSMT4">
                  <p:embed/>
                  <p:pic>
                    <p:nvPicPr>
                      <p:cNvPr id="4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6887" y="3417888"/>
                        <a:ext cx="578647"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5"/>
          <p:cNvGraphicFramePr>
            <a:graphicFrameLocks noChangeAspect="1"/>
          </p:cNvGraphicFramePr>
          <p:nvPr/>
        </p:nvGraphicFramePr>
        <p:xfrm>
          <a:off x="5151438" y="3457575"/>
          <a:ext cx="2771775" cy="1028700"/>
        </p:xfrm>
        <a:graphic>
          <a:graphicData uri="http://schemas.openxmlformats.org/presentationml/2006/ole">
            <mc:AlternateContent xmlns:mc="http://schemas.openxmlformats.org/markup-compatibility/2006">
              <mc:Choice xmlns:v="urn:schemas-microsoft-com:vml" Requires="v">
                <p:oleObj spid="_x0000_s529489" name="Equation" r:id="rId13" imgW="1231560" imgH="457200" progId="Equation.DSMT4">
                  <p:embed/>
                </p:oleObj>
              </mc:Choice>
              <mc:Fallback>
                <p:oleObj name="Equation" r:id="rId13" imgW="1231560" imgH="457200" progId="Equation.DSMT4">
                  <p:embed/>
                  <p:pic>
                    <p:nvPicPr>
                      <p:cNvPr id="41"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1438" y="3457575"/>
                        <a:ext cx="27717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Rectangle 41"/>
          <p:cNvSpPr/>
          <p:nvPr/>
        </p:nvSpPr>
        <p:spPr>
          <a:xfrm>
            <a:off x="438150" y="205859"/>
            <a:ext cx="7799571"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The relative phase of a photon is observable locally</a:t>
            </a:r>
            <a:endParaRPr lang="en-US" sz="3600" dirty="0">
              <a:solidFill>
                <a:prstClr val="black"/>
              </a:solidFill>
              <a:latin typeface="Calibri"/>
              <a:cs typeface="+mn-cs"/>
            </a:endParaRPr>
          </a:p>
        </p:txBody>
      </p:sp>
    </p:spTree>
    <p:extLst>
      <p:ext uri="{BB962C8B-B14F-4D97-AF65-F5344CB8AC3E}">
        <p14:creationId xmlns:p14="http://schemas.microsoft.com/office/powerpoint/2010/main" val="21786953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Line 3"/>
          <p:cNvSpPr>
            <a:spLocks noChangeShapeType="1"/>
          </p:cNvSpPr>
          <p:nvPr/>
        </p:nvSpPr>
        <p:spPr bwMode="auto">
          <a:xfrm rot="10800000" flipV="1">
            <a:off x="13563600" y="4953000"/>
            <a:ext cx="0" cy="609600"/>
          </a:xfrm>
          <a:prstGeom prst="line">
            <a:avLst/>
          </a:prstGeom>
          <a:noFill/>
          <a:ln w="25400">
            <a:solidFill>
              <a:srgbClr val="FF0000"/>
            </a:solidFill>
            <a:round/>
            <a:headEnd/>
            <a:tailEnd type="triangle" w="med" len="lg"/>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196" name="Rectangle 36"/>
          <p:cNvSpPr>
            <a:spLocks noChangeArrowheads="1"/>
          </p:cNvSpPr>
          <p:nvPr/>
        </p:nvSpPr>
        <p:spPr bwMode="auto">
          <a:xfrm>
            <a:off x="1371600" y="1962150"/>
            <a:ext cx="152400" cy="1524000"/>
          </a:xfrm>
          <a:prstGeom prst="rect">
            <a:avLst/>
          </a:prstGeom>
          <a:solidFill>
            <a:srgbClr val="FFFF66"/>
          </a:solidFill>
          <a:ln w="9525">
            <a:no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197" name="Rectangle 37"/>
          <p:cNvSpPr>
            <a:spLocks noChangeArrowheads="1"/>
          </p:cNvSpPr>
          <p:nvPr/>
        </p:nvSpPr>
        <p:spPr bwMode="auto">
          <a:xfrm>
            <a:off x="7391400" y="1962150"/>
            <a:ext cx="152400" cy="1524000"/>
          </a:xfrm>
          <a:prstGeom prst="rect">
            <a:avLst/>
          </a:prstGeom>
          <a:solidFill>
            <a:srgbClr val="FFFF66"/>
          </a:solidFill>
          <a:ln w="9525">
            <a:no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0" name="AutoShape 40"/>
          <p:cNvSpPr>
            <a:spLocks noChangeArrowheads="1"/>
          </p:cNvSpPr>
          <p:nvPr/>
        </p:nvSpPr>
        <p:spPr bwMode="auto">
          <a:xfrm rot="2700000">
            <a:off x="6324600" y="10477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2" name="AutoShape 42"/>
          <p:cNvSpPr>
            <a:spLocks noChangeArrowheads="1"/>
          </p:cNvSpPr>
          <p:nvPr/>
        </p:nvSpPr>
        <p:spPr bwMode="auto">
          <a:xfrm rot="18900000" flipH="1">
            <a:off x="8229600" y="10477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3" name="AutoShape 43"/>
          <p:cNvSpPr>
            <a:spLocks noChangeArrowheads="1"/>
          </p:cNvSpPr>
          <p:nvPr/>
        </p:nvSpPr>
        <p:spPr bwMode="auto">
          <a:xfrm rot="2700000">
            <a:off x="228600" y="12001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4" name="AutoShape 44"/>
          <p:cNvSpPr>
            <a:spLocks noChangeArrowheads="1"/>
          </p:cNvSpPr>
          <p:nvPr/>
        </p:nvSpPr>
        <p:spPr bwMode="auto">
          <a:xfrm rot="18900000" flipH="1">
            <a:off x="2133600" y="1200150"/>
            <a:ext cx="533400" cy="1143000"/>
          </a:xfrm>
          <a:prstGeom prst="moon">
            <a:avLst>
              <a:gd name="adj" fmla="val 87500"/>
            </a:avLst>
          </a:prstGeom>
          <a:solidFill>
            <a:schemeClr val="folHlink"/>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2205" name="Line 45"/>
          <p:cNvSpPr>
            <a:spLocks noChangeShapeType="1"/>
          </p:cNvSpPr>
          <p:nvPr/>
        </p:nvSpPr>
        <p:spPr bwMode="auto">
          <a:xfrm flipV="1">
            <a:off x="914400" y="19621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08" name="Line 48"/>
          <p:cNvSpPr>
            <a:spLocks noChangeShapeType="1"/>
          </p:cNvSpPr>
          <p:nvPr/>
        </p:nvSpPr>
        <p:spPr bwMode="auto">
          <a:xfrm flipV="1">
            <a:off x="6934200" y="18859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09" name="Line 49"/>
          <p:cNvSpPr>
            <a:spLocks noChangeShapeType="1"/>
          </p:cNvSpPr>
          <p:nvPr/>
        </p:nvSpPr>
        <p:spPr bwMode="auto">
          <a:xfrm flipH="1" flipV="1">
            <a:off x="6705600" y="18859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10" name="Line 50"/>
          <p:cNvSpPr>
            <a:spLocks noChangeShapeType="1"/>
          </p:cNvSpPr>
          <p:nvPr/>
        </p:nvSpPr>
        <p:spPr bwMode="auto">
          <a:xfrm flipH="1" flipV="1">
            <a:off x="762000" y="2038350"/>
            <a:ext cx="1295400" cy="1295400"/>
          </a:xfrm>
          <a:prstGeom prst="line">
            <a:avLst/>
          </a:prstGeom>
          <a:noFill/>
          <a:ln w="9525">
            <a:solidFill>
              <a:schemeClr val="tx1"/>
            </a:solidFill>
            <a:prstDash val="dash"/>
            <a:round/>
            <a:headEn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sp>
        <p:nvSpPr>
          <p:cNvPr id="92212" name="Freeform 52"/>
          <p:cNvSpPr>
            <a:spLocks/>
          </p:cNvSpPr>
          <p:nvPr/>
        </p:nvSpPr>
        <p:spPr bwMode="auto">
          <a:xfrm rot="20447750">
            <a:off x="848316" y="2488563"/>
            <a:ext cx="1950996" cy="278461"/>
          </a:xfrm>
          <a:custGeom>
            <a:avLst/>
            <a:gdLst/>
            <a:ahLst/>
            <a:cxnLst>
              <a:cxn ang="0">
                <a:pos x="1536" y="336"/>
              </a:cxn>
              <a:cxn ang="0">
                <a:pos x="768" y="48"/>
              </a:cxn>
              <a:cxn ang="0">
                <a:pos x="240" y="48"/>
              </a:cxn>
              <a:cxn ang="0">
                <a:pos x="0" y="240"/>
              </a:cxn>
            </a:cxnLst>
            <a:rect l="0" t="0" r="r" b="b"/>
            <a:pathLst>
              <a:path w="1536" h="336">
                <a:moveTo>
                  <a:pt x="1536" y="336"/>
                </a:moveTo>
                <a:cubicBezTo>
                  <a:pt x="1260" y="216"/>
                  <a:pt x="984" y="96"/>
                  <a:pt x="768" y="48"/>
                </a:cubicBezTo>
                <a:cubicBezTo>
                  <a:pt x="552" y="0"/>
                  <a:pt x="368" y="16"/>
                  <a:pt x="240" y="48"/>
                </a:cubicBezTo>
                <a:cubicBezTo>
                  <a:pt x="112" y="80"/>
                  <a:pt x="40" y="216"/>
                  <a:pt x="0" y="240"/>
                </a:cubicBezTo>
              </a:path>
            </a:pathLst>
          </a:custGeom>
          <a:noFill/>
          <a:ln w="9525">
            <a:solidFill>
              <a:srgbClr val="0070C0"/>
            </a:solidFill>
            <a:round/>
            <a:headEnd type="none" w="med" len="me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graphicFrame>
        <p:nvGraphicFramePr>
          <p:cNvPr id="70660" name="Object 9"/>
          <p:cNvGraphicFramePr>
            <a:graphicFrameLocks noChangeAspect="1"/>
          </p:cNvGraphicFramePr>
          <p:nvPr/>
        </p:nvGraphicFramePr>
        <p:xfrm>
          <a:off x="2830513" y="2076450"/>
          <a:ext cx="2952750" cy="776288"/>
        </p:xfrm>
        <a:graphic>
          <a:graphicData uri="http://schemas.openxmlformats.org/presentationml/2006/ole">
            <mc:AlternateContent xmlns:mc="http://schemas.openxmlformats.org/markup-compatibility/2006">
              <mc:Choice xmlns:v="urn:schemas-microsoft-com:vml" Requires="v">
                <p:oleObj spid="_x0000_s530524" name="Equation" r:id="rId3" imgW="1485720" imgH="419040" progId="Equation.DSMT4">
                  <p:embed/>
                </p:oleObj>
              </mc:Choice>
              <mc:Fallback>
                <p:oleObj name="Equation" r:id="rId3" imgW="1485720" imgH="419040" progId="Equation.DSMT4">
                  <p:embed/>
                  <p:pic>
                    <p:nvPicPr>
                      <p:cNvPr id="7066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13" y="2076450"/>
                        <a:ext cx="295275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25"/>
          <p:cNvPicPr>
            <a:picLocks noChangeAspect="1" noChangeArrowheads="1"/>
          </p:cNvPicPr>
          <p:nvPr/>
        </p:nvPicPr>
        <p:blipFill>
          <a:blip r:embed="rId5"/>
          <a:srcRect/>
          <a:stretch>
            <a:fillRect/>
          </a:stretch>
        </p:blipFill>
        <p:spPr bwMode="auto">
          <a:xfrm>
            <a:off x="561938" y="3266402"/>
            <a:ext cx="492125" cy="228600"/>
          </a:xfrm>
          <a:prstGeom prst="rect">
            <a:avLst/>
          </a:prstGeom>
          <a:noFill/>
          <a:ln w="9525">
            <a:noFill/>
            <a:miter lim="800000"/>
            <a:headEnd/>
            <a:tailEnd/>
          </a:ln>
        </p:spPr>
      </p:pic>
      <p:sp>
        <p:nvSpPr>
          <p:cNvPr id="27" name="Freeform 52"/>
          <p:cNvSpPr>
            <a:spLocks/>
          </p:cNvSpPr>
          <p:nvPr/>
        </p:nvSpPr>
        <p:spPr bwMode="auto">
          <a:xfrm rot="1019143" flipH="1">
            <a:off x="5844200" y="2411092"/>
            <a:ext cx="2332014" cy="314553"/>
          </a:xfrm>
          <a:custGeom>
            <a:avLst/>
            <a:gdLst/>
            <a:ahLst/>
            <a:cxnLst>
              <a:cxn ang="0">
                <a:pos x="1536" y="336"/>
              </a:cxn>
              <a:cxn ang="0">
                <a:pos x="768" y="48"/>
              </a:cxn>
              <a:cxn ang="0">
                <a:pos x="240" y="48"/>
              </a:cxn>
              <a:cxn ang="0">
                <a:pos x="0" y="240"/>
              </a:cxn>
            </a:cxnLst>
            <a:rect l="0" t="0" r="r" b="b"/>
            <a:pathLst>
              <a:path w="1536" h="336">
                <a:moveTo>
                  <a:pt x="1536" y="336"/>
                </a:moveTo>
                <a:cubicBezTo>
                  <a:pt x="1260" y="216"/>
                  <a:pt x="984" y="96"/>
                  <a:pt x="768" y="48"/>
                </a:cubicBezTo>
                <a:cubicBezTo>
                  <a:pt x="552" y="0"/>
                  <a:pt x="368" y="16"/>
                  <a:pt x="240" y="48"/>
                </a:cubicBezTo>
                <a:cubicBezTo>
                  <a:pt x="112" y="80"/>
                  <a:pt x="40" y="216"/>
                  <a:pt x="0" y="240"/>
                </a:cubicBezTo>
              </a:path>
            </a:pathLst>
          </a:custGeom>
          <a:noFill/>
          <a:ln w="9525">
            <a:solidFill>
              <a:srgbClr val="0070C0"/>
            </a:solidFill>
            <a:round/>
            <a:headEnd type="none" w="med" len="med"/>
            <a:tailEnd type="triangle" w="med" len="med"/>
          </a:ln>
          <a:effectLst/>
        </p:spPr>
        <p:txBody>
          <a:bodyPr/>
          <a:lstStyle/>
          <a:p>
            <a:pPr algn="l" rtl="0" fontAlgn="auto">
              <a:spcBef>
                <a:spcPts val="0"/>
              </a:spcBef>
              <a:spcAft>
                <a:spcPts val="0"/>
              </a:spcAft>
            </a:pPr>
            <a:endParaRPr lang="en-US">
              <a:solidFill>
                <a:prstClr val="black"/>
              </a:solidFill>
              <a:latin typeface="Calibri"/>
              <a:cs typeface="+mn-cs"/>
            </a:endParaRPr>
          </a:p>
        </p:txBody>
      </p:sp>
      <p:pic>
        <p:nvPicPr>
          <p:cNvPr id="28" name="Picture 27"/>
          <p:cNvPicPr>
            <a:picLocks noChangeAspect="1" noChangeArrowheads="1"/>
          </p:cNvPicPr>
          <p:nvPr/>
        </p:nvPicPr>
        <p:blipFill>
          <a:blip r:embed="rId5"/>
          <a:srcRect/>
          <a:stretch>
            <a:fillRect/>
          </a:stretch>
        </p:blipFill>
        <p:spPr bwMode="auto">
          <a:xfrm>
            <a:off x="7839038" y="3171152"/>
            <a:ext cx="492125" cy="228600"/>
          </a:xfrm>
          <a:prstGeom prst="rect">
            <a:avLst/>
          </a:prstGeom>
          <a:noFill/>
          <a:ln w="9525">
            <a:noFill/>
            <a:miter lim="800000"/>
            <a:headEnd/>
            <a:tailEnd/>
          </a:ln>
        </p:spPr>
      </p:pic>
      <p:pic>
        <p:nvPicPr>
          <p:cNvPr id="29" name="Picture 28"/>
          <p:cNvPicPr>
            <a:picLocks noChangeAspect="1" noChangeArrowheads="1"/>
          </p:cNvPicPr>
          <p:nvPr/>
        </p:nvPicPr>
        <p:blipFill>
          <a:blip r:embed="rId5"/>
          <a:srcRect/>
          <a:stretch>
            <a:fillRect/>
          </a:stretch>
        </p:blipFill>
        <p:spPr bwMode="auto">
          <a:xfrm>
            <a:off x="1809713" y="3171152"/>
            <a:ext cx="492125" cy="228600"/>
          </a:xfrm>
          <a:prstGeom prst="rect">
            <a:avLst/>
          </a:prstGeom>
          <a:noFill/>
          <a:ln w="9525">
            <a:noFill/>
            <a:miter lim="800000"/>
            <a:headEnd/>
            <a:tailEnd/>
          </a:ln>
        </p:spPr>
      </p:pic>
      <p:pic>
        <p:nvPicPr>
          <p:cNvPr id="30" name="Picture 29"/>
          <p:cNvPicPr>
            <a:picLocks noChangeAspect="1" noChangeArrowheads="1"/>
          </p:cNvPicPr>
          <p:nvPr/>
        </p:nvPicPr>
        <p:blipFill>
          <a:blip r:embed="rId5"/>
          <a:srcRect/>
          <a:stretch>
            <a:fillRect/>
          </a:stretch>
        </p:blipFill>
        <p:spPr bwMode="auto">
          <a:xfrm>
            <a:off x="1895438" y="3237827"/>
            <a:ext cx="492125" cy="228600"/>
          </a:xfrm>
          <a:prstGeom prst="rect">
            <a:avLst/>
          </a:prstGeom>
          <a:noFill/>
          <a:ln w="9525">
            <a:noFill/>
            <a:miter lim="800000"/>
            <a:headEnd/>
            <a:tailEnd/>
          </a:ln>
        </p:spPr>
      </p:pic>
      <p:pic>
        <p:nvPicPr>
          <p:cNvPr id="32" name="Picture 40"/>
          <p:cNvPicPr>
            <a:picLocks noChangeAspect="1" noChangeArrowheads="1"/>
          </p:cNvPicPr>
          <p:nvPr/>
        </p:nvPicPr>
        <p:blipFill>
          <a:blip r:embed="rId6"/>
          <a:srcRect/>
          <a:stretch>
            <a:fillRect/>
          </a:stretch>
        </p:blipFill>
        <p:spPr bwMode="auto">
          <a:xfrm>
            <a:off x="1971638" y="3309287"/>
            <a:ext cx="407987" cy="212725"/>
          </a:xfrm>
          <a:prstGeom prst="rect">
            <a:avLst/>
          </a:prstGeom>
          <a:noFill/>
          <a:ln w="9525">
            <a:noFill/>
            <a:miter lim="800000"/>
            <a:headEnd/>
            <a:tailEnd/>
          </a:ln>
        </p:spPr>
      </p:pic>
      <p:pic>
        <p:nvPicPr>
          <p:cNvPr id="31" name="Picture 30"/>
          <p:cNvPicPr>
            <a:picLocks noChangeAspect="1" noChangeArrowheads="1"/>
          </p:cNvPicPr>
          <p:nvPr/>
        </p:nvPicPr>
        <p:blipFill>
          <a:blip r:embed="rId5"/>
          <a:srcRect/>
          <a:stretch>
            <a:fillRect/>
          </a:stretch>
        </p:blipFill>
        <p:spPr bwMode="auto">
          <a:xfrm>
            <a:off x="2057363" y="3409277"/>
            <a:ext cx="492125" cy="228600"/>
          </a:xfrm>
          <a:prstGeom prst="rect">
            <a:avLst/>
          </a:prstGeom>
          <a:noFill/>
          <a:ln w="9525">
            <a:noFill/>
            <a:miter lim="800000"/>
            <a:headEnd/>
            <a:tailEnd/>
          </a:ln>
        </p:spPr>
      </p:pic>
      <p:pic>
        <p:nvPicPr>
          <p:cNvPr id="33" name="Picture 32"/>
          <p:cNvPicPr>
            <a:picLocks noChangeAspect="1" noChangeArrowheads="1"/>
          </p:cNvPicPr>
          <p:nvPr/>
        </p:nvPicPr>
        <p:blipFill>
          <a:blip r:embed="rId5"/>
          <a:srcRect/>
          <a:stretch>
            <a:fillRect/>
          </a:stretch>
        </p:blipFill>
        <p:spPr bwMode="auto">
          <a:xfrm>
            <a:off x="6638888" y="3075902"/>
            <a:ext cx="492125" cy="228600"/>
          </a:xfrm>
          <a:prstGeom prst="rect">
            <a:avLst/>
          </a:prstGeom>
          <a:noFill/>
          <a:ln w="9525">
            <a:noFill/>
            <a:miter lim="800000"/>
            <a:headEnd/>
            <a:tailEnd/>
          </a:ln>
        </p:spPr>
      </p:pic>
      <p:pic>
        <p:nvPicPr>
          <p:cNvPr id="34" name="Picture 33"/>
          <p:cNvPicPr>
            <a:picLocks noChangeAspect="1" noChangeArrowheads="1"/>
          </p:cNvPicPr>
          <p:nvPr/>
        </p:nvPicPr>
        <p:blipFill>
          <a:blip r:embed="rId5"/>
          <a:srcRect/>
          <a:stretch>
            <a:fillRect/>
          </a:stretch>
        </p:blipFill>
        <p:spPr bwMode="auto">
          <a:xfrm>
            <a:off x="6572213" y="3142577"/>
            <a:ext cx="492125" cy="228600"/>
          </a:xfrm>
          <a:prstGeom prst="rect">
            <a:avLst/>
          </a:prstGeom>
          <a:noFill/>
          <a:ln w="9525">
            <a:noFill/>
            <a:miter lim="800000"/>
            <a:headEnd/>
            <a:tailEnd/>
          </a:ln>
        </p:spPr>
      </p:pic>
      <p:pic>
        <p:nvPicPr>
          <p:cNvPr id="35" name="Picture 40"/>
          <p:cNvPicPr>
            <a:picLocks noChangeAspect="1" noChangeArrowheads="1"/>
          </p:cNvPicPr>
          <p:nvPr/>
        </p:nvPicPr>
        <p:blipFill>
          <a:blip r:embed="rId6"/>
          <a:srcRect/>
          <a:stretch>
            <a:fillRect/>
          </a:stretch>
        </p:blipFill>
        <p:spPr bwMode="auto">
          <a:xfrm>
            <a:off x="6553163" y="3233087"/>
            <a:ext cx="407987" cy="212725"/>
          </a:xfrm>
          <a:prstGeom prst="rect">
            <a:avLst/>
          </a:prstGeom>
          <a:noFill/>
          <a:ln w="9525">
            <a:noFill/>
            <a:miter lim="800000"/>
            <a:headEnd/>
            <a:tailEnd/>
          </a:ln>
        </p:spPr>
      </p:pic>
      <p:pic>
        <p:nvPicPr>
          <p:cNvPr id="36" name="Picture 35"/>
          <p:cNvPicPr>
            <a:picLocks noChangeAspect="1" noChangeArrowheads="1"/>
          </p:cNvPicPr>
          <p:nvPr/>
        </p:nvPicPr>
        <p:blipFill>
          <a:blip r:embed="rId5"/>
          <a:srcRect/>
          <a:stretch>
            <a:fillRect/>
          </a:stretch>
        </p:blipFill>
        <p:spPr bwMode="auto">
          <a:xfrm>
            <a:off x="6419813" y="3314027"/>
            <a:ext cx="492125" cy="228600"/>
          </a:xfrm>
          <a:prstGeom prst="rect">
            <a:avLst/>
          </a:prstGeom>
          <a:noFill/>
          <a:ln w="9525">
            <a:noFill/>
            <a:miter lim="800000"/>
            <a:headEnd/>
            <a:tailEnd/>
          </a:ln>
        </p:spPr>
      </p:pic>
      <p:graphicFrame>
        <p:nvGraphicFramePr>
          <p:cNvPr id="73733" name="Object 5"/>
          <p:cNvGraphicFramePr>
            <a:graphicFrameLocks noChangeAspect="1"/>
          </p:cNvGraphicFramePr>
          <p:nvPr/>
        </p:nvGraphicFramePr>
        <p:xfrm>
          <a:off x="1814513" y="3517900"/>
          <a:ext cx="2482850" cy="944563"/>
        </p:xfrm>
        <a:graphic>
          <a:graphicData uri="http://schemas.openxmlformats.org/presentationml/2006/ole">
            <mc:AlternateContent xmlns:mc="http://schemas.openxmlformats.org/markup-compatibility/2006">
              <mc:Choice xmlns:v="urn:schemas-microsoft-com:vml" Requires="v">
                <p:oleObj spid="_x0000_s530525" name="Equation" r:id="rId7" imgW="1168200" imgH="444240" progId="Equation.DSMT4">
                  <p:embed/>
                </p:oleObj>
              </mc:Choice>
              <mc:Fallback>
                <p:oleObj name="Equation" r:id="rId7" imgW="1168200" imgH="444240" progId="Equation.DSMT4">
                  <p:embed/>
                  <p:pic>
                    <p:nvPicPr>
                      <p:cNvPr id="7373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4513" y="3517900"/>
                        <a:ext cx="24828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9"/>
          <p:cNvGraphicFramePr>
            <a:graphicFrameLocks noChangeAspect="1"/>
          </p:cNvGraphicFramePr>
          <p:nvPr/>
        </p:nvGraphicFramePr>
        <p:xfrm>
          <a:off x="352425" y="3560763"/>
          <a:ext cx="638175" cy="526995"/>
        </p:xfrm>
        <a:graphic>
          <a:graphicData uri="http://schemas.openxmlformats.org/presentationml/2006/ole">
            <mc:AlternateContent xmlns:mc="http://schemas.openxmlformats.org/markup-compatibility/2006">
              <mc:Choice xmlns:v="urn:schemas-microsoft-com:vml" Requires="v">
                <p:oleObj spid="_x0000_s530526" name="Equation" r:id="rId9" imgW="228600" imgH="203040" progId="Equation.DSMT4">
                  <p:embed/>
                </p:oleObj>
              </mc:Choice>
              <mc:Fallback>
                <p:oleObj name="Equation" r:id="rId9" imgW="228600" imgH="203040" progId="Equation.DSMT4">
                  <p:embed/>
                  <p:pic>
                    <p:nvPicPr>
                      <p:cNvPr id="3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425" y="3560763"/>
                        <a:ext cx="638175" cy="526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9"/>
          <p:cNvGraphicFramePr>
            <a:graphicFrameLocks noChangeAspect="1"/>
          </p:cNvGraphicFramePr>
          <p:nvPr/>
        </p:nvGraphicFramePr>
        <p:xfrm>
          <a:off x="8116887" y="3417888"/>
          <a:ext cx="578647" cy="477837"/>
        </p:xfrm>
        <a:graphic>
          <a:graphicData uri="http://schemas.openxmlformats.org/presentationml/2006/ole">
            <mc:AlternateContent xmlns:mc="http://schemas.openxmlformats.org/markup-compatibility/2006">
              <mc:Choice xmlns:v="urn:schemas-microsoft-com:vml" Requires="v">
                <p:oleObj spid="_x0000_s530527" name="Equation" r:id="rId11" imgW="228600" imgH="203040" progId="Equation.DSMT4">
                  <p:embed/>
                </p:oleObj>
              </mc:Choice>
              <mc:Fallback>
                <p:oleObj name="Equation" r:id="rId11" imgW="228600" imgH="203040" progId="Equation.DSMT4">
                  <p:embed/>
                  <p:pic>
                    <p:nvPicPr>
                      <p:cNvPr id="4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6887" y="3417888"/>
                        <a:ext cx="578647"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5"/>
          <p:cNvGraphicFramePr>
            <a:graphicFrameLocks noChangeAspect="1"/>
          </p:cNvGraphicFramePr>
          <p:nvPr/>
        </p:nvGraphicFramePr>
        <p:xfrm>
          <a:off x="5222875" y="3471863"/>
          <a:ext cx="2628900" cy="1000125"/>
        </p:xfrm>
        <a:graphic>
          <a:graphicData uri="http://schemas.openxmlformats.org/presentationml/2006/ole">
            <mc:AlternateContent xmlns:mc="http://schemas.openxmlformats.org/markup-compatibility/2006">
              <mc:Choice xmlns:v="urn:schemas-microsoft-com:vml" Requires="v">
                <p:oleObj spid="_x0000_s530528" name="Equation" r:id="rId13" imgW="1168200" imgH="444240" progId="Equation.DSMT4">
                  <p:embed/>
                </p:oleObj>
              </mc:Choice>
              <mc:Fallback>
                <p:oleObj name="Equation" r:id="rId13" imgW="1168200" imgH="444240" progId="Equation.DSMT4">
                  <p:embed/>
                  <p:pic>
                    <p:nvPicPr>
                      <p:cNvPr id="41"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2875" y="3471863"/>
                        <a:ext cx="26289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Rectangle 41"/>
          <p:cNvSpPr/>
          <p:nvPr/>
        </p:nvSpPr>
        <p:spPr>
          <a:xfrm>
            <a:off x="496183" y="234434"/>
            <a:ext cx="8647817"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The relative phase of a charged </a:t>
            </a:r>
            <a:r>
              <a:rPr lang="en-US" sz="2800" b="1" dirty="0" err="1" smtClean="0">
                <a:solidFill>
                  <a:srgbClr val="0000FF"/>
                </a:solidFill>
                <a:latin typeface="Calibri"/>
                <a:cs typeface="+mn-cs"/>
              </a:rPr>
              <a:t>pion</a:t>
            </a:r>
            <a:r>
              <a:rPr lang="en-US" sz="2800" b="1" dirty="0" smtClean="0">
                <a:solidFill>
                  <a:srgbClr val="0000FF"/>
                </a:solidFill>
                <a:latin typeface="Calibri"/>
                <a:cs typeface="+mn-cs"/>
              </a:rPr>
              <a:t> is observable locally</a:t>
            </a:r>
            <a:endParaRPr lang="en-US" sz="3600" dirty="0">
              <a:solidFill>
                <a:prstClr val="black"/>
              </a:solidFill>
              <a:latin typeface="Calibri"/>
              <a:cs typeface="+mn-cs"/>
            </a:endParaRPr>
          </a:p>
        </p:txBody>
      </p:sp>
      <p:sp>
        <p:nvSpPr>
          <p:cNvPr id="37" name="Rectangle 15"/>
          <p:cNvSpPr>
            <a:spLocks noChangeArrowheads="1"/>
          </p:cNvSpPr>
          <p:nvPr/>
        </p:nvSpPr>
        <p:spPr bwMode="auto">
          <a:xfrm>
            <a:off x="2781300" y="752475"/>
            <a:ext cx="5943600" cy="366713"/>
          </a:xfrm>
          <a:prstGeom prst="rect">
            <a:avLst/>
          </a:prstGeom>
          <a:noFill/>
          <a:ln w="22225">
            <a:noFill/>
            <a:miter lim="800000"/>
            <a:headEnd/>
            <a:tailEnd/>
          </a:ln>
          <a:effectLst/>
        </p:spPr>
        <p:txBody>
          <a:bodyPr>
            <a:spAutoFit/>
          </a:bodyPr>
          <a:lstStyle/>
          <a:p>
            <a:pPr algn="l" rtl="0" fontAlgn="auto">
              <a:spcBef>
                <a:spcPct val="50000"/>
              </a:spcBef>
              <a:spcAft>
                <a:spcPts val="0"/>
              </a:spcAft>
            </a:pPr>
            <a:r>
              <a:rPr lang="en-US" sz="1600" dirty="0">
                <a:solidFill>
                  <a:prstClr val="black"/>
                </a:solidFill>
                <a:latin typeface="Helvetica" pitchFamily="34" charset="0"/>
                <a:cs typeface="+mn-cs"/>
              </a:rPr>
              <a:t>Y. </a:t>
            </a:r>
            <a:r>
              <a:rPr lang="en-US" sz="1600" dirty="0" err="1">
                <a:solidFill>
                  <a:prstClr val="black"/>
                </a:solidFill>
                <a:latin typeface="Helvetica" pitchFamily="34" charset="0"/>
                <a:cs typeface="+mn-cs"/>
              </a:rPr>
              <a:t>Aharonov</a:t>
            </a:r>
            <a:r>
              <a:rPr lang="en-US" sz="1600" dirty="0">
                <a:solidFill>
                  <a:prstClr val="black"/>
                </a:solidFill>
                <a:latin typeface="Helvetica" pitchFamily="34" charset="0"/>
                <a:cs typeface="+mn-cs"/>
              </a:rPr>
              <a:t>,  and  L. Susskind, Phys. Rev. </a:t>
            </a:r>
            <a:r>
              <a:rPr lang="en-US" sz="1600" b="1" dirty="0">
                <a:solidFill>
                  <a:prstClr val="black"/>
                </a:solidFill>
                <a:latin typeface="Helvetica" pitchFamily="34" charset="0"/>
                <a:cs typeface="+mn-cs"/>
              </a:rPr>
              <a:t>155, </a:t>
            </a:r>
            <a:r>
              <a:rPr lang="en-US" sz="1600" dirty="0">
                <a:solidFill>
                  <a:prstClr val="black"/>
                </a:solidFill>
                <a:latin typeface="Helvetica" pitchFamily="34" charset="0"/>
                <a:cs typeface="+mn-cs"/>
              </a:rPr>
              <a:t> 1428 (1967)</a:t>
            </a:r>
            <a:r>
              <a:rPr lang="en-US" dirty="0">
                <a:solidFill>
                  <a:prstClr val="black"/>
                </a:solidFill>
                <a:latin typeface="Helvetica" pitchFamily="34" charset="0"/>
                <a:cs typeface="+mn-cs"/>
              </a:rPr>
              <a:t> </a:t>
            </a:r>
          </a:p>
        </p:txBody>
      </p:sp>
      <p:graphicFrame>
        <p:nvGraphicFramePr>
          <p:cNvPr id="75784" name="Object 8"/>
          <p:cNvGraphicFramePr>
            <a:graphicFrameLocks noChangeAspect="1"/>
          </p:cNvGraphicFramePr>
          <p:nvPr/>
        </p:nvGraphicFramePr>
        <p:xfrm>
          <a:off x="420688" y="4762500"/>
          <a:ext cx="2647950" cy="822325"/>
        </p:xfrm>
        <a:graphic>
          <a:graphicData uri="http://schemas.openxmlformats.org/presentationml/2006/ole">
            <mc:AlternateContent xmlns:mc="http://schemas.openxmlformats.org/markup-compatibility/2006">
              <mc:Choice xmlns:v="urn:schemas-microsoft-com:vml" Requires="v">
                <p:oleObj spid="_x0000_s530529" name="Equation" r:id="rId15" imgW="1739880" imgH="444240" progId="Equation.DSMT4">
                  <p:embed/>
                </p:oleObj>
              </mc:Choice>
              <mc:Fallback>
                <p:oleObj name="Equation" r:id="rId15" imgW="1739880" imgH="444240" progId="Equation.DSMT4">
                  <p:embed/>
                  <p:pic>
                    <p:nvPicPr>
                      <p:cNvPr id="7578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8" y="4762500"/>
                        <a:ext cx="264795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p:nvPr/>
        </p:nvSpPr>
        <p:spPr>
          <a:xfrm>
            <a:off x="3553708" y="4796909"/>
            <a:ext cx="5142617" cy="830997"/>
          </a:xfrm>
          <a:prstGeom prst="rect">
            <a:avLst/>
          </a:prstGeom>
        </p:spPr>
        <p:txBody>
          <a:bodyPr wrap="square">
            <a:spAutoFit/>
          </a:bodyPr>
          <a:lstStyle/>
          <a:p>
            <a:pPr algn="l" rtl="0" fontAlgn="auto">
              <a:spcBef>
                <a:spcPts val="0"/>
              </a:spcBef>
              <a:spcAft>
                <a:spcPts val="0"/>
              </a:spcAft>
            </a:pPr>
            <a:r>
              <a:rPr lang="en-US" sz="2400" b="1" dirty="0" smtClean="0">
                <a:solidFill>
                  <a:srgbClr val="0000FF"/>
                </a:solidFill>
                <a:latin typeface="Calibri"/>
                <a:cs typeface="+mn-cs"/>
              </a:rPr>
              <a:t>This is a </a:t>
            </a:r>
            <a:r>
              <a:rPr lang="en-US" sz="2400" b="1" dirty="0" err="1" smtClean="0">
                <a:solidFill>
                  <a:srgbClr val="0000FF"/>
                </a:solidFill>
                <a:latin typeface="Calibri"/>
                <a:cs typeface="+mn-cs"/>
              </a:rPr>
              <a:t>gedanken</a:t>
            </a:r>
            <a:r>
              <a:rPr lang="en-US" sz="2400" b="1" dirty="0" smtClean="0">
                <a:solidFill>
                  <a:srgbClr val="0000FF"/>
                </a:solidFill>
                <a:latin typeface="Calibri"/>
                <a:cs typeface="+mn-cs"/>
              </a:rPr>
              <a:t> experiment because such a coherent state is unstable</a:t>
            </a:r>
            <a:endParaRPr lang="en-US" sz="2400" dirty="0">
              <a:solidFill>
                <a:prstClr val="black"/>
              </a:solidFill>
              <a:latin typeface="Calibri"/>
              <a:cs typeface="+mn-cs"/>
            </a:endParaRPr>
          </a:p>
        </p:txBody>
      </p:sp>
    </p:spTree>
    <p:extLst>
      <p:ext uri="{BB962C8B-B14F-4D97-AF65-F5344CB8AC3E}">
        <p14:creationId xmlns:p14="http://schemas.microsoft.com/office/powerpoint/2010/main" val="1635523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578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6429375"/>
            <a:ext cx="407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utoShape 49"/>
          <p:cNvSpPr>
            <a:spLocks noChangeArrowheads="1"/>
          </p:cNvSpPr>
          <p:nvPr/>
        </p:nvSpPr>
        <p:spPr bwMode="auto">
          <a:xfrm>
            <a:off x="3987800" y="2414588"/>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pic>
        <p:nvPicPr>
          <p:cNvPr id="514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3214688"/>
            <a:ext cx="492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5214938"/>
            <a:ext cx="492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4"/>
          <p:cNvSpPr>
            <a:spLocks noChangeArrowheads="1"/>
          </p:cNvSpPr>
          <p:nvPr/>
        </p:nvSpPr>
        <p:spPr bwMode="auto">
          <a:xfrm>
            <a:off x="1087438" y="3857625"/>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40967" name="AutoShape 9"/>
          <p:cNvSpPr>
            <a:spLocks noChangeArrowheads="1"/>
          </p:cNvSpPr>
          <p:nvPr/>
        </p:nvSpPr>
        <p:spPr bwMode="auto">
          <a:xfrm>
            <a:off x="6858000" y="3857625"/>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pic>
        <p:nvPicPr>
          <p:cNvPr id="40968"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5376863"/>
            <a:ext cx="492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754563"/>
            <a:ext cx="407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71"/>
          <p:cNvSpPr txBox="1">
            <a:spLocks noChangeArrowheads="1"/>
          </p:cNvSpPr>
          <p:nvPr/>
        </p:nvSpPr>
        <p:spPr bwMode="auto">
          <a:xfrm>
            <a:off x="771468" y="1033753"/>
            <a:ext cx="7674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3200" b="1" dirty="0">
                <a:solidFill>
                  <a:srgbClr val="0000FF"/>
                </a:solidFill>
                <a:latin typeface="Calibri" pitchFamily="34" charset="0"/>
              </a:rPr>
              <a:t>Mach </a:t>
            </a:r>
            <a:r>
              <a:rPr lang="en-US" sz="3200" b="1" dirty="0" err="1">
                <a:solidFill>
                  <a:srgbClr val="0000FF"/>
                </a:solidFill>
                <a:latin typeface="Calibri" pitchFamily="34" charset="0"/>
              </a:rPr>
              <a:t>Zehnder</a:t>
            </a:r>
            <a:r>
              <a:rPr lang="en-US" sz="3200" b="1" dirty="0">
                <a:solidFill>
                  <a:srgbClr val="0000FF"/>
                </a:solidFill>
                <a:latin typeface="Calibri" pitchFamily="34" charset="0"/>
              </a:rPr>
              <a:t> </a:t>
            </a:r>
            <a:r>
              <a:rPr lang="en-US" sz="3200" b="1" dirty="0" smtClean="0">
                <a:solidFill>
                  <a:srgbClr val="0000FF"/>
                </a:solidFill>
                <a:latin typeface="Calibri" pitchFamily="34" charset="0"/>
              </a:rPr>
              <a:t>Interferometer with particles</a:t>
            </a:r>
            <a:endParaRPr lang="en-US" sz="3200" b="1" dirty="0">
              <a:solidFill>
                <a:srgbClr val="0000FF"/>
              </a:solidFill>
              <a:latin typeface="Times New Roman" pitchFamily="18" charset="0"/>
            </a:endParaRPr>
          </a:p>
        </p:txBody>
      </p:sp>
      <p:pic>
        <p:nvPicPr>
          <p:cNvPr id="3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3714750"/>
            <a:ext cx="492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5929313"/>
            <a:ext cx="492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AutoShape 48"/>
          <p:cNvSpPr>
            <a:spLocks noChangeArrowheads="1"/>
          </p:cNvSpPr>
          <p:nvPr/>
        </p:nvSpPr>
        <p:spPr bwMode="auto">
          <a:xfrm>
            <a:off x="3944938" y="5321300"/>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sp>
        <p:nvSpPr>
          <p:cNvPr id="14" name="Rectangle 10"/>
          <p:cNvSpPr txBox="1">
            <a:spLocks noChangeArrowheads="1"/>
          </p:cNvSpPr>
          <p:nvPr/>
        </p:nvSpPr>
        <p:spPr bwMode="auto">
          <a:xfrm>
            <a:off x="771468" y="136111"/>
            <a:ext cx="8429812" cy="9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2400" b="1" kern="0" dirty="0" smtClean="0">
                <a:solidFill>
                  <a:srgbClr val="FF0000"/>
                </a:solidFill>
              </a:rPr>
              <a:t>Classical physics failed to provide an explanation for</a:t>
            </a:r>
          </a:p>
        </p:txBody>
      </p:sp>
    </p:spTree>
    <p:extLst>
      <p:ext uri="{BB962C8B-B14F-4D97-AF65-F5344CB8AC3E}">
        <p14:creationId xmlns:p14="http://schemas.microsoft.com/office/powerpoint/2010/main" val="411801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fill="hold" nodeType="clickEffect">
                                  <p:stCondLst>
                                    <p:cond delay="0"/>
                                  </p:stCondLst>
                                  <p:childTnLst>
                                    <p:animMotion origin="layout" path="M 2.77778E-7 3.7037E-6 L 0.13941 -0.10371 " pathEditMode="relative" rAng="0" ptsTypes="AA">
                                      <p:cBhvr>
                                        <p:cTn id="6" dur="1000" fill="hold"/>
                                        <p:tgtEl>
                                          <p:spTgt spid="5160"/>
                                        </p:tgtEl>
                                        <p:attrNameLst>
                                          <p:attrName>ppt_x</p:attrName>
                                          <p:attrName>ppt_y</p:attrName>
                                        </p:attrNameLst>
                                      </p:cBhvr>
                                      <p:rCtr x="7000" y="-5200"/>
                                    </p:animMotion>
                                  </p:childTnLst>
                                  <p:subTnLst>
                                    <p:set>
                                      <p:cBhvr override="childStyle">
                                        <p:cTn dur="1" fill="hold" display="0" masterRel="sameClick" afterEffect="1">
                                          <p:stCondLst>
                                            <p:cond evt="end" delay="0">
                                              <p:tn val="5"/>
                                            </p:cond>
                                          </p:stCondLst>
                                        </p:cTn>
                                        <p:tgtEl>
                                          <p:spTgt spid="5160"/>
                                        </p:tgtEl>
                                        <p:attrNameLst>
                                          <p:attrName>style.visibility</p:attrName>
                                        </p:attrNameLst>
                                      </p:cBhvr>
                                      <p:to>
                                        <p:strVal val="hidden"/>
                                      </p:to>
                                    </p:set>
                                  </p:subTnLst>
                                </p:cTn>
                              </p:par>
                            </p:childTnLst>
                          </p:cTn>
                        </p:par>
                        <p:par>
                          <p:cTn id="7" fill="hold" nodeType="afterGroup">
                            <p:stCondLst>
                              <p:cond delay="1000"/>
                            </p:stCondLst>
                            <p:childTnLst>
                              <p:par>
                                <p:cTn id="8" presetID="0" presetClass="path" presetSubtype="0" fill="hold" nodeType="afterEffect">
                                  <p:stCondLst>
                                    <p:cond delay="0"/>
                                  </p:stCondLst>
                                  <p:childTnLst>
                                    <p:animMotion origin="layout" path="M 0.23629 0.11968 L 0.54931 -0.0956 " pathEditMode="relative" rAng="0" ptsTypes="AA">
                                      <p:cBhvr>
                                        <p:cTn id="9" dur="2000" fill="hold"/>
                                        <p:tgtEl>
                                          <p:spTgt spid="5144"/>
                                        </p:tgtEl>
                                        <p:attrNameLst>
                                          <p:attrName>ppt_x</p:attrName>
                                          <p:attrName>ppt_y</p:attrName>
                                        </p:attrNameLst>
                                      </p:cBhvr>
                                      <p:rCtr x="15600" y="-10800"/>
                                    </p:animMotion>
                                  </p:childTnLst>
                                  <p:subTnLst>
                                    <p:set>
                                      <p:cBhvr override="childStyle">
                                        <p:cTn dur="1" fill="hold" display="0" masterRel="sameClick" afterEffect="1">
                                          <p:stCondLst>
                                            <p:cond evt="end" delay="0">
                                              <p:tn val="8"/>
                                            </p:cond>
                                          </p:stCondLst>
                                        </p:cTn>
                                        <p:tgtEl>
                                          <p:spTgt spid="5144"/>
                                        </p:tgtEl>
                                        <p:attrNameLst>
                                          <p:attrName>style.visibility</p:attrName>
                                        </p:attrNameLst>
                                      </p:cBhvr>
                                      <p:to>
                                        <p:strVal val="hidden"/>
                                      </p:to>
                                    </p:set>
                                  </p:subTnLst>
                                </p:cTn>
                              </p:par>
                              <p:par>
                                <p:cTn id="10" presetID="0" presetClass="path" presetSubtype="0" fill="hold" nodeType="withEffect">
                                  <p:stCondLst>
                                    <p:cond delay="0"/>
                                  </p:stCondLst>
                                  <p:childTnLst>
                                    <p:animMotion origin="layout" path="M 0.23628 0.04676 L 0.55121 0.25672 " pathEditMode="relative" rAng="0" ptsTypes="AA">
                                      <p:cBhvr>
                                        <p:cTn id="11" dur="2000" fill="hold"/>
                                        <p:tgtEl>
                                          <p:spTgt spid="34"/>
                                        </p:tgtEl>
                                        <p:attrNameLst>
                                          <p:attrName>ppt_x</p:attrName>
                                          <p:attrName>ppt_y</p:attrName>
                                        </p:attrNameLst>
                                      </p:cBhvr>
                                      <p:rCtr x="15700" y="10500"/>
                                    </p:animMotion>
                                  </p:childTnLst>
                                  <p:subTnLst>
                                    <p:set>
                                      <p:cBhvr override="childStyle">
                                        <p:cTn dur="1" fill="hold" display="0" masterRel="sameClick" afterEffect="1">
                                          <p:stCondLst>
                                            <p:cond evt="end" delay="0">
                                              <p:tn val="10"/>
                                            </p:cond>
                                          </p:stCondLst>
                                        </p:cTn>
                                        <p:tgtEl>
                                          <p:spTgt spid="34"/>
                                        </p:tgtEl>
                                        <p:attrNameLst>
                                          <p:attrName>style.visibility</p:attrName>
                                        </p:attrNameLst>
                                      </p:cBhvr>
                                      <p:to>
                                        <p:strVal val="hidden"/>
                                      </p:to>
                                    </p:set>
                                  </p:subTnLst>
                                </p:cTn>
                              </p:par>
                            </p:childTnLst>
                          </p:cTn>
                        </p:par>
                        <p:par>
                          <p:cTn id="12" fill="hold" nodeType="afterGroup">
                            <p:stCondLst>
                              <p:cond delay="3000"/>
                            </p:stCondLst>
                            <p:childTnLst>
                              <p:par>
                                <p:cTn id="13" presetID="0" presetClass="path" presetSubtype="0" fill="hold" nodeType="afterEffect">
                                  <p:stCondLst>
                                    <p:cond delay="0"/>
                                  </p:stCondLst>
                                  <p:childTnLst>
                                    <p:animMotion origin="layout" path="M 0.55712 -0.38703 L 0.87396 -0.17175 " pathEditMode="relative" rAng="0" ptsTypes="AA">
                                      <p:cBhvr>
                                        <p:cTn id="14" dur="2000" fill="hold"/>
                                        <p:tgtEl>
                                          <p:spTgt spid="7184"/>
                                        </p:tgtEl>
                                        <p:attrNameLst>
                                          <p:attrName>ppt_x</p:attrName>
                                          <p:attrName>ppt_y</p:attrName>
                                        </p:attrNameLst>
                                      </p:cBhvr>
                                      <p:rCtr x="15800" y="10800"/>
                                    </p:animMotion>
                                  </p:childTnLst>
                                  <p:subTnLst>
                                    <p:set>
                                      <p:cBhvr override="childStyle">
                                        <p:cTn dur="1" fill="hold" display="0" masterRel="sameClick" afterEffect="1">
                                          <p:stCondLst>
                                            <p:cond evt="end" delay="0">
                                              <p:tn val="13"/>
                                            </p:cond>
                                          </p:stCondLst>
                                        </p:cTn>
                                        <p:tgtEl>
                                          <p:spTgt spid="7184"/>
                                        </p:tgtEl>
                                        <p:attrNameLst>
                                          <p:attrName>style.visibility</p:attrName>
                                        </p:attrNameLst>
                                      </p:cBhvr>
                                      <p:to>
                                        <p:strVal val="hidden"/>
                                      </p:to>
                                    </p:set>
                                  </p:subTnLst>
                                </p:cTn>
                              </p:par>
                              <p:par>
                                <p:cTn id="15" presetID="0" presetClass="path" presetSubtype="0" fill="hold" nodeType="withEffect">
                                  <p:stCondLst>
                                    <p:cond delay="0"/>
                                  </p:stCondLst>
                                  <p:childTnLst>
                                    <p:animMotion origin="layout" path="M 0.54341 -0.06597 L 0.86615 -0.27593 " pathEditMode="relative" rAng="0" ptsTypes="AA">
                                      <p:cBhvr>
                                        <p:cTn id="16" dur="2000" fill="hold"/>
                                        <p:tgtEl>
                                          <p:spTgt spid="27"/>
                                        </p:tgtEl>
                                        <p:attrNameLst>
                                          <p:attrName>ppt_x</p:attrName>
                                          <p:attrName>ppt_y</p:attrName>
                                        </p:attrNameLst>
                                      </p:cBhvr>
                                      <p:rCtr x="16100" y="-10500"/>
                                    </p:animMotion>
                                  </p:childTnLst>
                                  <p:subTnLst>
                                    <p:set>
                                      <p:cBhvr override="childStyle">
                                        <p:cTn dur="1" fill="hold" display="0" masterRel="sameClick" afterEffect="1">
                                          <p:stCondLst>
                                            <p:cond evt="end" delay="0">
                                              <p:tn val="15"/>
                                            </p:cond>
                                          </p:stCondLst>
                                        </p:cTn>
                                        <p:tgtEl>
                                          <p:spTgt spid="27"/>
                                        </p:tgtEl>
                                        <p:attrNameLst>
                                          <p:attrName>style.visibility</p:attrName>
                                        </p:attrNameLst>
                                      </p:cBhvr>
                                      <p:to>
                                        <p:strVal val="hidden"/>
                                      </p:to>
                                    </p:set>
                                  </p:subTnLst>
                                </p:cTn>
                              </p:par>
                            </p:childTnLst>
                          </p:cTn>
                        </p:par>
                        <p:par>
                          <p:cTn id="17" fill="hold" nodeType="afterGroup">
                            <p:stCondLst>
                              <p:cond delay="5000"/>
                            </p:stCondLst>
                            <p:childTnLst>
                              <p:par>
                                <p:cTn id="18" presetID="0" presetClass="path" presetSubtype="0" fill="hold" nodeType="afterEffect">
                                  <p:stCondLst>
                                    <p:cond delay="0"/>
                                  </p:stCondLst>
                                  <p:childTnLst>
                                    <p:animMotion origin="layout" path="M 0.87066 -0.34792 L 1.0125 -0.44259 " pathEditMode="relative" rAng="0" ptsTypes="AA">
                                      <p:cBhvr>
                                        <p:cTn id="19" dur="1000" fill="hold"/>
                                        <p:tgtEl>
                                          <p:spTgt spid="28"/>
                                        </p:tgtEl>
                                        <p:attrNameLst>
                                          <p:attrName>ppt_x</p:attrName>
                                          <p:attrName>ppt_y</p:attrName>
                                        </p:attrNameLst>
                                      </p:cBhvr>
                                      <p:rCtr x="7100" y="-4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4"/>
          <p:cNvSpPr txBox="1">
            <a:spLocks noChangeArrowheads="1"/>
          </p:cNvSpPr>
          <p:nvPr/>
        </p:nvSpPr>
        <p:spPr bwMode="auto">
          <a:xfrm>
            <a:off x="318952" y="728255"/>
            <a:ext cx="8472623" cy="1815882"/>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The relative phase is observable locally, therefore the time of change of the relative phase can be observed in contradiction with the fact that it is gauge dependent property. </a:t>
            </a:r>
            <a:endParaRPr lang="en-US" sz="2800" b="1" dirty="0">
              <a:solidFill>
                <a:srgbClr val="0000FF"/>
              </a:solidFill>
              <a:latin typeface="Times New Roman" pitchFamily="18" charset="0"/>
              <a:cs typeface="+mn-cs"/>
            </a:endParaRPr>
          </a:p>
        </p:txBody>
      </p:sp>
      <p:sp>
        <p:nvSpPr>
          <p:cNvPr id="4" name="Rectangle 3"/>
          <p:cNvSpPr/>
          <p:nvPr/>
        </p:nvSpPr>
        <p:spPr>
          <a:xfrm>
            <a:off x="3208156" y="158234"/>
            <a:ext cx="2195281" cy="646331"/>
          </a:xfrm>
          <a:prstGeom prst="rect">
            <a:avLst/>
          </a:prstGeom>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pic>
        <p:nvPicPr>
          <p:cNvPr id="5" name="Picture 16"/>
          <p:cNvPicPr>
            <a:picLocks noChangeAspect="1" noChangeArrowheads="1"/>
          </p:cNvPicPr>
          <p:nvPr/>
        </p:nvPicPr>
        <p:blipFill>
          <a:blip r:embed="rId3"/>
          <a:srcRect/>
          <a:stretch>
            <a:fillRect/>
          </a:stretch>
        </p:blipFill>
        <p:spPr bwMode="auto">
          <a:xfrm>
            <a:off x="6990632" y="4282126"/>
            <a:ext cx="387557" cy="178777"/>
          </a:xfrm>
          <a:prstGeom prst="rect">
            <a:avLst/>
          </a:prstGeom>
          <a:noFill/>
          <a:ln w="9525">
            <a:noFill/>
            <a:miter lim="800000"/>
            <a:headEnd/>
            <a:tailEnd/>
          </a:ln>
        </p:spPr>
      </p:pic>
      <p:sp>
        <p:nvSpPr>
          <p:cNvPr id="6"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7" name="Straight Arrow Connector 6"/>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40"/>
          <p:cNvPicPr>
            <a:picLocks noChangeAspect="1" noChangeArrowheads="1"/>
          </p:cNvPicPr>
          <p:nvPr/>
        </p:nvPicPr>
        <p:blipFill>
          <a:blip r:embed="rId4"/>
          <a:srcRect/>
          <a:stretch>
            <a:fillRect/>
          </a:stretch>
        </p:blipFill>
        <p:spPr bwMode="auto">
          <a:xfrm>
            <a:off x="-714412" y="6766862"/>
            <a:ext cx="407987" cy="212725"/>
          </a:xfrm>
          <a:prstGeom prst="rect">
            <a:avLst/>
          </a:prstGeom>
          <a:noFill/>
          <a:ln w="9525">
            <a:noFill/>
            <a:miter lim="800000"/>
            <a:headEnd/>
            <a:tailEnd/>
          </a:ln>
        </p:spPr>
      </p:pic>
      <p:pic>
        <p:nvPicPr>
          <p:cNvPr id="9" name="Picture 24"/>
          <p:cNvPicPr>
            <a:picLocks noChangeAspect="1" noChangeArrowheads="1"/>
          </p:cNvPicPr>
          <p:nvPr/>
        </p:nvPicPr>
        <p:blipFill>
          <a:blip r:embed="rId3"/>
          <a:srcRect/>
          <a:stretch>
            <a:fillRect/>
          </a:stretch>
        </p:blipFill>
        <p:spPr bwMode="auto">
          <a:xfrm>
            <a:off x="-714412" y="3552152"/>
            <a:ext cx="492125" cy="228600"/>
          </a:xfrm>
          <a:prstGeom prst="rect">
            <a:avLst/>
          </a:prstGeom>
          <a:noFill/>
          <a:ln w="9525">
            <a:noFill/>
            <a:miter lim="800000"/>
            <a:headEnd/>
            <a:tailEnd/>
          </a:ln>
        </p:spPr>
      </p:pic>
      <p:pic>
        <p:nvPicPr>
          <p:cNvPr id="10" name="Picture 16"/>
          <p:cNvPicPr>
            <a:picLocks noChangeAspect="1" noChangeArrowheads="1"/>
          </p:cNvPicPr>
          <p:nvPr/>
        </p:nvPicPr>
        <p:blipFill>
          <a:blip r:embed="rId3"/>
          <a:srcRect/>
          <a:stretch>
            <a:fillRect/>
          </a:stretch>
        </p:blipFill>
        <p:spPr bwMode="auto">
          <a:xfrm>
            <a:off x="-785850" y="5552416"/>
            <a:ext cx="492125" cy="227013"/>
          </a:xfrm>
          <a:prstGeom prst="rect">
            <a:avLst/>
          </a:prstGeom>
          <a:noFill/>
          <a:ln w="9525">
            <a:noFill/>
            <a:miter lim="800000"/>
            <a:headEnd/>
            <a:tailEnd/>
          </a:ln>
        </p:spPr>
      </p:pic>
      <p:sp>
        <p:nvSpPr>
          <p:cNvPr id="11"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12" name="Picture 26"/>
          <p:cNvPicPr>
            <a:picLocks noChangeAspect="1" noChangeArrowheads="1"/>
          </p:cNvPicPr>
          <p:nvPr/>
        </p:nvPicPr>
        <p:blipFill>
          <a:blip r:embed="rId3"/>
          <a:srcRect/>
          <a:stretch>
            <a:fillRect/>
          </a:stretch>
        </p:blipFill>
        <p:spPr bwMode="auto">
          <a:xfrm>
            <a:off x="4362450" y="5714329"/>
            <a:ext cx="492125" cy="227012"/>
          </a:xfrm>
          <a:prstGeom prst="rect">
            <a:avLst/>
          </a:prstGeom>
          <a:noFill/>
          <a:ln w="9525">
            <a:noFill/>
            <a:miter lim="800000"/>
            <a:headEnd/>
            <a:tailEnd/>
          </a:ln>
        </p:spPr>
      </p:pic>
      <p:pic>
        <p:nvPicPr>
          <p:cNvPr id="13" name="Picture 40"/>
          <p:cNvPicPr>
            <a:picLocks noChangeAspect="1" noChangeArrowheads="1"/>
          </p:cNvPicPr>
          <p:nvPr/>
        </p:nvPicPr>
        <p:blipFill>
          <a:blip r:embed="rId4"/>
          <a:srcRect/>
          <a:stretch>
            <a:fillRect/>
          </a:stretch>
        </p:blipFill>
        <p:spPr bwMode="auto">
          <a:xfrm>
            <a:off x="214313" y="5092029"/>
            <a:ext cx="407987" cy="212725"/>
          </a:xfrm>
          <a:prstGeom prst="rect">
            <a:avLst/>
          </a:prstGeom>
          <a:noFill/>
          <a:ln w="9525">
            <a:noFill/>
            <a:miter lim="800000"/>
            <a:headEnd/>
            <a:tailEnd/>
          </a:ln>
        </p:spPr>
      </p:pic>
      <p:pic>
        <p:nvPicPr>
          <p:cNvPr id="14" name="Picture 24"/>
          <p:cNvPicPr>
            <a:picLocks noChangeAspect="1" noChangeArrowheads="1"/>
          </p:cNvPicPr>
          <p:nvPr/>
        </p:nvPicPr>
        <p:blipFill>
          <a:blip r:embed="rId3"/>
          <a:srcRect/>
          <a:stretch>
            <a:fillRect/>
          </a:stretch>
        </p:blipFill>
        <p:spPr bwMode="auto">
          <a:xfrm>
            <a:off x="-714412" y="4052218"/>
            <a:ext cx="492125" cy="228600"/>
          </a:xfrm>
          <a:prstGeom prst="rect">
            <a:avLst/>
          </a:prstGeom>
          <a:noFill/>
          <a:ln w="9525">
            <a:noFill/>
            <a:miter lim="800000"/>
            <a:headEnd/>
            <a:tailEnd/>
          </a:ln>
        </p:spPr>
      </p:pic>
      <p:pic>
        <p:nvPicPr>
          <p:cNvPr id="15" name="Picture 16"/>
          <p:cNvPicPr>
            <a:picLocks noChangeAspect="1" noChangeArrowheads="1"/>
          </p:cNvPicPr>
          <p:nvPr/>
        </p:nvPicPr>
        <p:blipFill>
          <a:blip r:embed="rId3"/>
          <a:srcRect/>
          <a:stretch>
            <a:fillRect/>
          </a:stretch>
        </p:blipFill>
        <p:spPr bwMode="auto">
          <a:xfrm>
            <a:off x="-714412" y="6266796"/>
            <a:ext cx="492125" cy="227013"/>
          </a:xfrm>
          <a:prstGeom prst="rect">
            <a:avLst/>
          </a:prstGeom>
          <a:noFill/>
          <a:ln w="9525">
            <a:noFill/>
            <a:miter lim="800000"/>
            <a:headEnd/>
            <a:tailEnd/>
          </a:ln>
        </p:spPr>
      </p:pic>
      <p:sp>
        <p:nvSpPr>
          <p:cNvPr id="16"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039265" y="4886204"/>
          <a:ext cx="1780136" cy="568196"/>
        </p:xfrm>
        <a:graphic>
          <a:graphicData uri="http://schemas.openxmlformats.org/presentationml/2006/ole">
            <mc:AlternateContent xmlns:mc="http://schemas.openxmlformats.org/markup-compatibility/2006">
              <mc:Choice xmlns:v="urn:schemas-microsoft-com:vml" Requires="v">
                <p:oleObj spid="_x0000_s532542"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265" y="4886204"/>
                        <a:ext cx="1780136" cy="568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6"/>
          <p:cNvPicPr>
            <a:picLocks noChangeAspect="1" noChangeArrowheads="1"/>
          </p:cNvPicPr>
          <p:nvPr/>
        </p:nvPicPr>
        <p:blipFill>
          <a:blip r:embed="rId3"/>
          <a:srcRect/>
          <a:stretch>
            <a:fillRect/>
          </a:stretch>
        </p:blipFill>
        <p:spPr bwMode="auto">
          <a:xfrm>
            <a:off x="1798072" y="4269845"/>
            <a:ext cx="387557" cy="178777"/>
          </a:xfrm>
          <a:prstGeom prst="rect">
            <a:avLst/>
          </a:prstGeom>
          <a:noFill/>
          <a:ln w="9525">
            <a:noFill/>
            <a:miter lim="800000"/>
            <a:headEnd/>
            <a:tailEnd/>
          </a:ln>
        </p:spPr>
      </p:pic>
      <p:graphicFrame>
        <p:nvGraphicFramePr>
          <p:cNvPr id="19" name="Object 2"/>
          <p:cNvGraphicFramePr>
            <a:graphicFrameLocks noChangeAspect="1"/>
          </p:cNvGraphicFramePr>
          <p:nvPr/>
        </p:nvGraphicFramePr>
        <p:xfrm>
          <a:off x="6542573" y="5084764"/>
          <a:ext cx="2014051" cy="544511"/>
        </p:xfrm>
        <a:graphic>
          <a:graphicData uri="http://schemas.openxmlformats.org/presentationml/2006/ole">
            <mc:AlternateContent xmlns:mc="http://schemas.openxmlformats.org/markup-compatibility/2006">
              <mc:Choice xmlns:v="urn:schemas-microsoft-com:vml" Requires="v">
                <p:oleObj spid="_x0000_s532543" name="Equation" r:id="rId7" imgW="1498320" imgH="406080" progId="Equation.DSMT4">
                  <p:embed/>
                </p:oleObj>
              </mc:Choice>
              <mc:Fallback>
                <p:oleObj name="Equation" r:id="rId7" imgW="1498320" imgH="406080" progId="Equation.DSMT4">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573" y="5084764"/>
                        <a:ext cx="2014051" cy="544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40"/>
          <p:cNvPicPr>
            <a:picLocks noChangeAspect="1" noChangeArrowheads="1"/>
          </p:cNvPicPr>
          <p:nvPr/>
        </p:nvPicPr>
        <p:blipFill>
          <a:blip r:embed="rId4"/>
          <a:srcRect/>
          <a:stretch>
            <a:fillRect/>
          </a:stretch>
        </p:blipFill>
        <p:spPr bwMode="auto">
          <a:xfrm>
            <a:off x="8454799" y="4983171"/>
            <a:ext cx="407987" cy="212725"/>
          </a:xfrm>
          <a:prstGeom prst="rect">
            <a:avLst/>
          </a:prstGeom>
          <a:noFill/>
          <a:ln w="9525">
            <a:noFill/>
            <a:miter lim="800000"/>
            <a:headEnd/>
            <a:tailEnd/>
          </a:ln>
        </p:spPr>
      </p:pic>
      <p:cxnSp>
        <p:nvCxnSpPr>
          <p:cNvPr id="25" name="Straight Arrow Connector 24"/>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7" name="Picture 16"/>
          <p:cNvPicPr>
            <a:picLocks noChangeAspect="1" noChangeArrowheads="1"/>
          </p:cNvPicPr>
          <p:nvPr/>
        </p:nvPicPr>
        <p:blipFill>
          <a:blip r:embed="rId3"/>
          <a:srcRect/>
          <a:stretch>
            <a:fillRect/>
          </a:stretch>
        </p:blipFill>
        <p:spPr bwMode="auto">
          <a:xfrm>
            <a:off x="1819165" y="4531109"/>
            <a:ext cx="387557" cy="178777"/>
          </a:xfrm>
          <a:prstGeom prst="rect">
            <a:avLst/>
          </a:prstGeom>
          <a:noFill/>
          <a:ln w="9525">
            <a:noFill/>
            <a:miter lim="800000"/>
            <a:headEnd/>
            <a:tailEnd/>
          </a:ln>
        </p:spPr>
      </p:pic>
      <p:pic>
        <p:nvPicPr>
          <p:cNvPr id="28" name="Picture 16"/>
          <p:cNvPicPr>
            <a:picLocks noChangeAspect="1" noChangeArrowheads="1"/>
          </p:cNvPicPr>
          <p:nvPr/>
        </p:nvPicPr>
        <p:blipFill>
          <a:blip r:embed="rId3"/>
          <a:srcRect/>
          <a:stretch>
            <a:fillRect/>
          </a:stretch>
        </p:blipFill>
        <p:spPr bwMode="auto">
          <a:xfrm>
            <a:off x="7010290" y="4531109"/>
            <a:ext cx="387557" cy="178777"/>
          </a:xfrm>
          <a:prstGeom prst="rect">
            <a:avLst/>
          </a:prstGeom>
          <a:noFill/>
          <a:ln w="9525">
            <a:noFill/>
            <a:miter lim="800000"/>
            <a:headEnd/>
            <a:tailEnd/>
          </a:ln>
        </p:spPr>
      </p:pic>
      <p:sp>
        <p:nvSpPr>
          <p:cNvPr id="29"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0" name="Picture 16"/>
          <p:cNvPicPr>
            <a:picLocks noChangeAspect="1" noChangeArrowheads="1"/>
          </p:cNvPicPr>
          <p:nvPr/>
        </p:nvPicPr>
        <p:blipFill>
          <a:blip r:embed="rId3"/>
          <a:srcRect/>
          <a:stretch>
            <a:fillRect/>
          </a:stretch>
        </p:blipFill>
        <p:spPr bwMode="auto">
          <a:xfrm>
            <a:off x="3483997" y="3393545"/>
            <a:ext cx="387557" cy="178777"/>
          </a:xfrm>
          <a:prstGeom prst="rect">
            <a:avLst/>
          </a:prstGeom>
          <a:noFill/>
          <a:ln w="9525">
            <a:noFill/>
            <a:miter lim="800000"/>
            <a:headEnd/>
            <a:tailEnd/>
          </a:ln>
        </p:spPr>
      </p:pic>
      <p:pic>
        <p:nvPicPr>
          <p:cNvPr id="31" name="Picture 16"/>
          <p:cNvPicPr>
            <a:picLocks noChangeAspect="1" noChangeArrowheads="1"/>
          </p:cNvPicPr>
          <p:nvPr/>
        </p:nvPicPr>
        <p:blipFill>
          <a:blip r:embed="rId3"/>
          <a:srcRect/>
          <a:stretch>
            <a:fillRect/>
          </a:stretch>
        </p:blipFill>
        <p:spPr bwMode="auto">
          <a:xfrm>
            <a:off x="3457465" y="5369309"/>
            <a:ext cx="387557" cy="178777"/>
          </a:xfrm>
          <a:prstGeom prst="rect">
            <a:avLst/>
          </a:prstGeom>
          <a:noFill/>
          <a:ln w="9525">
            <a:noFill/>
            <a:miter lim="800000"/>
            <a:headEnd/>
            <a:tailEnd/>
          </a:ln>
        </p:spPr>
      </p:pic>
      <p:graphicFrame>
        <p:nvGraphicFramePr>
          <p:cNvPr id="32" name="Object 2"/>
          <p:cNvGraphicFramePr>
            <a:graphicFrameLocks noChangeAspect="1"/>
          </p:cNvGraphicFramePr>
          <p:nvPr/>
        </p:nvGraphicFramePr>
        <p:xfrm>
          <a:off x="2046774" y="5686224"/>
          <a:ext cx="1868002" cy="505026"/>
        </p:xfrm>
        <a:graphic>
          <a:graphicData uri="http://schemas.openxmlformats.org/presentationml/2006/ole">
            <mc:AlternateContent xmlns:mc="http://schemas.openxmlformats.org/markup-compatibility/2006">
              <mc:Choice xmlns:v="urn:schemas-microsoft-com:vml" Requires="v">
                <p:oleObj spid="_x0000_s532544" name="Equation" r:id="rId9" imgW="1498320" imgH="406080" progId="Equation.DSMT4">
                  <p:embed/>
                </p:oleObj>
              </mc:Choice>
              <mc:Fallback>
                <p:oleObj name="Equation" r:id="rId9" imgW="1498320" imgH="406080" progId="Equation.DSMT4">
                  <p:embed/>
                  <p:pic>
                    <p:nvPicPr>
                      <p:cNvPr id="3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6774" y="5686224"/>
                        <a:ext cx="1868002" cy="505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6" name="Object 5"/>
          <p:cNvGraphicFramePr>
            <a:graphicFrameLocks noChangeAspect="1"/>
          </p:cNvGraphicFramePr>
          <p:nvPr/>
        </p:nvGraphicFramePr>
        <p:xfrm>
          <a:off x="3513138" y="4095750"/>
          <a:ext cx="399529" cy="517525"/>
        </p:xfrm>
        <a:graphic>
          <a:graphicData uri="http://schemas.openxmlformats.org/presentationml/2006/ole">
            <mc:AlternateContent xmlns:mc="http://schemas.openxmlformats.org/markup-compatibility/2006">
              <mc:Choice xmlns:v="urn:schemas-microsoft-com:vml" Requires="v">
                <p:oleObj spid="_x0000_s532545" name="Equation" r:id="rId11" imgW="203040" imgH="203040" progId="Equation.DSMT4">
                  <p:embed/>
                </p:oleObj>
              </mc:Choice>
              <mc:Fallback>
                <p:oleObj name="Equation" r:id="rId11" imgW="203040" imgH="203040" progId="Equation.DSMT4">
                  <p:embed/>
                  <p:pic>
                    <p:nvPicPr>
                      <p:cNvPr id="5939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3138" y="4095750"/>
                        <a:ext cx="399529"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872257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noChangeArrowheads="1"/>
          </p:cNvPicPr>
          <p:nvPr/>
        </p:nvPicPr>
        <p:blipFill>
          <a:blip r:embed="rId3"/>
          <a:srcRect/>
          <a:stretch>
            <a:fillRect/>
          </a:stretch>
        </p:blipFill>
        <p:spPr bwMode="auto">
          <a:xfrm>
            <a:off x="7009682" y="2681926"/>
            <a:ext cx="387557" cy="178777"/>
          </a:xfrm>
          <a:prstGeom prst="rect">
            <a:avLst/>
          </a:prstGeom>
          <a:noFill/>
          <a:ln w="9525">
            <a:noFill/>
            <a:miter lim="800000"/>
            <a:headEnd/>
            <a:tailEnd/>
          </a:ln>
        </p:spPr>
      </p:pic>
      <p:sp>
        <p:nvSpPr>
          <p:cNvPr id="6" name="AutoShape 49"/>
          <p:cNvSpPr>
            <a:spLocks noChangeArrowheads="1"/>
          </p:cNvSpPr>
          <p:nvPr/>
        </p:nvSpPr>
        <p:spPr bwMode="auto">
          <a:xfrm>
            <a:off x="4006850" y="11518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7" name="Straight Arrow Connector 6"/>
          <p:cNvCxnSpPr/>
          <p:nvPr/>
        </p:nvCxnSpPr>
        <p:spPr>
          <a:xfrm>
            <a:off x="4601936" y="13389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40"/>
          <p:cNvPicPr>
            <a:picLocks noChangeAspect="1" noChangeArrowheads="1"/>
          </p:cNvPicPr>
          <p:nvPr/>
        </p:nvPicPr>
        <p:blipFill>
          <a:blip r:embed="rId4"/>
          <a:srcRect/>
          <a:stretch>
            <a:fillRect/>
          </a:stretch>
        </p:blipFill>
        <p:spPr bwMode="auto">
          <a:xfrm>
            <a:off x="-714412" y="6766862"/>
            <a:ext cx="407987" cy="212725"/>
          </a:xfrm>
          <a:prstGeom prst="rect">
            <a:avLst/>
          </a:prstGeom>
          <a:noFill/>
          <a:ln w="9525">
            <a:noFill/>
            <a:miter lim="800000"/>
            <a:headEnd/>
            <a:tailEnd/>
          </a:ln>
        </p:spPr>
      </p:pic>
      <p:pic>
        <p:nvPicPr>
          <p:cNvPr id="9" name="Picture 24"/>
          <p:cNvPicPr>
            <a:picLocks noChangeAspect="1" noChangeArrowheads="1"/>
          </p:cNvPicPr>
          <p:nvPr/>
        </p:nvPicPr>
        <p:blipFill>
          <a:blip r:embed="rId3"/>
          <a:srcRect/>
          <a:stretch>
            <a:fillRect/>
          </a:stretch>
        </p:blipFill>
        <p:spPr bwMode="auto">
          <a:xfrm>
            <a:off x="-695362" y="1951952"/>
            <a:ext cx="492125" cy="228600"/>
          </a:xfrm>
          <a:prstGeom prst="rect">
            <a:avLst/>
          </a:prstGeom>
          <a:noFill/>
          <a:ln w="9525">
            <a:noFill/>
            <a:miter lim="800000"/>
            <a:headEnd/>
            <a:tailEnd/>
          </a:ln>
        </p:spPr>
      </p:pic>
      <p:pic>
        <p:nvPicPr>
          <p:cNvPr id="10" name="Picture 16"/>
          <p:cNvPicPr>
            <a:picLocks noChangeAspect="1" noChangeArrowheads="1"/>
          </p:cNvPicPr>
          <p:nvPr/>
        </p:nvPicPr>
        <p:blipFill>
          <a:blip r:embed="rId3"/>
          <a:srcRect/>
          <a:stretch>
            <a:fillRect/>
          </a:stretch>
        </p:blipFill>
        <p:spPr bwMode="auto">
          <a:xfrm>
            <a:off x="-766800" y="3952216"/>
            <a:ext cx="492125" cy="227013"/>
          </a:xfrm>
          <a:prstGeom prst="rect">
            <a:avLst/>
          </a:prstGeom>
          <a:noFill/>
          <a:ln w="9525">
            <a:noFill/>
            <a:miter lim="800000"/>
            <a:headEnd/>
            <a:tailEnd/>
          </a:ln>
        </p:spPr>
      </p:pic>
      <p:sp>
        <p:nvSpPr>
          <p:cNvPr id="11" name="AutoShape 9"/>
          <p:cNvSpPr>
            <a:spLocks noChangeArrowheads="1"/>
          </p:cNvSpPr>
          <p:nvPr/>
        </p:nvSpPr>
        <p:spPr bwMode="auto">
          <a:xfrm>
            <a:off x="6877050" y="25948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12" name="Picture 26"/>
          <p:cNvPicPr>
            <a:picLocks noChangeAspect="1" noChangeArrowheads="1"/>
          </p:cNvPicPr>
          <p:nvPr/>
        </p:nvPicPr>
        <p:blipFill>
          <a:blip r:embed="rId3"/>
          <a:srcRect/>
          <a:stretch>
            <a:fillRect/>
          </a:stretch>
        </p:blipFill>
        <p:spPr bwMode="auto">
          <a:xfrm>
            <a:off x="4381500" y="4114129"/>
            <a:ext cx="492125" cy="227012"/>
          </a:xfrm>
          <a:prstGeom prst="rect">
            <a:avLst/>
          </a:prstGeom>
          <a:noFill/>
          <a:ln w="9525">
            <a:noFill/>
            <a:miter lim="800000"/>
            <a:headEnd/>
            <a:tailEnd/>
          </a:ln>
        </p:spPr>
      </p:pic>
      <p:pic>
        <p:nvPicPr>
          <p:cNvPr id="13" name="Picture 40"/>
          <p:cNvPicPr>
            <a:picLocks noChangeAspect="1" noChangeArrowheads="1"/>
          </p:cNvPicPr>
          <p:nvPr/>
        </p:nvPicPr>
        <p:blipFill>
          <a:blip r:embed="rId4"/>
          <a:srcRect/>
          <a:stretch>
            <a:fillRect/>
          </a:stretch>
        </p:blipFill>
        <p:spPr bwMode="auto">
          <a:xfrm>
            <a:off x="233363" y="3491829"/>
            <a:ext cx="407987" cy="212725"/>
          </a:xfrm>
          <a:prstGeom prst="rect">
            <a:avLst/>
          </a:prstGeom>
          <a:noFill/>
          <a:ln w="9525">
            <a:noFill/>
            <a:miter lim="800000"/>
            <a:headEnd/>
            <a:tailEnd/>
          </a:ln>
        </p:spPr>
      </p:pic>
      <p:pic>
        <p:nvPicPr>
          <p:cNvPr id="14" name="Picture 24"/>
          <p:cNvPicPr>
            <a:picLocks noChangeAspect="1" noChangeArrowheads="1"/>
          </p:cNvPicPr>
          <p:nvPr/>
        </p:nvPicPr>
        <p:blipFill>
          <a:blip r:embed="rId3"/>
          <a:srcRect/>
          <a:stretch>
            <a:fillRect/>
          </a:stretch>
        </p:blipFill>
        <p:spPr bwMode="auto">
          <a:xfrm>
            <a:off x="-695362" y="2452018"/>
            <a:ext cx="492125" cy="228600"/>
          </a:xfrm>
          <a:prstGeom prst="rect">
            <a:avLst/>
          </a:prstGeom>
          <a:noFill/>
          <a:ln w="9525">
            <a:noFill/>
            <a:miter lim="800000"/>
            <a:headEnd/>
            <a:tailEnd/>
          </a:ln>
        </p:spPr>
      </p:pic>
      <p:pic>
        <p:nvPicPr>
          <p:cNvPr id="15" name="Picture 16"/>
          <p:cNvPicPr>
            <a:picLocks noChangeAspect="1" noChangeArrowheads="1"/>
          </p:cNvPicPr>
          <p:nvPr/>
        </p:nvPicPr>
        <p:blipFill>
          <a:blip r:embed="rId3"/>
          <a:srcRect/>
          <a:stretch>
            <a:fillRect/>
          </a:stretch>
        </p:blipFill>
        <p:spPr bwMode="auto">
          <a:xfrm>
            <a:off x="-695362" y="4666596"/>
            <a:ext cx="492125" cy="227013"/>
          </a:xfrm>
          <a:prstGeom prst="rect">
            <a:avLst/>
          </a:prstGeom>
          <a:noFill/>
          <a:ln w="9525">
            <a:noFill/>
            <a:miter lim="800000"/>
            <a:headEnd/>
            <a:tailEnd/>
          </a:ln>
        </p:spPr>
      </p:pic>
      <p:sp>
        <p:nvSpPr>
          <p:cNvPr id="16" name="AutoShape 63"/>
          <p:cNvSpPr>
            <a:spLocks noChangeArrowheads="1"/>
          </p:cNvSpPr>
          <p:nvPr/>
        </p:nvSpPr>
        <p:spPr bwMode="auto">
          <a:xfrm>
            <a:off x="4449533" y="8382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8" name="Picture 16"/>
          <p:cNvPicPr>
            <a:picLocks noChangeAspect="1" noChangeArrowheads="1"/>
          </p:cNvPicPr>
          <p:nvPr/>
        </p:nvPicPr>
        <p:blipFill>
          <a:blip r:embed="rId3"/>
          <a:srcRect/>
          <a:stretch>
            <a:fillRect/>
          </a:stretch>
        </p:blipFill>
        <p:spPr bwMode="auto">
          <a:xfrm>
            <a:off x="1817122" y="2669645"/>
            <a:ext cx="387557" cy="178777"/>
          </a:xfrm>
          <a:prstGeom prst="rect">
            <a:avLst/>
          </a:prstGeom>
          <a:noFill/>
          <a:ln w="9525">
            <a:noFill/>
            <a:miter lim="800000"/>
            <a:headEnd/>
            <a:tailEnd/>
          </a:ln>
        </p:spPr>
      </p:pic>
      <p:graphicFrame>
        <p:nvGraphicFramePr>
          <p:cNvPr id="19" name="Object 2"/>
          <p:cNvGraphicFramePr>
            <a:graphicFrameLocks noChangeAspect="1"/>
          </p:cNvGraphicFramePr>
          <p:nvPr/>
        </p:nvGraphicFramePr>
        <p:xfrm>
          <a:off x="6561623" y="3484564"/>
          <a:ext cx="2014051" cy="544511"/>
        </p:xfrm>
        <a:graphic>
          <a:graphicData uri="http://schemas.openxmlformats.org/presentationml/2006/ole">
            <mc:AlternateContent xmlns:mc="http://schemas.openxmlformats.org/markup-compatibility/2006">
              <mc:Choice xmlns:v="urn:schemas-microsoft-com:vml" Requires="v">
                <p:oleObj spid="_x0000_s534605" name="Equation" r:id="rId5" imgW="1498320" imgH="406080" progId="Equation.DSMT4">
                  <p:embed/>
                </p:oleObj>
              </mc:Choice>
              <mc:Fallback>
                <p:oleObj name="Equation" r:id="rId5" imgW="1498320" imgH="406080" progId="Equation.DSMT4">
                  <p:embed/>
                  <p:pic>
                    <p:nvPicPr>
                      <p:cNvPr id="1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1623" y="3484564"/>
                        <a:ext cx="2014051" cy="544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a:xfrm flipV="1">
            <a:off x="1782536" y="14260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45479" y="29173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53993" y="28847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37358" y="28847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40"/>
          <p:cNvPicPr>
            <a:picLocks noChangeAspect="1" noChangeArrowheads="1"/>
          </p:cNvPicPr>
          <p:nvPr/>
        </p:nvPicPr>
        <p:blipFill>
          <a:blip r:embed="rId4"/>
          <a:srcRect/>
          <a:stretch>
            <a:fillRect/>
          </a:stretch>
        </p:blipFill>
        <p:spPr bwMode="auto">
          <a:xfrm>
            <a:off x="8473849" y="3382971"/>
            <a:ext cx="407987" cy="212725"/>
          </a:xfrm>
          <a:prstGeom prst="rect">
            <a:avLst/>
          </a:prstGeom>
          <a:noFill/>
          <a:ln w="9525">
            <a:noFill/>
            <a:miter lim="800000"/>
            <a:headEnd/>
            <a:tailEnd/>
          </a:ln>
        </p:spPr>
      </p:pic>
      <p:cxnSp>
        <p:nvCxnSpPr>
          <p:cNvPr id="25" name="Straight Arrow Connector 24"/>
          <p:cNvCxnSpPr/>
          <p:nvPr/>
        </p:nvCxnSpPr>
        <p:spPr>
          <a:xfrm>
            <a:off x="1738993" y="28847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AutoShape 4"/>
          <p:cNvSpPr>
            <a:spLocks noChangeArrowheads="1"/>
          </p:cNvSpPr>
          <p:nvPr/>
        </p:nvSpPr>
        <p:spPr bwMode="auto">
          <a:xfrm>
            <a:off x="1106488" y="25948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7" name="Picture 16"/>
          <p:cNvPicPr>
            <a:picLocks noChangeAspect="1" noChangeArrowheads="1"/>
          </p:cNvPicPr>
          <p:nvPr/>
        </p:nvPicPr>
        <p:blipFill>
          <a:blip r:embed="rId3"/>
          <a:srcRect/>
          <a:stretch>
            <a:fillRect/>
          </a:stretch>
        </p:blipFill>
        <p:spPr bwMode="auto">
          <a:xfrm>
            <a:off x="1838215" y="2930909"/>
            <a:ext cx="387557" cy="178777"/>
          </a:xfrm>
          <a:prstGeom prst="rect">
            <a:avLst/>
          </a:prstGeom>
          <a:noFill/>
          <a:ln w="9525">
            <a:noFill/>
            <a:miter lim="800000"/>
            <a:headEnd/>
            <a:tailEnd/>
          </a:ln>
        </p:spPr>
      </p:pic>
      <p:pic>
        <p:nvPicPr>
          <p:cNvPr id="28" name="Picture 16"/>
          <p:cNvPicPr>
            <a:picLocks noChangeAspect="1" noChangeArrowheads="1"/>
          </p:cNvPicPr>
          <p:nvPr/>
        </p:nvPicPr>
        <p:blipFill>
          <a:blip r:embed="rId3"/>
          <a:srcRect/>
          <a:stretch>
            <a:fillRect/>
          </a:stretch>
        </p:blipFill>
        <p:spPr bwMode="auto">
          <a:xfrm>
            <a:off x="7029340" y="2930909"/>
            <a:ext cx="387557" cy="178777"/>
          </a:xfrm>
          <a:prstGeom prst="rect">
            <a:avLst/>
          </a:prstGeom>
          <a:noFill/>
          <a:ln w="9525">
            <a:noFill/>
            <a:miter lim="800000"/>
            <a:headEnd/>
            <a:tailEnd/>
          </a:ln>
        </p:spPr>
      </p:pic>
      <p:sp>
        <p:nvSpPr>
          <p:cNvPr id="29" name="AutoShape 48"/>
          <p:cNvSpPr>
            <a:spLocks noChangeArrowheads="1"/>
          </p:cNvSpPr>
          <p:nvPr/>
        </p:nvSpPr>
        <p:spPr bwMode="auto">
          <a:xfrm>
            <a:off x="3963988" y="40585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0" name="Picture 16"/>
          <p:cNvPicPr>
            <a:picLocks noChangeAspect="1" noChangeArrowheads="1"/>
          </p:cNvPicPr>
          <p:nvPr/>
        </p:nvPicPr>
        <p:blipFill>
          <a:blip r:embed="rId3"/>
          <a:srcRect/>
          <a:stretch>
            <a:fillRect/>
          </a:stretch>
        </p:blipFill>
        <p:spPr bwMode="auto">
          <a:xfrm>
            <a:off x="3503047" y="1793345"/>
            <a:ext cx="387557" cy="178777"/>
          </a:xfrm>
          <a:prstGeom prst="rect">
            <a:avLst/>
          </a:prstGeom>
          <a:noFill/>
          <a:ln w="9525">
            <a:noFill/>
            <a:miter lim="800000"/>
            <a:headEnd/>
            <a:tailEnd/>
          </a:ln>
        </p:spPr>
      </p:pic>
      <p:pic>
        <p:nvPicPr>
          <p:cNvPr id="31" name="Picture 16"/>
          <p:cNvPicPr>
            <a:picLocks noChangeAspect="1" noChangeArrowheads="1"/>
          </p:cNvPicPr>
          <p:nvPr/>
        </p:nvPicPr>
        <p:blipFill>
          <a:blip r:embed="rId3"/>
          <a:srcRect/>
          <a:stretch>
            <a:fillRect/>
          </a:stretch>
        </p:blipFill>
        <p:spPr bwMode="auto">
          <a:xfrm>
            <a:off x="3476515" y="3769109"/>
            <a:ext cx="387557" cy="178777"/>
          </a:xfrm>
          <a:prstGeom prst="rect">
            <a:avLst/>
          </a:prstGeom>
          <a:noFill/>
          <a:ln w="9525">
            <a:noFill/>
            <a:miter lim="800000"/>
            <a:headEnd/>
            <a:tailEnd/>
          </a:ln>
        </p:spPr>
      </p:pic>
      <p:graphicFrame>
        <p:nvGraphicFramePr>
          <p:cNvPr id="59396" name="Object 5"/>
          <p:cNvGraphicFramePr>
            <a:graphicFrameLocks noChangeAspect="1"/>
          </p:cNvGraphicFramePr>
          <p:nvPr/>
        </p:nvGraphicFramePr>
        <p:xfrm>
          <a:off x="3532188" y="2495550"/>
          <a:ext cx="399529" cy="517525"/>
        </p:xfrm>
        <a:graphic>
          <a:graphicData uri="http://schemas.openxmlformats.org/presentationml/2006/ole">
            <mc:AlternateContent xmlns:mc="http://schemas.openxmlformats.org/markup-compatibility/2006">
              <mc:Choice xmlns:v="urn:schemas-microsoft-com:vml" Requires="v">
                <p:oleObj spid="_x0000_s534606" name="Equation" r:id="rId7" imgW="203040" imgH="203040" progId="Equation.DSMT4">
                  <p:embed/>
                </p:oleObj>
              </mc:Choice>
              <mc:Fallback>
                <p:oleObj name="Equation" r:id="rId7" imgW="203040" imgH="203040" progId="Equation.DSMT4">
                  <p:embed/>
                  <p:pic>
                    <p:nvPicPr>
                      <p:cNvPr id="5939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2188" y="2495550"/>
                        <a:ext cx="399529"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36"/>
          <p:cNvPicPr>
            <a:picLocks noChangeAspect="1" noChangeArrowheads="1"/>
          </p:cNvPicPr>
          <p:nvPr/>
        </p:nvPicPr>
        <p:blipFill>
          <a:blip r:embed="rId3"/>
          <a:srcRect/>
          <a:stretch>
            <a:fillRect/>
          </a:stretch>
        </p:blipFill>
        <p:spPr bwMode="auto">
          <a:xfrm>
            <a:off x="3048618" y="1352549"/>
            <a:ext cx="367645" cy="170777"/>
          </a:xfrm>
          <a:prstGeom prst="rect">
            <a:avLst/>
          </a:prstGeom>
          <a:noFill/>
          <a:ln w="9525">
            <a:noFill/>
            <a:miter lim="800000"/>
            <a:headEnd/>
            <a:tailEnd/>
          </a:ln>
        </p:spPr>
      </p:pic>
      <p:pic>
        <p:nvPicPr>
          <p:cNvPr id="38" name="Picture 37"/>
          <p:cNvPicPr>
            <a:picLocks noChangeAspect="1" noChangeArrowheads="1"/>
          </p:cNvPicPr>
          <p:nvPr/>
        </p:nvPicPr>
        <p:blipFill>
          <a:blip r:embed="rId3"/>
          <a:srcRect/>
          <a:stretch>
            <a:fillRect/>
          </a:stretch>
        </p:blipFill>
        <p:spPr bwMode="auto">
          <a:xfrm>
            <a:off x="3113838" y="1409700"/>
            <a:ext cx="388150" cy="180302"/>
          </a:xfrm>
          <a:prstGeom prst="rect">
            <a:avLst/>
          </a:prstGeom>
          <a:noFill/>
          <a:ln w="9525">
            <a:noFill/>
            <a:miter lim="800000"/>
            <a:headEnd/>
            <a:tailEnd/>
          </a:ln>
        </p:spPr>
      </p:pic>
      <p:pic>
        <p:nvPicPr>
          <p:cNvPr id="39" name="Picture 40"/>
          <p:cNvPicPr>
            <a:picLocks noChangeAspect="1" noChangeArrowheads="1"/>
          </p:cNvPicPr>
          <p:nvPr/>
        </p:nvPicPr>
        <p:blipFill>
          <a:blip r:embed="rId4"/>
          <a:srcRect/>
          <a:stretch>
            <a:fillRect/>
          </a:stretch>
        </p:blipFill>
        <p:spPr bwMode="auto">
          <a:xfrm>
            <a:off x="3219886" y="1458756"/>
            <a:ext cx="321789" cy="167781"/>
          </a:xfrm>
          <a:prstGeom prst="rect">
            <a:avLst/>
          </a:prstGeom>
          <a:noFill/>
          <a:ln w="9525">
            <a:noFill/>
            <a:miter lim="800000"/>
            <a:headEnd/>
            <a:tailEnd/>
          </a:ln>
        </p:spPr>
      </p:pic>
      <p:pic>
        <p:nvPicPr>
          <p:cNvPr id="40" name="Picture 39"/>
          <p:cNvPicPr>
            <a:picLocks noChangeAspect="1" noChangeArrowheads="1"/>
          </p:cNvPicPr>
          <p:nvPr/>
        </p:nvPicPr>
        <p:blipFill>
          <a:blip r:embed="rId3"/>
          <a:srcRect/>
          <a:stretch>
            <a:fillRect/>
          </a:stretch>
        </p:blipFill>
        <p:spPr bwMode="auto">
          <a:xfrm>
            <a:off x="3266238" y="1543050"/>
            <a:ext cx="388150" cy="180302"/>
          </a:xfrm>
          <a:prstGeom prst="rect">
            <a:avLst/>
          </a:prstGeom>
          <a:noFill/>
          <a:ln w="9525">
            <a:noFill/>
            <a:miter lim="800000"/>
            <a:headEnd/>
            <a:tailEnd/>
          </a:ln>
        </p:spPr>
      </p:pic>
      <p:graphicFrame>
        <p:nvGraphicFramePr>
          <p:cNvPr id="86023" name="Object 5"/>
          <p:cNvGraphicFramePr>
            <a:graphicFrameLocks noChangeAspect="1"/>
          </p:cNvGraphicFramePr>
          <p:nvPr>
            <p:extLst>
              <p:ext uri="{D42A27DB-BD31-4B8C-83A1-F6EECF244321}">
                <p14:modId xmlns:p14="http://schemas.microsoft.com/office/powerpoint/2010/main" val="3819799385"/>
              </p:ext>
            </p:extLst>
          </p:nvPr>
        </p:nvGraphicFramePr>
        <p:xfrm>
          <a:off x="1071563" y="1308364"/>
          <a:ext cx="2109787" cy="802637"/>
        </p:xfrm>
        <a:graphic>
          <a:graphicData uri="http://schemas.openxmlformats.org/presentationml/2006/ole">
            <mc:AlternateContent xmlns:mc="http://schemas.openxmlformats.org/markup-compatibility/2006">
              <mc:Choice xmlns:v="urn:schemas-microsoft-com:vml" Requires="v">
                <p:oleObj spid="_x0000_s534607" name="Equation" r:id="rId9" imgW="1168200" imgH="444240" progId="Equation.DSMT4">
                  <p:embed/>
                </p:oleObj>
              </mc:Choice>
              <mc:Fallback>
                <p:oleObj name="Equation" r:id="rId9" imgW="1168200" imgH="444240" progId="Equation.DSMT4">
                  <p:embed/>
                  <p:pic>
                    <p:nvPicPr>
                      <p:cNvPr id="8602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63" y="1308364"/>
                        <a:ext cx="2109787" cy="80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 name="Picture 48"/>
          <p:cNvPicPr>
            <a:picLocks noChangeAspect="1" noChangeArrowheads="1"/>
          </p:cNvPicPr>
          <p:nvPr/>
        </p:nvPicPr>
        <p:blipFill>
          <a:blip r:embed="rId3"/>
          <a:srcRect/>
          <a:stretch>
            <a:fillRect/>
          </a:stretch>
        </p:blipFill>
        <p:spPr bwMode="auto">
          <a:xfrm>
            <a:off x="2981325" y="4180802"/>
            <a:ext cx="387313" cy="219748"/>
          </a:xfrm>
          <a:prstGeom prst="rect">
            <a:avLst/>
          </a:prstGeom>
          <a:noFill/>
          <a:ln w="9525">
            <a:noFill/>
            <a:miter lim="800000"/>
            <a:headEnd/>
            <a:tailEnd/>
          </a:ln>
        </p:spPr>
      </p:pic>
      <p:pic>
        <p:nvPicPr>
          <p:cNvPr id="50" name="Picture 49"/>
          <p:cNvPicPr>
            <a:picLocks noChangeAspect="1" noChangeArrowheads="1"/>
          </p:cNvPicPr>
          <p:nvPr/>
        </p:nvPicPr>
        <p:blipFill>
          <a:blip r:embed="rId3"/>
          <a:srcRect/>
          <a:stretch>
            <a:fillRect/>
          </a:stretch>
        </p:blipFill>
        <p:spPr bwMode="auto">
          <a:xfrm>
            <a:off x="3095625" y="4095077"/>
            <a:ext cx="387313" cy="197918"/>
          </a:xfrm>
          <a:prstGeom prst="rect">
            <a:avLst/>
          </a:prstGeom>
          <a:noFill/>
          <a:ln w="9525">
            <a:noFill/>
            <a:miter lim="800000"/>
            <a:headEnd/>
            <a:tailEnd/>
          </a:ln>
        </p:spPr>
      </p:pic>
      <p:pic>
        <p:nvPicPr>
          <p:cNvPr id="51" name="Picture 40"/>
          <p:cNvPicPr>
            <a:picLocks noChangeAspect="1" noChangeArrowheads="1"/>
          </p:cNvPicPr>
          <p:nvPr/>
        </p:nvPicPr>
        <p:blipFill>
          <a:blip r:embed="rId4"/>
          <a:srcRect/>
          <a:stretch>
            <a:fillRect/>
          </a:stretch>
        </p:blipFill>
        <p:spPr bwMode="auto">
          <a:xfrm>
            <a:off x="3211055" y="4033188"/>
            <a:ext cx="321095" cy="184174"/>
          </a:xfrm>
          <a:prstGeom prst="rect">
            <a:avLst/>
          </a:prstGeom>
          <a:noFill/>
          <a:ln w="9525">
            <a:noFill/>
            <a:miter lim="800000"/>
            <a:headEnd/>
            <a:tailEnd/>
          </a:ln>
        </p:spPr>
      </p:pic>
      <p:pic>
        <p:nvPicPr>
          <p:cNvPr id="52" name="Picture 51"/>
          <p:cNvPicPr>
            <a:picLocks noChangeAspect="1" noChangeArrowheads="1"/>
          </p:cNvPicPr>
          <p:nvPr/>
        </p:nvPicPr>
        <p:blipFill>
          <a:blip r:embed="rId3"/>
          <a:srcRect/>
          <a:stretch>
            <a:fillRect/>
          </a:stretch>
        </p:blipFill>
        <p:spPr bwMode="auto">
          <a:xfrm>
            <a:off x="3267075" y="3942677"/>
            <a:ext cx="387313" cy="197918"/>
          </a:xfrm>
          <a:prstGeom prst="rect">
            <a:avLst/>
          </a:prstGeom>
          <a:noFill/>
          <a:ln w="9525">
            <a:noFill/>
            <a:miter lim="800000"/>
            <a:headEnd/>
            <a:tailEnd/>
          </a:ln>
        </p:spPr>
      </p:pic>
      <p:graphicFrame>
        <p:nvGraphicFramePr>
          <p:cNvPr id="53" name="Object 8"/>
          <p:cNvGraphicFramePr>
            <a:graphicFrameLocks noChangeAspect="1"/>
          </p:cNvGraphicFramePr>
          <p:nvPr/>
        </p:nvGraphicFramePr>
        <p:xfrm>
          <a:off x="679450" y="3968532"/>
          <a:ext cx="2311400" cy="755867"/>
        </p:xfrm>
        <a:graphic>
          <a:graphicData uri="http://schemas.openxmlformats.org/presentationml/2006/ole">
            <mc:AlternateContent xmlns:mc="http://schemas.openxmlformats.org/markup-compatibility/2006">
              <mc:Choice xmlns:v="urn:schemas-microsoft-com:vml" Requires="v">
                <p:oleObj spid="_x0000_s534608" name="Equation" r:id="rId11" imgW="1358640" imgH="444240" progId="Equation.DSMT4">
                  <p:embed/>
                </p:oleObj>
              </mc:Choice>
              <mc:Fallback>
                <p:oleObj name="Equation" r:id="rId11" imgW="1358640" imgH="444240" progId="Equation.DSMT4">
                  <p:embed/>
                  <p:pic>
                    <p:nvPicPr>
                      <p:cNvPr id="53"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450" y="3968532"/>
                        <a:ext cx="2311400" cy="75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Text Box 74"/>
          <p:cNvSpPr txBox="1">
            <a:spLocks noChangeArrowheads="1"/>
          </p:cNvSpPr>
          <p:nvPr/>
        </p:nvSpPr>
        <p:spPr bwMode="auto">
          <a:xfrm>
            <a:off x="130632" y="28575"/>
            <a:ext cx="8980714" cy="830997"/>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400" b="1" dirty="0" smtClean="0">
                <a:solidFill>
                  <a:srgbClr val="0000FF"/>
                </a:solidFill>
                <a:latin typeface="Calibri"/>
                <a:cs typeface="+mn-cs"/>
              </a:rPr>
              <a:t>The key to the resolution of the paradox is that a measuring device measuring relative the phase “feels” the </a:t>
            </a:r>
            <a:r>
              <a:rPr lang="en-US" sz="2400" b="1" dirty="0" err="1" smtClean="0">
                <a:solidFill>
                  <a:srgbClr val="0000FF"/>
                </a:solidFill>
                <a:latin typeface="Calibri"/>
                <a:cs typeface="+mn-cs"/>
              </a:rPr>
              <a:t>Aharonov-Bohm</a:t>
            </a:r>
            <a:r>
              <a:rPr lang="en-US" sz="2400" b="1" dirty="0" smtClean="0">
                <a:solidFill>
                  <a:srgbClr val="0000FF"/>
                </a:solidFill>
                <a:latin typeface="Calibri"/>
                <a:cs typeface="+mn-cs"/>
              </a:rPr>
              <a:t> effect too.</a:t>
            </a:r>
          </a:p>
        </p:txBody>
      </p:sp>
      <p:graphicFrame>
        <p:nvGraphicFramePr>
          <p:cNvPr id="86026" name="Object 4"/>
          <p:cNvGraphicFramePr>
            <a:graphicFrameLocks noChangeAspect="1"/>
          </p:cNvGraphicFramePr>
          <p:nvPr/>
        </p:nvGraphicFramePr>
        <p:xfrm>
          <a:off x="177800" y="5111750"/>
          <a:ext cx="8181975" cy="1127125"/>
        </p:xfrm>
        <a:graphic>
          <a:graphicData uri="http://schemas.openxmlformats.org/presentationml/2006/ole">
            <mc:AlternateContent xmlns:mc="http://schemas.openxmlformats.org/markup-compatibility/2006">
              <mc:Choice xmlns:v="urn:schemas-microsoft-com:vml" Requires="v">
                <p:oleObj spid="_x0000_s534609" name="Equation" r:id="rId13" imgW="5371920" imgH="609480" progId="Equation.DSMT4">
                  <p:embed/>
                </p:oleObj>
              </mc:Choice>
              <mc:Fallback>
                <p:oleObj name="Equation" r:id="rId13" imgW="5371920" imgH="609480" progId="Equation.DSMT4">
                  <p:embed/>
                  <p:pic>
                    <p:nvPicPr>
                      <p:cNvPr id="86026"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800" y="5111750"/>
                        <a:ext cx="8181975"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2992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4"/>
          <p:cNvSpPr txBox="1">
            <a:spLocks noChangeArrowheads="1"/>
          </p:cNvSpPr>
          <p:nvPr/>
        </p:nvSpPr>
        <p:spPr bwMode="auto">
          <a:xfrm>
            <a:off x="261802" y="728255"/>
            <a:ext cx="8653598" cy="1569660"/>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400" b="1" dirty="0" smtClean="0">
                <a:solidFill>
                  <a:srgbClr val="0000FF"/>
                </a:solidFill>
                <a:latin typeface="Calibri"/>
                <a:cs typeface="+mn-cs"/>
              </a:rPr>
              <a:t>The relative phase of the measuring device which measures the relative phase of the particle also depends on the chosen gauge. In fact, local outcomes are not influenced by the solenoid, only their interpretation is. Even the interpretation is gauge dependent. </a:t>
            </a:r>
            <a:endParaRPr lang="en-US" sz="2400" b="1" dirty="0">
              <a:solidFill>
                <a:srgbClr val="0000FF"/>
              </a:solidFill>
              <a:latin typeface="Times New Roman" pitchFamily="18" charset="0"/>
              <a:cs typeface="+mn-cs"/>
            </a:endParaRPr>
          </a:p>
        </p:txBody>
      </p:sp>
      <p:sp>
        <p:nvSpPr>
          <p:cNvPr id="4" name="Rectangle 3"/>
          <p:cNvSpPr/>
          <p:nvPr/>
        </p:nvSpPr>
        <p:spPr>
          <a:xfrm>
            <a:off x="2008006" y="224909"/>
            <a:ext cx="4605813" cy="646331"/>
          </a:xfrm>
          <a:prstGeom prst="rect">
            <a:avLst/>
          </a:prstGeom>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II  - resolution</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pic>
        <p:nvPicPr>
          <p:cNvPr id="5" name="Picture 16"/>
          <p:cNvPicPr>
            <a:picLocks noChangeAspect="1" noChangeArrowheads="1"/>
          </p:cNvPicPr>
          <p:nvPr/>
        </p:nvPicPr>
        <p:blipFill>
          <a:blip r:embed="rId3"/>
          <a:srcRect/>
          <a:stretch>
            <a:fillRect/>
          </a:stretch>
        </p:blipFill>
        <p:spPr bwMode="auto">
          <a:xfrm>
            <a:off x="6990632" y="4282126"/>
            <a:ext cx="387557" cy="178777"/>
          </a:xfrm>
          <a:prstGeom prst="rect">
            <a:avLst/>
          </a:prstGeom>
          <a:noFill/>
          <a:ln w="9525">
            <a:noFill/>
            <a:miter lim="800000"/>
            <a:headEnd/>
            <a:tailEnd/>
          </a:ln>
        </p:spPr>
      </p:pic>
      <p:sp>
        <p:nvSpPr>
          <p:cNvPr id="6"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7" name="Straight Arrow Connector 6"/>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40"/>
          <p:cNvPicPr>
            <a:picLocks noChangeAspect="1" noChangeArrowheads="1"/>
          </p:cNvPicPr>
          <p:nvPr/>
        </p:nvPicPr>
        <p:blipFill>
          <a:blip r:embed="rId4"/>
          <a:srcRect/>
          <a:stretch>
            <a:fillRect/>
          </a:stretch>
        </p:blipFill>
        <p:spPr bwMode="auto">
          <a:xfrm>
            <a:off x="-714412" y="6766862"/>
            <a:ext cx="407987" cy="212725"/>
          </a:xfrm>
          <a:prstGeom prst="rect">
            <a:avLst/>
          </a:prstGeom>
          <a:noFill/>
          <a:ln w="9525">
            <a:noFill/>
            <a:miter lim="800000"/>
            <a:headEnd/>
            <a:tailEnd/>
          </a:ln>
        </p:spPr>
      </p:pic>
      <p:pic>
        <p:nvPicPr>
          <p:cNvPr id="9" name="Picture 24"/>
          <p:cNvPicPr>
            <a:picLocks noChangeAspect="1" noChangeArrowheads="1"/>
          </p:cNvPicPr>
          <p:nvPr/>
        </p:nvPicPr>
        <p:blipFill>
          <a:blip r:embed="rId3"/>
          <a:srcRect/>
          <a:stretch>
            <a:fillRect/>
          </a:stretch>
        </p:blipFill>
        <p:spPr bwMode="auto">
          <a:xfrm>
            <a:off x="-714412" y="3552152"/>
            <a:ext cx="492125" cy="228600"/>
          </a:xfrm>
          <a:prstGeom prst="rect">
            <a:avLst/>
          </a:prstGeom>
          <a:noFill/>
          <a:ln w="9525">
            <a:noFill/>
            <a:miter lim="800000"/>
            <a:headEnd/>
            <a:tailEnd/>
          </a:ln>
        </p:spPr>
      </p:pic>
      <p:pic>
        <p:nvPicPr>
          <p:cNvPr id="10" name="Picture 16"/>
          <p:cNvPicPr>
            <a:picLocks noChangeAspect="1" noChangeArrowheads="1"/>
          </p:cNvPicPr>
          <p:nvPr/>
        </p:nvPicPr>
        <p:blipFill>
          <a:blip r:embed="rId3"/>
          <a:srcRect/>
          <a:stretch>
            <a:fillRect/>
          </a:stretch>
        </p:blipFill>
        <p:spPr bwMode="auto">
          <a:xfrm>
            <a:off x="-785850" y="5552416"/>
            <a:ext cx="492125" cy="227013"/>
          </a:xfrm>
          <a:prstGeom prst="rect">
            <a:avLst/>
          </a:prstGeom>
          <a:noFill/>
          <a:ln w="9525">
            <a:noFill/>
            <a:miter lim="800000"/>
            <a:headEnd/>
            <a:tailEnd/>
          </a:ln>
        </p:spPr>
      </p:pic>
      <p:sp>
        <p:nvSpPr>
          <p:cNvPr id="11"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12" name="Picture 26"/>
          <p:cNvPicPr>
            <a:picLocks noChangeAspect="1" noChangeArrowheads="1"/>
          </p:cNvPicPr>
          <p:nvPr/>
        </p:nvPicPr>
        <p:blipFill>
          <a:blip r:embed="rId3"/>
          <a:srcRect/>
          <a:stretch>
            <a:fillRect/>
          </a:stretch>
        </p:blipFill>
        <p:spPr bwMode="auto">
          <a:xfrm>
            <a:off x="4362450" y="5714329"/>
            <a:ext cx="492125" cy="227012"/>
          </a:xfrm>
          <a:prstGeom prst="rect">
            <a:avLst/>
          </a:prstGeom>
          <a:noFill/>
          <a:ln w="9525">
            <a:noFill/>
            <a:miter lim="800000"/>
            <a:headEnd/>
            <a:tailEnd/>
          </a:ln>
        </p:spPr>
      </p:pic>
      <p:pic>
        <p:nvPicPr>
          <p:cNvPr id="13" name="Picture 40"/>
          <p:cNvPicPr>
            <a:picLocks noChangeAspect="1" noChangeArrowheads="1"/>
          </p:cNvPicPr>
          <p:nvPr/>
        </p:nvPicPr>
        <p:blipFill>
          <a:blip r:embed="rId4"/>
          <a:srcRect/>
          <a:stretch>
            <a:fillRect/>
          </a:stretch>
        </p:blipFill>
        <p:spPr bwMode="auto">
          <a:xfrm>
            <a:off x="214313" y="5092029"/>
            <a:ext cx="407987" cy="212725"/>
          </a:xfrm>
          <a:prstGeom prst="rect">
            <a:avLst/>
          </a:prstGeom>
          <a:noFill/>
          <a:ln w="9525">
            <a:noFill/>
            <a:miter lim="800000"/>
            <a:headEnd/>
            <a:tailEnd/>
          </a:ln>
        </p:spPr>
      </p:pic>
      <p:pic>
        <p:nvPicPr>
          <p:cNvPr id="14" name="Picture 24"/>
          <p:cNvPicPr>
            <a:picLocks noChangeAspect="1" noChangeArrowheads="1"/>
          </p:cNvPicPr>
          <p:nvPr/>
        </p:nvPicPr>
        <p:blipFill>
          <a:blip r:embed="rId3"/>
          <a:srcRect/>
          <a:stretch>
            <a:fillRect/>
          </a:stretch>
        </p:blipFill>
        <p:spPr bwMode="auto">
          <a:xfrm>
            <a:off x="-714412" y="4052218"/>
            <a:ext cx="492125" cy="228600"/>
          </a:xfrm>
          <a:prstGeom prst="rect">
            <a:avLst/>
          </a:prstGeom>
          <a:noFill/>
          <a:ln w="9525">
            <a:noFill/>
            <a:miter lim="800000"/>
            <a:headEnd/>
            <a:tailEnd/>
          </a:ln>
        </p:spPr>
      </p:pic>
      <p:pic>
        <p:nvPicPr>
          <p:cNvPr id="15" name="Picture 16"/>
          <p:cNvPicPr>
            <a:picLocks noChangeAspect="1" noChangeArrowheads="1"/>
          </p:cNvPicPr>
          <p:nvPr/>
        </p:nvPicPr>
        <p:blipFill>
          <a:blip r:embed="rId3"/>
          <a:srcRect/>
          <a:stretch>
            <a:fillRect/>
          </a:stretch>
        </p:blipFill>
        <p:spPr bwMode="auto">
          <a:xfrm>
            <a:off x="-714412" y="6266796"/>
            <a:ext cx="492125" cy="227013"/>
          </a:xfrm>
          <a:prstGeom prst="rect">
            <a:avLst/>
          </a:prstGeom>
          <a:noFill/>
          <a:ln w="9525">
            <a:noFill/>
            <a:miter lim="800000"/>
            <a:headEnd/>
            <a:tailEnd/>
          </a:ln>
        </p:spPr>
      </p:pic>
      <p:sp>
        <p:nvSpPr>
          <p:cNvPr id="16"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039265" y="4886204"/>
          <a:ext cx="1780136" cy="568196"/>
        </p:xfrm>
        <a:graphic>
          <a:graphicData uri="http://schemas.openxmlformats.org/presentationml/2006/ole">
            <mc:AlternateContent xmlns:mc="http://schemas.openxmlformats.org/markup-compatibility/2006">
              <mc:Choice xmlns:v="urn:schemas-microsoft-com:vml" Requires="v">
                <p:oleObj spid="_x0000_s535614"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265" y="4886204"/>
                        <a:ext cx="1780136" cy="568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6"/>
          <p:cNvPicPr>
            <a:picLocks noChangeAspect="1" noChangeArrowheads="1"/>
          </p:cNvPicPr>
          <p:nvPr/>
        </p:nvPicPr>
        <p:blipFill>
          <a:blip r:embed="rId3"/>
          <a:srcRect/>
          <a:stretch>
            <a:fillRect/>
          </a:stretch>
        </p:blipFill>
        <p:spPr bwMode="auto">
          <a:xfrm>
            <a:off x="1798072" y="4269845"/>
            <a:ext cx="387557" cy="178777"/>
          </a:xfrm>
          <a:prstGeom prst="rect">
            <a:avLst/>
          </a:prstGeom>
          <a:noFill/>
          <a:ln w="9525">
            <a:noFill/>
            <a:miter lim="800000"/>
            <a:headEnd/>
            <a:tailEnd/>
          </a:ln>
        </p:spPr>
      </p:pic>
      <p:graphicFrame>
        <p:nvGraphicFramePr>
          <p:cNvPr id="19" name="Object 2"/>
          <p:cNvGraphicFramePr>
            <a:graphicFrameLocks noChangeAspect="1"/>
          </p:cNvGraphicFramePr>
          <p:nvPr/>
        </p:nvGraphicFramePr>
        <p:xfrm>
          <a:off x="6542573" y="5084764"/>
          <a:ext cx="2014051" cy="544511"/>
        </p:xfrm>
        <a:graphic>
          <a:graphicData uri="http://schemas.openxmlformats.org/presentationml/2006/ole">
            <mc:AlternateContent xmlns:mc="http://schemas.openxmlformats.org/markup-compatibility/2006">
              <mc:Choice xmlns:v="urn:schemas-microsoft-com:vml" Requires="v">
                <p:oleObj spid="_x0000_s535615" name="Equation" r:id="rId7" imgW="1498320" imgH="406080" progId="Equation.DSMT4">
                  <p:embed/>
                </p:oleObj>
              </mc:Choice>
              <mc:Fallback>
                <p:oleObj name="Equation" r:id="rId7" imgW="1498320" imgH="406080" progId="Equation.DSMT4">
                  <p:embed/>
                  <p:pic>
                    <p:nvPicPr>
                      <p:cNvPr id="19"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573" y="5084764"/>
                        <a:ext cx="2014051" cy="544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40"/>
          <p:cNvPicPr>
            <a:picLocks noChangeAspect="1" noChangeArrowheads="1"/>
          </p:cNvPicPr>
          <p:nvPr/>
        </p:nvPicPr>
        <p:blipFill>
          <a:blip r:embed="rId4"/>
          <a:srcRect/>
          <a:stretch>
            <a:fillRect/>
          </a:stretch>
        </p:blipFill>
        <p:spPr bwMode="auto">
          <a:xfrm>
            <a:off x="8454799" y="4983171"/>
            <a:ext cx="407987" cy="212725"/>
          </a:xfrm>
          <a:prstGeom prst="rect">
            <a:avLst/>
          </a:prstGeom>
          <a:noFill/>
          <a:ln w="9525">
            <a:noFill/>
            <a:miter lim="800000"/>
            <a:headEnd/>
            <a:tailEnd/>
          </a:ln>
        </p:spPr>
      </p:pic>
      <p:cxnSp>
        <p:nvCxnSpPr>
          <p:cNvPr id="25" name="Straight Arrow Connector 24"/>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7" name="Picture 16"/>
          <p:cNvPicPr>
            <a:picLocks noChangeAspect="1" noChangeArrowheads="1"/>
          </p:cNvPicPr>
          <p:nvPr/>
        </p:nvPicPr>
        <p:blipFill>
          <a:blip r:embed="rId3"/>
          <a:srcRect/>
          <a:stretch>
            <a:fillRect/>
          </a:stretch>
        </p:blipFill>
        <p:spPr bwMode="auto">
          <a:xfrm>
            <a:off x="1819165" y="4531109"/>
            <a:ext cx="387557" cy="178777"/>
          </a:xfrm>
          <a:prstGeom prst="rect">
            <a:avLst/>
          </a:prstGeom>
          <a:noFill/>
          <a:ln w="9525">
            <a:noFill/>
            <a:miter lim="800000"/>
            <a:headEnd/>
            <a:tailEnd/>
          </a:ln>
        </p:spPr>
      </p:pic>
      <p:pic>
        <p:nvPicPr>
          <p:cNvPr id="28" name="Picture 16"/>
          <p:cNvPicPr>
            <a:picLocks noChangeAspect="1" noChangeArrowheads="1"/>
          </p:cNvPicPr>
          <p:nvPr/>
        </p:nvPicPr>
        <p:blipFill>
          <a:blip r:embed="rId3"/>
          <a:srcRect/>
          <a:stretch>
            <a:fillRect/>
          </a:stretch>
        </p:blipFill>
        <p:spPr bwMode="auto">
          <a:xfrm>
            <a:off x="7010290" y="4531109"/>
            <a:ext cx="387557" cy="178777"/>
          </a:xfrm>
          <a:prstGeom prst="rect">
            <a:avLst/>
          </a:prstGeom>
          <a:noFill/>
          <a:ln w="9525">
            <a:noFill/>
            <a:miter lim="800000"/>
            <a:headEnd/>
            <a:tailEnd/>
          </a:ln>
        </p:spPr>
      </p:pic>
      <p:sp>
        <p:nvSpPr>
          <p:cNvPr id="29"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0" name="Picture 16"/>
          <p:cNvPicPr>
            <a:picLocks noChangeAspect="1" noChangeArrowheads="1"/>
          </p:cNvPicPr>
          <p:nvPr/>
        </p:nvPicPr>
        <p:blipFill>
          <a:blip r:embed="rId3"/>
          <a:srcRect/>
          <a:stretch>
            <a:fillRect/>
          </a:stretch>
        </p:blipFill>
        <p:spPr bwMode="auto">
          <a:xfrm>
            <a:off x="3483997" y="3393545"/>
            <a:ext cx="387557" cy="178777"/>
          </a:xfrm>
          <a:prstGeom prst="rect">
            <a:avLst/>
          </a:prstGeom>
          <a:noFill/>
          <a:ln w="9525">
            <a:noFill/>
            <a:miter lim="800000"/>
            <a:headEnd/>
            <a:tailEnd/>
          </a:ln>
        </p:spPr>
      </p:pic>
      <p:pic>
        <p:nvPicPr>
          <p:cNvPr id="31" name="Picture 16"/>
          <p:cNvPicPr>
            <a:picLocks noChangeAspect="1" noChangeArrowheads="1"/>
          </p:cNvPicPr>
          <p:nvPr/>
        </p:nvPicPr>
        <p:blipFill>
          <a:blip r:embed="rId3"/>
          <a:srcRect/>
          <a:stretch>
            <a:fillRect/>
          </a:stretch>
        </p:blipFill>
        <p:spPr bwMode="auto">
          <a:xfrm>
            <a:off x="3457465" y="5369309"/>
            <a:ext cx="387557" cy="178777"/>
          </a:xfrm>
          <a:prstGeom prst="rect">
            <a:avLst/>
          </a:prstGeom>
          <a:noFill/>
          <a:ln w="9525">
            <a:noFill/>
            <a:miter lim="800000"/>
            <a:headEnd/>
            <a:tailEnd/>
          </a:ln>
        </p:spPr>
      </p:pic>
      <p:graphicFrame>
        <p:nvGraphicFramePr>
          <p:cNvPr id="32" name="Object 2"/>
          <p:cNvGraphicFramePr>
            <a:graphicFrameLocks noChangeAspect="1"/>
          </p:cNvGraphicFramePr>
          <p:nvPr/>
        </p:nvGraphicFramePr>
        <p:xfrm>
          <a:off x="2046774" y="5686224"/>
          <a:ext cx="1868002" cy="505026"/>
        </p:xfrm>
        <a:graphic>
          <a:graphicData uri="http://schemas.openxmlformats.org/presentationml/2006/ole">
            <mc:AlternateContent xmlns:mc="http://schemas.openxmlformats.org/markup-compatibility/2006">
              <mc:Choice xmlns:v="urn:schemas-microsoft-com:vml" Requires="v">
                <p:oleObj spid="_x0000_s535616" name="Equation" r:id="rId9" imgW="1498320" imgH="406080" progId="Equation.DSMT4">
                  <p:embed/>
                </p:oleObj>
              </mc:Choice>
              <mc:Fallback>
                <p:oleObj name="Equation" r:id="rId9" imgW="1498320" imgH="406080" progId="Equation.DSMT4">
                  <p:embed/>
                  <p:pic>
                    <p:nvPicPr>
                      <p:cNvPr id="3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6774" y="5686224"/>
                        <a:ext cx="1868002" cy="505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6" name="Object 5"/>
          <p:cNvGraphicFramePr>
            <a:graphicFrameLocks noChangeAspect="1"/>
          </p:cNvGraphicFramePr>
          <p:nvPr/>
        </p:nvGraphicFramePr>
        <p:xfrm>
          <a:off x="3513138" y="4095750"/>
          <a:ext cx="399529" cy="517525"/>
        </p:xfrm>
        <a:graphic>
          <a:graphicData uri="http://schemas.openxmlformats.org/presentationml/2006/ole">
            <mc:AlternateContent xmlns:mc="http://schemas.openxmlformats.org/markup-compatibility/2006">
              <mc:Choice xmlns:v="urn:schemas-microsoft-com:vml" Requires="v">
                <p:oleObj spid="_x0000_s535617" name="Equation" r:id="rId11" imgW="203040" imgH="203040" progId="Equation.DSMT4">
                  <p:embed/>
                </p:oleObj>
              </mc:Choice>
              <mc:Fallback>
                <p:oleObj name="Equation" r:id="rId11" imgW="203040" imgH="203040" progId="Equation.DSMT4">
                  <p:embed/>
                  <p:pic>
                    <p:nvPicPr>
                      <p:cNvPr id="5939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3138" y="4095750"/>
                        <a:ext cx="399529"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30327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3"/>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4"/>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4"/>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4"/>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391689" y="5236005"/>
          <a:ext cx="2027089" cy="647020"/>
        </p:xfrm>
        <a:graphic>
          <a:graphicData uri="http://schemas.openxmlformats.org/presentationml/2006/ole">
            <mc:AlternateContent xmlns:mc="http://schemas.openxmlformats.org/markup-compatibility/2006">
              <mc:Choice xmlns:v="urn:schemas-microsoft-com:vml" Requires="v">
                <p:oleObj spid="_x0000_s536683"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689" y="5236005"/>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2588515" y="4288722"/>
          <a:ext cx="284163" cy="366712"/>
        </p:xfrm>
        <a:graphic>
          <a:graphicData uri="http://schemas.openxmlformats.org/presentationml/2006/ole">
            <mc:AlternateContent xmlns:mc="http://schemas.openxmlformats.org/markup-compatibility/2006">
              <mc:Choice xmlns:v="urn:schemas-microsoft-com:vml" Requires="v">
                <p:oleObj spid="_x0000_s536684" name="Equation" r:id="rId7" imgW="139680" imgH="139680" progId="Equation.DSMT4">
                  <p:embed/>
                </p:oleObj>
              </mc:Choice>
              <mc:Fallback>
                <p:oleObj name="Equation" r:id="rId7" imgW="139680" imgH="139680" progId="Equation.DSMT4">
                  <p:embed/>
                  <p:pic>
                    <p:nvPicPr>
                      <p:cNvPr id="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8515" y="4288722"/>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4"/>
          <a:srcRect/>
          <a:stretch>
            <a:fillRect/>
          </a:stretch>
        </p:blipFill>
        <p:spPr bwMode="auto">
          <a:xfrm>
            <a:off x="2664847" y="3803120"/>
            <a:ext cx="387557" cy="178777"/>
          </a:xfrm>
          <a:prstGeom prst="rect">
            <a:avLst/>
          </a:prstGeom>
          <a:noFill/>
          <a:ln w="9525">
            <a:noFill/>
            <a:miter lim="800000"/>
            <a:headEnd/>
            <a:tailEnd/>
          </a:ln>
        </p:spPr>
      </p:pic>
      <p:pic>
        <p:nvPicPr>
          <p:cNvPr id="20" name="Picture 16"/>
          <p:cNvPicPr>
            <a:picLocks noChangeAspect="1" noChangeArrowheads="1"/>
          </p:cNvPicPr>
          <p:nvPr/>
        </p:nvPicPr>
        <p:blipFill>
          <a:blip r:embed="rId4"/>
          <a:srcRect/>
          <a:stretch>
            <a:fillRect/>
          </a:stretch>
        </p:blipFill>
        <p:spPr bwMode="auto">
          <a:xfrm>
            <a:off x="2638315" y="5007359"/>
            <a:ext cx="387557" cy="178777"/>
          </a:xfrm>
          <a:prstGeom prst="rect">
            <a:avLst/>
          </a:prstGeom>
          <a:noFill/>
          <a:ln w="9525">
            <a:noFill/>
            <a:miter lim="800000"/>
            <a:headEnd/>
            <a:tailEnd/>
          </a:ln>
        </p:spPr>
      </p:pic>
      <p:pic>
        <p:nvPicPr>
          <p:cNvPr id="21" name="Picture 16"/>
          <p:cNvPicPr>
            <a:picLocks noChangeAspect="1" noChangeArrowheads="1"/>
          </p:cNvPicPr>
          <p:nvPr/>
        </p:nvPicPr>
        <p:blipFill>
          <a:blip r:embed="rId4"/>
          <a:srcRect/>
          <a:stretch>
            <a:fillRect/>
          </a:stretch>
        </p:blipFill>
        <p:spPr bwMode="auto">
          <a:xfrm>
            <a:off x="6181007" y="3824926"/>
            <a:ext cx="387557" cy="178777"/>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6052002" y="5246923"/>
          <a:ext cx="2114480" cy="674914"/>
        </p:xfrm>
        <a:graphic>
          <a:graphicData uri="http://schemas.openxmlformats.org/presentationml/2006/ole">
            <mc:AlternateContent xmlns:mc="http://schemas.openxmlformats.org/markup-compatibility/2006">
              <mc:Choice xmlns:v="urn:schemas-microsoft-com:vml" Requires="v">
                <p:oleObj spid="_x0000_s536685" name="Equation" r:id="rId9" imgW="1269720" imgH="406080" progId="Equation.DSMT4">
                  <p:embed/>
                </p:oleObj>
              </mc:Choice>
              <mc:Fallback>
                <p:oleObj name="Equation" r:id="rId9" imgW="1269720" imgH="406080" progId="Equation.DSMT4">
                  <p:embed/>
                  <p:pic>
                    <p:nvPicPr>
                      <p:cNvPr id="2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2002" y="5246923"/>
                        <a:ext cx="2114480" cy="674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
          <p:cNvGraphicFramePr>
            <a:graphicFrameLocks noChangeAspect="1"/>
          </p:cNvGraphicFramePr>
          <p:nvPr/>
        </p:nvGraphicFramePr>
        <p:xfrm>
          <a:off x="6233432" y="4325266"/>
          <a:ext cx="284163" cy="266700"/>
        </p:xfrm>
        <a:graphic>
          <a:graphicData uri="http://schemas.openxmlformats.org/presentationml/2006/ole">
            <mc:AlternateContent xmlns:mc="http://schemas.openxmlformats.org/markup-compatibility/2006">
              <mc:Choice xmlns:v="urn:schemas-microsoft-com:vml" Requires="v">
                <p:oleObj spid="_x0000_s536686" name="Equation" r:id="rId11" imgW="139680" imgH="101520" progId="Equation.DSMT4">
                  <p:embed/>
                </p:oleObj>
              </mc:Choice>
              <mc:Fallback>
                <p:oleObj name="Equation" r:id="rId11" imgW="139680" imgH="101520" progId="Equation.DSMT4">
                  <p:embed/>
                  <p:pic>
                    <p:nvPicPr>
                      <p:cNvPr id="23"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3432" y="4325266"/>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6"/>
          <p:cNvPicPr>
            <a:picLocks noChangeAspect="1" noChangeArrowheads="1"/>
          </p:cNvPicPr>
          <p:nvPr/>
        </p:nvPicPr>
        <p:blipFill>
          <a:blip r:embed="rId4"/>
          <a:srcRect/>
          <a:stretch>
            <a:fillRect/>
          </a:stretch>
        </p:blipFill>
        <p:spPr bwMode="auto">
          <a:xfrm>
            <a:off x="6224550" y="4957040"/>
            <a:ext cx="387557" cy="178777"/>
          </a:xfrm>
          <a:prstGeom prst="rect">
            <a:avLst/>
          </a:prstGeom>
          <a:noFill/>
          <a:ln w="9525">
            <a:noFill/>
            <a:miter lim="800000"/>
            <a:headEnd/>
            <a:tailEnd/>
          </a:ln>
        </p:spPr>
      </p:pic>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3"/>
          <a:srcRect/>
          <a:stretch>
            <a:fillRect/>
          </a:stretch>
        </p:blipFill>
        <p:spPr bwMode="auto">
          <a:xfrm>
            <a:off x="8454799" y="4983171"/>
            <a:ext cx="407987" cy="212725"/>
          </a:xfrm>
          <a:prstGeom prst="rect">
            <a:avLst/>
          </a:prstGeom>
          <a:noFill/>
          <a:ln w="9525">
            <a:noFill/>
            <a:miter lim="800000"/>
            <a:headEnd/>
            <a:tailEnd/>
          </a:ln>
        </p:spPr>
      </p:pic>
      <p:pic>
        <p:nvPicPr>
          <p:cNvPr id="35" name="Picture 16"/>
          <p:cNvPicPr>
            <a:picLocks noChangeAspect="1" noChangeArrowheads="1"/>
          </p:cNvPicPr>
          <p:nvPr/>
        </p:nvPicPr>
        <p:blipFill>
          <a:blip r:embed="rId4"/>
          <a:srcRect/>
          <a:stretch>
            <a:fillRect/>
          </a:stretch>
        </p:blipFill>
        <p:spPr bwMode="auto">
          <a:xfrm>
            <a:off x="3541147" y="3355445"/>
            <a:ext cx="387557" cy="178777"/>
          </a:xfrm>
          <a:prstGeom prst="rect">
            <a:avLst/>
          </a:prstGeom>
          <a:noFill/>
          <a:ln w="9525">
            <a:noFill/>
            <a:miter lim="800000"/>
            <a:headEnd/>
            <a:tailEnd/>
          </a:ln>
        </p:spPr>
      </p:pic>
      <p:pic>
        <p:nvPicPr>
          <p:cNvPr id="36" name="Picture 16"/>
          <p:cNvPicPr>
            <a:picLocks noChangeAspect="1" noChangeArrowheads="1"/>
          </p:cNvPicPr>
          <p:nvPr/>
        </p:nvPicPr>
        <p:blipFill>
          <a:blip r:embed="rId4"/>
          <a:srcRect/>
          <a:stretch>
            <a:fillRect/>
          </a:stretch>
        </p:blipFill>
        <p:spPr bwMode="auto">
          <a:xfrm>
            <a:off x="3514615" y="5378834"/>
            <a:ext cx="387557" cy="178777"/>
          </a:xfrm>
          <a:prstGeom prst="rect">
            <a:avLst/>
          </a:prstGeom>
          <a:noFill/>
          <a:ln w="9525">
            <a:noFill/>
            <a:miter lim="800000"/>
            <a:headEnd/>
            <a:tailEnd/>
          </a:ln>
        </p:spPr>
      </p:pic>
      <p:graphicFrame>
        <p:nvGraphicFramePr>
          <p:cNvPr id="38" name="Object 2"/>
          <p:cNvGraphicFramePr>
            <a:graphicFrameLocks noChangeAspect="1"/>
          </p:cNvGraphicFramePr>
          <p:nvPr/>
        </p:nvGraphicFramePr>
        <p:xfrm>
          <a:off x="3617215" y="4279197"/>
          <a:ext cx="284163" cy="366712"/>
        </p:xfrm>
        <a:graphic>
          <a:graphicData uri="http://schemas.openxmlformats.org/presentationml/2006/ole">
            <mc:AlternateContent xmlns:mc="http://schemas.openxmlformats.org/markup-compatibility/2006">
              <mc:Choice xmlns:v="urn:schemas-microsoft-com:vml" Requires="v">
                <p:oleObj spid="_x0000_s536687" name="Equation" r:id="rId13" imgW="139680" imgH="139680" progId="Equation.DSMT4">
                  <p:embed/>
                </p:oleObj>
              </mc:Choice>
              <mc:Fallback>
                <p:oleObj name="Equation" r:id="rId13" imgW="139680" imgH="139680" progId="Equation.DSMT4">
                  <p:embed/>
                  <p:pic>
                    <p:nvPicPr>
                      <p:cNvPr id="3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7215" y="4279197"/>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 name="Picture 16"/>
          <p:cNvPicPr>
            <a:picLocks noChangeAspect="1" noChangeArrowheads="1"/>
          </p:cNvPicPr>
          <p:nvPr/>
        </p:nvPicPr>
        <p:blipFill>
          <a:blip r:embed="rId4"/>
          <a:srcRect/>
          <a:stretch>
            <a:fillRect/>
          </a:stretch>
        </p:blipFill>
        <p:spPr bwMode="auto">
          <a:xfrm>
            <a:off x="5341372" y="3384020"/>
            <a:ext cx="387557" cy="178777"/>
          </a:xfrm>
          <a:prstGeom prst="rect">
            <a:avLst/>
          </a:prstGeom>
          <a:noFill/>
          <a:ln w="9525">
            <a:noFill/>
            <a:miter lim="800000"/>
            <a:headEnd/>
            <a:tailEnd/>
          </a:ln>
        </p:spPr>
      </p:pic>
      <p:pic>
        <p:nvPicPr>
          <p:cNvPr id="40" name="Picture 16"/>
          <p:cNvPicPr>
            <a:picLocks noChangeAspect="1" noChangeArrowheads="1"/>
          </p:cNvPicPr>
          <p:nvPr/>
        </p:nvPicPr>
        <p:blipFill>
          <a:blip r:embed="rId4"/>
          <a:srcRect/>
          <a:stretch>
            <a:fillRect/>
          </a:stretch>
        </p:blipFill>
        <p:spPr bwMode="auto">
          <a:xfrm>
            <a:off x="5314840" y="5407409"/>
            <a:ext cx="387557" cy="178777"/>
          </a:xfrm>
          <a:prstGeom prst="rect">
            <a:avLst/>
          </a:prstGeom>
          <a:noFill/>
          <a:ln w="9525">
            <a:noFill/>
            <a:miter lim="800000"/>
            <a:headEnd/>
            <a:tailEnd/>
          </a:ln>
        </p:spPr>
      </p:pic>
      <p:graphicFrame>
        <p:nvGraphicFramePr>
          <p:cNvPr id="42" name="Object 2"/>
          <p:cNvGraphicFramePr>
            <a:graphicFrameLocks noChangeAspect="1"/>
          </p:cNvGraphicFramePr>
          <p:nvPr/>
        </p:nvGraphicFramePr>
        <p:xfrm>
          <a:off x="5417440" y="4307772"/>
          <a:ext cx="284163" cy="366712"/>
        </p:xfrm>
        <a:graphic>
          <a:graphicData uri="http://schemas.openxmlformats.org/presentationml/2006/ole">
            <mc:AlternateContent xmlns:mc="http://schemas.openxmlformats.org/markup-compatibility/2006">
              <mc:Choice xmlns:v="urn:schemas-microsoft-com:vml" Requires="v">
                <p:oleObj spid="_x0000_s536688" name="Equation" r:id="rId14" imgW="139680" imgH="139680" progId="Equation.DSMT4">
                  <p:embed/>
                </p:oleObj>
              </mc:Choice>
              <mc:Fallback>
                <p:oleObj name="Equation" r:id="rId14" imgW="139680" imgH="139680" progId="Equation.DSMT4">
                  <p:embed/>
                  <p:pic>
                    <p:nvPicPr>
                      <p:cNvPr id="4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7440" y="4307772"/>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Connector 43"/>
          <p:cNvCxnSpPr/>
          <p:nvPr/>
        </p:nvCxnSpPr>
        <p:spPr>
          <a:xfrm flipV="1">
            <a:off x="4610100" y="1876425"/>
            <a:ext cx="4838700" cy="2571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1" name="Object 2"/>
          <p:cNvGraphicFramePr>
            <a:graphicFrameLocks noChangeAspect="1"/>
          </p:cNvGraphicFramePr>
          <p:nvPr/>
        </p:nvGraphicFramePr>
        <p:xfrm>
          <a:off x="7272338" y="3065463"/>
          <a:ext cx="309562" cy="433387"/>
        </p:xfrm>
        <a:graphic>
          <a:graphicData uri="http://schemas.openxmlformats.org/presentationml/2006/ole">
            <mc:AlternateContent xmlns:mc="http://schemas.openxmlformats.org/markup-compatibility/2006">
              <mc:Choice xmlns:v="urn:schemas-microsoft-com:vml" Requires="v">
                <p:oleObj spid="_x0000_s536689" name="Equation" r:id="rId15" imgW="152280" imgH="164880" progId="Equation.DSMT4">
                  <p:embed/>
                </p:oleObj>
              </mc:Choice>
              <mc:Fallback>
                <p:oleObj name="Equation" r:id="rId15" imgW="152280" imgH="164880" progId="Equation.DSMT4">
                  <p:embed/>
                  <p:pic>
                    <p:nvPicPr>
                      <p:cNvPr id="51"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72338" y="3065463"/>
                        <a:ext cx="309562"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45"/>
          <p:cNvSpPr/>
          <p:nvPr/>
        </p:nvSpPr>
        <p:spPr>
          <a:xfrm>
            <a:off x="2008006" y="224909"/>
            <a:ext cx="4605813" cy="646331"/>
          </a:xfrm>
          <a:prstGeom prst="rect">
            <a:avLst/>
          </a:prstGeom>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II  - resolution</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
        <p:nvSpPr>
          <p:cNvPr id="47" name="Text Box 74"/>
          <p:cNvSpPr txBox="1">
            <a:spLocks noChangeArrowheads="1"/>
          </p:cNvSpPr>
          <p:nvPr/>
        </p:nvSpPr>
        <p:spPr bwMode="auto">
          <a:xfrm>
            <a:off x="261802" y="728255"/>
            <a:ext cx="8653598" cy="1569660"/>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400" b="1" dirty="0" smtClean="0">
                <a:solidFill>
                  <a:srgbClr val="0000FF"/>
                </a:solidFill>
                <a:latin typeface="Calibri"/>
                <a:cs typeface="+mn-cs"/>
              </a:rPr>
              <a:t>The relative phase of the measuring device which measures the relative phase of the particle also depends on the chosen gauge. In fact, local outcomes are not influenced by the solenoid, only their interpretation is. Even the interpretation is gauge dependent. </a:t>
            </a:r>
            <a:endParaRPr lang="en-US" sz="24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590172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3"/>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4"/>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4"/>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4"/>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17" name="Object 2"/>
          <p:cNvGraphicFramePr>
            <a:graphicFrameLocks noChangeAspect="1"/>
          </p:cNvGraphicFramePr>
          <p:nvPr/>
        </p:nvGraphicFramePr>
        <p:xfrm>
          <a:off x="1391689" y="5236005"/>
          <a:ext cx="2027089" cy="647020"/>
        </p:xfrm>
        <a:graphic>
          <a:graphicData uri="http://schemas.openxmlformats.org/presentationml/2006/ole">
            <mc:AlternateContent xmlns:mc="http://schemas.openxmlformats.org/markup-compatibility/2006">
              <mc:Choice xmlns:v="urn:schemas-microsoft-com:vml" Requires="v">
                <p:oleObj spid="_x0000_s537707"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689" y="5236005"/>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2"/>
          <p:cNvGraphicFramePr>
            <a:graphicFrameLocks noChangeAspect="1"/>
          </p:cNvGraphicFramePr>
          <p:nvPr/>
        </p:nvGraphicFramePr>
        <p:xfrm>
          <a:off x="2589213" y="4338638"/>
          <a:ext cx="284162" cy="266700"/>
        </p:xfrm>
        <a:graphic>
          <a:graphicData uri="http://schemas.openxmlformats.org/presentationml/2006/ole">
            <mc:AlternateContent xmlns:mc="http://schemas.openxmlformats.org/markup-compatibility/2006">
              <mc:Choice xmlns:v="urn:schemas-microsoft-com:vml" Requires="v">
                <p:oleObj spid="_x0000_s537708" name="Equation" r:id="rId7" imgW="139680" imgH="101520" progId="Equation.DSMT4">
                  <p:embed/>
                </p:oleObj>
              </mc:Choice>
              <mc:Fallback>
                <p:oleObj name="Equation" r:id="rId7" imgW="139680" imgH="101520" progId="Equation.DSMT4">
                  <p:embed/>
                  <p:pic>
                    <p:nvPicPr>
                      <p:cNvPr id="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9213" y="4338638"/>
                        <a:ext cx="2841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4"/>
          <a:srcRect/>
          <a:stretch>
            <a:fillRect/>
          </a:stretch>
        </p:blipFill>
        <p:spPr bwMode="auto">
          <a:xfrm>
            <a:off x="2664847" y="3803120"/>
            <a:ext cx="387557" cy="178777"/>
          </a:xfrm>
          <a:prstGeom prst="rect">
            <a:avLst/>
          </a:prstGeom>
          <a:noFill/>
          <a:ln w="9525">
            <a:noFill/>
            <a:miter lim="800000"/>
            <a:headEnd/>
            <a:tailEnd/>
          </a:ln>
        </p:spPr>
      </p:pic>
      <p:pic>
        <p:nvPicPr>
          <p:cNvPr id="20" name="Picture 16"/>
          <p:cNvPicPr>
            <a:picLocks noChangeAspect="1" noChangeArrowheads="1"/>
          </p:cNvPicPr>
          <p:nvPr/>
        </p:nvPicPr>
        <p:blipFill>
          <a:blip r:embed="rId4"/>
          <a:srcRect/>
          <a:stretch>
            <a:fillRect/>
          </a:stretch>
        </p:blipFill>
        <p:spPr bwMode="auto">
          <a:xfrm>
            <a:off x="2638315" y="5007359"/>
            <a:ext cx="387557" cy="178777"/>
          </a:xfrm>
          <a:prstGeom prst="rect">
            <a:avLst/>
          </a:prstGeom>
          <a:noFill/>
          <a:ln w="9525">
            <a:noFill/>
            <a:miter lim="800000"/>
            <a:headEnd/>
            <a:tailEnd/>
          </a:ln>
        </p:spPr>
      </p:pic>
      <p:pic>
        <p:nvPicPr>
          <p:cNvPr id="21" name="Picture 16"/>
          <p:cNvPicPr>
            <a:picLocks noChangeAspect="1" noChangeArrowheads="1"/>
          </p:cNvPicPr>
          <p:nvPr/>
        </p:nvPicPr>
        <p:blipFill>
          <a:blip r:embed="rId4"/>
          <a:srcRect/>
          <a:stretch>
            <a:fillRect/>
          </a:stretch>
        </p:blipFill>
        <p:spPr bwMode="auto">
          <a:xfrm>
            <a:off x="6181007" y="3824926"/>
            <a:ext cx="387557" cy="178777"/>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6052002" y="5246923"/>
          <a:ext cx="2114480" cy="674914"/>
        </p:xfrm>
        <a:graphic>
          <a:graphicData uri="http://schemas.openxmlformats.org/presentationml/2006/ole">
            <mc:AlternateContent xmlns:mc="http://schemas.openxmlformats.org/markup-compatibility/2006">
              <mc:Choice xmlns:v="urn:schemas-microsoft-com:vml" Requires="v">
                <p:oleObj spid="_x0000_s537709" name="Equation" r:id="rId9" imgW="1269720" imgH="406080" progId="Equation.DSMT4">
                  <p:embed/>
                </p:oleObj>
              </mc:Choice>
              <mc:Fallback>
                <p:oleObj name="Equation" r:id="rId9" imgW="1269720" imgH="406080" progId="Equation.DSMT4">
                  <p:embed/>
                  <p:pic>
                    <p:nvPicPr>
                      <p:cNvPr id="2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2002" y="5246923"/>
                        <a:ext cx="2114480" cy="674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
          <p:cNvGraphicFramePr>
            <a:graphicFrameLocks noChangeAspect="1"/>
          </p:cNvGraphicFramePr>
          <p:nvPr/>
        </p:nvGraphicFramePr>
        <p:xfrm>
          <a:off x="6233432" y="4325266"/>
          <a:ext cx="284163" cy="266700"/>
        </p:xfrm>
        <a:graphic>
          <a:graphicData uri="http://schemas.openxmlformats.org/presentationml/2006/ole">
            <mc:AlternateContent xmlns:mc="http://schemas.openxmlformats.org/markup-compatibility/2006">
              <mc:Choice xmlns:v="urn:schemas-microsoft-com:vml" Requires="v">
                <p:oleObj spid="_x0000_s537710" name="Equation" r:id="rId11" imgW="139680" imgH="101520" progId="Equation.DSMT4">
                  <p:embed/>
                </p:oleObj>
              </mc:Choice>
              <mc:Fallback>
                <p:oleObj name="Equation" r:id="rId11" imgW="139680" imgH="101520" progId="Equation.DSMT4">
                  <p:embed/>
                  <p:pic>
                    <p:nvPicPr>
                      <p:cNvPr id="23"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3432" y="4325266"/>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16"/>
          <p:cNvPicPr>
            <a:picLocks noChangeAspect="1" noChangeArrowheads="1"/>
          </p:cNvPicPr>
          <p:nvPr/>
        </p:nvPicPr>
        <p:blipFill>
          <a:blip r:embed="rId4"/>
          <a:srcRect/>
          <a:stretch>
            <a:fillRect/>
          </a:stretch>
        </p:blipFill>
        <p:spPr bwMode="auto">
          <a:xfrm>
            <a:off x="6224550" y="4957040"/>
            <a:ext cx="387557" cy="178777"/>
          </a:xfrm>
          <a:prstGeom prst="rect">
            <a:avLst/>
          </a:prstGeom>
          <a:noFill/>
          <a:ln w="9525">
            <a:noFill/>
            <a:miter lim="800000"/>
            <a:headEnd/>
            <a:tailEnd/>
          </a:ln>
        </p:spPr>
      </p:pic>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3"/>
          <a:srcRect/>
          <a:stretch>
            <a:fillRect/>
          </a:stretch>
        </p:blipFill>
        <p:spPr bwMode="auto">
          <a:xfrm>
            <a:off x="8454799" y="4983171"/>
            <a:ext cx="407987" cy="212725"/>
          </a:xfrm>
          <a:prstGeom prst="rect">
            <a:avLst/>
          </a:prstGeom>
          <a:noFill/>
          <a:ln w="9525">
            <a:noFill/>
            <a:miter lim="800000"/>
            <a:headEnd/>
            <a:tailEnd/>
          </a:ln>
        </p:spPr>
      </p:pic>
      <p:pic>
        <p:nvPicPr>
          <p:cNvPr id="35" name="Picture 16"/>
          <p:cNvPicPr>
            <a:picLocks noChangeAspect="1" noChangeArrowheads="1"/>
          </p:cNvPicPr>
          <p:nvPr/>
        </p:nvPicPr>
        <p:blipFill>
          <a:blip r:embed="rId4"/>
          <a:srcRect/>
          <a:stretch>
            <a:fillRect/>
          </a:stretch>
        </p:blipFill>
        <p:spPr bwMode="auto">
          <a:xfrm>
            <a:off x="3541147" y="3355445"/>
            <a:ext cx="387557" cy="178777"/>
          </a:xfrm>
          <a:prstGeom prst="rect">
            <a:avLst/>
          </a:prstGeom>
          <a:noFill/>
          <a:ln w="9525">
            <a:noFill/>
            <a:miter lim="800000"/>
            <a:headEnd/>
            <a:tailEnd/>
          </a:ln>
        </p:spPr>
      </p:pic>
      <p:pic>
        <p:nvPicPr>
          <p:cNvPr id="36" name="Picture 16"/>
          <p:cNvPicPr>
            <a:picLocks noChangeAspect="1" noChangeArrowheads="1"/>
          </p:cNvPicPr>
          <p:nvPr/>
        </p:nvPicPr>
        <p:blipFill>
          <a:blip r:embed="rId4"/>
          <a:srcRect/>
          <a:stretch>
            <a:fillRect/>
          </a:stretch>
        </p:blipFill>
        <p:spPr bwMode="auto">
          <a:xfrm>
            <a:off x="3514615" y="5378834"/>
            <a:ext cx="387557" cy="178777"/>
          </a:xfrm>
          <a:prstGeom prst="rect">
            <a:avLst/>
          </a:prstGeom>
          <a:noFill/>
          <a:ln w="9525">
            <a:noFill/>
            <a:miter lim="800000"/>
            <a:headEnd/>
            <a:tailEnd/>
          </a:ln>
        </p:spPr>
      </p:pic>
      <p:graphicFrame>
        <p:nvGraphicFramePr>
          <p:cNvPr id="38" name="Object 2"/>
          <p:cNvGraphicFramePr>
            <a:graphicFrameLocks noChangeAspect="1"/>
          </p:cNvGraphicFramePr>
          <p:nvPr/>
        </p:nvGraphicFramePr>
        <p:xfrm>
          <a:off x="3617913" y="4329113"/>
          <a:ext cx="284162" cy="266700"/>
        </p:xfrm>
        <a:graphic>
          <a:graphicData uri="http://schemas.openxmlformats.org/presentationml/2006/ole">
            <mc:AlternateContent xmlns:mc="http://schemas.openxmlformats.org/markup-compatibility/2006">
              <mc:Choice xmlns:v="urn:schemas-microsoft-com:vml" Requires="v">
                <p:oleObj spid="_x0000_s537711" name="Equation" r:id="rId13" imgW="139680" imgH="101520" progId="Equation.DSMT4">
                  <p:embed/>
                </p:oleObj>
              </mc:Choice>
              <mc:Fallback>
                <p:oleObj name="Equation" r:id="rId13" imgW="139680" imgH="101520" progId="Equation.DSMT4">
                  <p:embed/>
                  <p:pic>
                    <p:nvPicPr>
                      <p:cNvPr id="38"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7913" y="4329113"/>
                        <a:ext cx="2841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 name="Picture 16"/>
          <p:cNvPicPr>
            <a:picLocks noChangeAspect="1" noChangeArrowheads="1"/>
          </p:cNvPicPr>
          <p:nvPr/>
        </p:nvPicPr>
        <p:blipFill>
          <a:blip r:embed="rId4"/>
          <a:srcRect/>
          <a:stretch>
            <a:fillRect/>
          </a:stretch>
        </p:blipFill>
        <p:spPr bwMode="auto">
          <a:xfrm>
            <a:off x="5341372" y="3384020"/>
            <a:ext cx="387557" cy="178777"/>
          </a:xfrm>
          <a:prstGeom prst="rect">
            <a:avLst/>
          </a:prstGeom>
          <a:noFill/>
          <a:ln w="9525">
            <a:noFill/>
            <a:miter lim="800000"/>
            <a:headEnd/>
            <a:tailEnd/>
          </a:ln>
        </p:spPr>
      </p:pic>
      <p:pic>
        <p:nvPicPr>
          <p:cNvPr id="40" name="Picture 16"/>
          <p:cNvPicPr>
            <a:picLocks noChangeAspect="1" noChangeArrowheads="1"/>
          </p:cNvPicPr>
          <p:nvPr/>
        </p:nvPicPr>
        <p:blipFill>
          <a:blip r:embed="rId4"/>
          <a:srcRect/>
          <a:stretch>
            <a:fillRect/>
          </a:stretch>
        </p:blipFill>
        <p:spPr bwMode="auto">
          <a:xfrm>
            <a:off x="5314840" y="5407409"/>
            <a:ext cx="387557" cy="178777"/>
          </a:xfrm>
          <a:prstGeom prst="rect">
            <a:avLst/>
          </a:prstGeom>
          <a:noFill/>
          <a:ln w="9525">
            <a:noFill/>
            <a:miter lim="800000"/>
            <a:headEnd/>
            <a:tailEnd/>
          </a:ln>
        </p:spPr>
      </p:pic>
      <p:graphicFrame>
        <p:nvGraphicFramePr>
          <p:cNvPr id="42" name="Object 2"/>
          <p:cNvGraphicFramePr>
            <a:graphicFrameLocks noChangeAspect="1"/>
          </p:cNvGraphicFramePr>
          <p:nvPr/>
        </p:nvGraphicFramePr>
        <p:xfrm>
          <a:off x="5380038" y="4329113"/>
          <a:ext cx="284162" cy="266700"/>
        </p:xfrm>
        <a:graphic>
          <a:graphicData uri="http://schemas.openxmlformats.org/presentationml/2006/ole">
            <mc:AlternateContent xmlns:mc="http://schemas.openxmlformats.org/markup-compatibility/2006">
              <mc:Choice xmlns:v="urn:schemas-microsoft-com:vml" Requires="v">
                <p:oleObj spid="_x0000_s537712" name="Equation" r:id="rId15" imgW="139680" imgH="101520" progId="Equation.DSMT4">
                  <p:embed/>
                </p:oleObj>
              </mc:Choice>
              <mc:Fallback>
                <p:oleObj name="Equation" r:id="rId15" imgW="139680" imgH="101520" progId="Equation.DSMT4">
                  <p:embed/>
                  <p:pic>
                    <p:nvPicPr>
                      <p:cNvPr id="42"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80038" y="4329113"/>
                        <a:ext cx="284162"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Connector 43"/>
          <p:cNvCxnSpPr/>
          <p:nvPr/>
        </p:nvCxnSpPr>
        <p:spPr>
          <a:xfrm rot="10800000">
            <a:off x="-1724025" y="3581401"/>
            <a:ext cx="6305554" cy="8858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1" name="Object 2"/>
          <p:cNvGraphicFramePr>
            <a:graphicFrameLocks noChangeAspect="1"/>
          </p:cNvGraphicFramePr>
          <p:nvPr/>
        </p:nvGraphicFramePr>
        <p:xfrm>
          <a:off x="1366838" y="3370263"/>
          <a:ext cx="309562" cy="433387"/>
        </p:xfrm>
        <a:graphic>
          <a:graphicData uri="http://schemas.openxmlformats.org/presentationml/2006/ole">
            <mc:AlternateContent xmlns:mc="http://schemas.openxmlformats.org/markup-compatibility/2006">
              <mc:Choice xmlns:v="urn:schemas-microsoft-com:vml" Requires="v">
                <p:oleObj spid="_x0000_s537713" name="Equation" r:id="rId17" imgW="152280" imgH="164880" progId="Equation.DSMT4">
                  <p:embed/>
                </p:oleObj>
              </mc:Choice>
              <mc:Fallback>
                <p:oleObj name="Equation" r:id="rId17" imgW="152280" imgH="164880" progId="Equation.DSMT4">
                  <p:embed/>
                  <p:pic>
                    <p:nvPicPr>
                      <p:cNvPr id="51"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6838" y="3370263"/>
                        <a:ext cx="309562"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45"/>
          <p:cNvSpPr/>
          <p:nvPr/>
        </p:nvSpPr>
        <p:spPr>
          <a:xfrm>
            <a:off x="2008006" y="224909"/>
            <a:ext cx="4605813" cy="646331"/>
          </a:xfrm>
          <a:prstGeom prst="rect">
            <a:avLst/>
          </a:prstGeom>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II  - resolution</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
        <p:nvSpPr>
          <p:cNvPr id="47" name="Text Box 74"/>
          <p:cNvSpPr txBox="1">
            <a:spLocks noChangeArrowheads="1"/>
          </p:cNvSpPr>
          <p:nvPr/>
        </p:nvSpPr>
        <p:spPr bwMode="auto">
          <a:xfrm>
            <a:off x="261802" y="728255"/>
            <a:ext cx="8653598" cy="1569660"/>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400" b="1" dirty="0" smtClean="0">
                <a:solidFill>
                  <a:srgbClr val="0000FF"/>
                </a:solidFill>
                <a:latin typeface="Calibri"/>
                <a:cs typeface="+mn-cs"/>
              </a:rPr>
              <a:t>The relative phase of the measuring device which measures the relative phase of the particle also depends on the chosen gauge. In fact, local outcomes are not influenced by the solenoid, only their interpretation is. Even the interpretation is gauge dependent. </a:t>
            </a:r>
            <a:endParaRPr lang="en-US" sz="24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14870418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6"/>
          <p:cNvPicPr>
            <a:picLocks noChangeAspect="1" noChangeArrowheads="1"/>
          </p:cNvPicPr>
          <p:nvPr/>
        </p:nvPicPr>
        <p:blipFill>
          <a:blip r:embed="rId3"/>
          <a:srcRect/>
          <a:stretch>
            <a:fillRect/>
          </a:stretch>
        </p:blipFill>
        <p:spPr bwMode="auto">
          <a:xfrm>
            <a:off x="3771790" y="5531234"/>
            <a:ext cx="387557" cy="178777"/>
          </a:xfrm>
          <a:prstGeom prst="rect">
            <a:avLst/>
          </a:prstGeom>
          <a:noFill/>
          <a:ln w="9525">
            <a:noFill/>
            <a:miter lim="800000"/>
            <a:headEnd/>
            <a:tailEnd/>
          </a:ln>
        </p:spPr>
      </p:pic>
      <p:pic>
        <p:nvPicPr>
          <p:cNvPr id="48" name="Picture 16"/>
          <p:cNvPicPr>
            <a:picLocks noChangeAspect="1" noChangeArrowheads="1"/>
          </p:cNvPicPr>
          <p:nvPr/>
        </p:nvPicPr>
        <p:blipFill>
          <a:blip r:embed="rId3"/>
          <a:srcRect/>
          <a:stretch>
            <a:fillRect/>
          </a:stretch>
        </p:blipFill>
        <p:spPr bwMode="auto">
          <a:xfrm>
            <a:off x="5029090" y="5531234"/>
            <a:ext cx="387557" cy="178777"/>
          </a:xfrm>
          <a:prstGeom prst="rect">
            <a:avLst/>
          </a:prstGeom>
          <a:noFill/>
          <a:ln w="9525">
            <a:noFill/>
            <a:miter lim="800000"/>
            <a:headEnd/>
            <a:tailEnd/>
          </a:ln>
        </p:spPr>
      </p:pic>
      <p:pic>
        <p:nvPicPr>
          <p:cNvPr id="21" name="Picture 16"/>
          <p:cNvPicPr>
            <a:picLocks noChangeAspect="1" noChangeArrowheads="1"/>
          </p:cNvPicPr>
          <p:nvPr/>
        </p:nvPicPr>
        <p:blipFill>
          <a:blip r:embed="rId3"/>
          <a:srcRect/>
          <a:stretch>
            <a:fillRect/>
          </a:stretch>
        </p:blipFill>
        <p:spPr bwMode="auto">
          <a:xfrm>
            <a:off x="6990632" y="4282126"/>
            <a:ext cx="387557" cy="178777"/>
          </a:xfrm>
          <a:prstGeom prst="rect">
            <a:avLst/>
          </a:prstGeom>
          <a:noFill/>
          <a:ln w="9525">
            <a:noFill/>
            <a:miter lim="800000"/>
            <a:headEnd/>
            <a:tailEnd/>
          </a:ln>
        </p:spPr>
      </p:pic>
      <p:sp>
        <p:nvSpPr>
          <p:cNvPr id="7171" name="AutoShape 49"/>
          <p:cNvSpPr>
            <a:spLocks noChangeArrowheads="1"/>
          </p:cNvSpPr>
          <p:nvPr/>
        </p:nvSpPr>
        <p:spPr bwMode="auto">
          <a:xfrm>
            <a:off x="3987800" y="2752054"/>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cxnSp>
        <p:nvCxnSpPr>
          <p:cNvPr id="32" name="Straight Arrow Connector 31"/>
          <p:cNvCxnSpPr/>
          <p:nvPr/>
        </p:nvCxnSpPr>
        <p:spPr>
          <a:xfrm>
            <a:off x="4582886" y="2939152"/>
            <a:ext cx="2841171" cy="15131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8" name="Picture 40"/>
          <p:cNvPicPr>
            <a:picLocks noChangeAspect="1" noChangeArrowheads="1"/>
          </p:cNvPicPr>
          <p:nvPr/>
        </p:nvPicPr>
        <p:blipFill>
          <a:blip r:embed="rId4"/>
          <a:srcRect/>
          <a:stretch>
            <a:fillRect/>
          </a:stretch>
        </p:blipFill>
        <p:spPr bwMode="auto">
          <a:xfrm>
            <a:off x="-714412" y="6766862"/>
            <a:ext cx="407987" cy="212725"/>
          </a:xfrm>
          <a:prstGeom prst="rect">
            <a:avLst/>
          </a:prstGeom>
          <a:noFill/>
          <a:ln w="9525">
            <a:noFill/>
            <a:miter lim="800000"/>
            <a:headEnd/>
            <a:tailEnd/>
          </a:ln>
        </p:spPr>
      </p:pic>
      <p:pic>
        <p:nvPicPr>
          <p:cNvPr id="5144" name="Picture 24"/>
          <p:cNvPicPr>
            <a:picLocks noChangeAspect="1" noChangeArrowheads="1"/>
          </p:cNvPicPr>
          <p:nvPr/>
        </p:nvPicPr>
        <p:blipFill>
          <a:blip r:embed="rId3"/>
          <a:srcRect/>
          <a:stretch>
            <a:fillRect/>
          </a:stretch>
        </p:blipFill>
        <p:spPr bwMode="auto">
          <a:xfrm>
            <a:off x="-714412" y="3552152"/>
            <a:ext cx="492125" cy="228600"/>
          </a:xfrm>
          <a:prstGeom prst="rect">
            <a:avLst/>
          </a:prstGeom>
          <a:noFill/>
          <a:ln w="9525">
            <a:noFill/>
            <a:miter lim="800000"/>
            <a:headEnd/>
            <a:tailEnd/>
          </a:ln>
        </p:spPr>
      </p:pic>
      <p:pic>
        <p:nvPicPr>
          <p:cNvPr id="7184" name="Picture 16"/>
          <p:cNvPicPr>
            <a:picLocks noChangeAspect="1" noChangeArrowheads="1"/>
          </p:cNvPicPr>
          <p:nvPr/>
        </p:nvPicPr>
        <p:blipFill>
          <a:blip r:embed="rId3"/>
          <a:srcRect/>
          <a:stretch>
            <a:fillRect/>
          </a:stretch>
        </p:blipFill>
        <p:spPr bwMode="auto">
          <a:xfrm>
            <a:off x="-785850" y="5552416"/>
            <a:ext cx="492125" cy="227013"/>
          </a:xfrm>
          <a:prstGeom prst="rect">
            <a:avLst/>
          </a:prstGeom>
          <a:noFill/>
          <a:ln w="9525">
            <a:noFill/>
            <a:miter lim="800000"/>
            <a:headEnd/>
            <a:tailEnd/>
          </a:ln>
        </p:spPr>
      </p:pic>
      <p:sp>
        <p:nvSpPr>
          <p:cNvPr id="7173" name="AutoShape 9"/>
          <p:cNvSpPr>
            <a:spLocks noChangeArrowheads="1"/>
          </p:cNvSpPr>
          <p:nvPr/>
        </p:nvSpPr>
        <p:spPr bwMode="auto">
          <a:xfrm>
            <a:off x="6858000"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7179" name="Picture 26"/>
          <p:cNvPicPr>
            <a:picLocks noChangeAspect="1" noChangeArrowheads="1"/>
          </p:cNvPicPr>
          <p:nvPr/>
        </p:nvPicPr>
        <p:blipFill>
          <a:blip r:embed="rId3"/>
          <a:srcRect/>
          <a:stretch>
            <a:fillRect/>
          </a:stretch>
        </p:blipFill>
        <p:spPr bwMode="auto">
          <a:xfrm>
            <a:off x="4362450" y="5714329"/>
            <a:ext cx="492125" cy="227012"/>
          </a:xfrm>
          <a:prstGeom prst="rect">
            <a:avLst/>
          </a:prstGeom>
          <a:noFill/>
          <a:ln w="9525">
            <a:noFill/>
            <a:miter lim="800000"/>
            <a:headEnd/>
            <a:tailEnd/>
          </a:ln>
        </p:spPr>
      </p:pic>
      <p:pic>
        <p:nvPicPr>
          <p:cNvPr id="5160" name="Picture 40"/>
          <p:cNvPicPr>
            <a:picLocks noChangeAspect="1" noChangeArrowheads="1"/>
          </p:cNvPicPr>
          <p:nvPr/>
        </p:nvPicPr>
        <p:blipFill>
          <a:blip r:embed="rId4"/>
          <a:srcRect/>
          <a:stretch>
            <a:fillRect/>
          </a:stretch>
        </p:blipFill>
        <p:spPr bwMode="auto">
          <a:xfrm>
            <a:off x="214313" y="5092029"/>
            <a:ext cx="407987" cy="212725"/>
          </a:xfrm>
          <a:prstGeom prst="rect">
            <a:avLst/>
          </a:prstGeom>
          <a:noFill/>
          <a:ln w="9525">
            <a:noFill/>
            <a:miter lim="800000"/>
            <a:headEnd/>
            <a:tailEnd/>
          </a:ln>
        </p:spPr>
      </p:pic>
      <p:pic>
        <p:nvPicPr>
          <p:cNvPr id="34" name="Picture 24"/>
          <p:cNvPicPr>
            <a:picLocks noChangeAspect="1" noChangeArrowheads="1"/>
          </p:cNvPicPr>
          <p:nvPr/>
        </p:nvPicPr>
        <p:blipFill>
          <a:blip r:embed="rId3"/>
          <a:srcRect/>
          <a:stretch>
            <a:fillRect/>
          </a:stretch>
        </p:blipFill>
        <p:spPr bwMode="auto">
          <a:xfrm>
            <a:off x="-714412" y="4052218"/>
            <a:ext cx="492125" cy="228600"/>
          </a:xfrm>
          <a:prstGeom prst="rect">
            <a:avLst/>
          </a:prstGeom>
          <a:noFill/>
          <a:ln w="9525">
            <a:noFill/>
            <a:miter lim="800000"/>
            <a:headEnd/>
            <a:tailEnd/>
          </a:ln>
        </p:spPr>
      </p:pic>
      <p:pic>
        <p:nvPicPr>
          <p:cNvPr id="27" name="Picture 16"/>
          <p:cNvPicPr>
            <a:picLocks noChangeAspect="1" noChangeArrowheads="1"/>
          </p:cNvPicPr>
          <p:nvPr/>
        </p:nvPicPr>
        <p:blipFill>
          <a:blip r:embed="rId3"/>
          <a:srcRect/>
          <a:stretch>
            <a:fillRect/>
          </a:stretch>
        </p:blipFill>
        <p:spPr bwMode="auto">
          <a:xfrm>
            <a:off x="-714412" y="6266796"/>
            <a:ext cx="492125" cy="227013"/>
          </a:xfrm>
          <a:prstGeom prst="rect">
            <a:avLst/>
          </a:prstGeom>
          <a:noFill/>
          <a:ln w="9525">
            <a:noFill/>
            <a:miter lim="800000"/>
            <a:headEnd/>
            <a:tailEnd/>
          </a:ln>
        </p:spPr>
      </p:pic>
      <p:sp>
        <p:nvSpPr>
          <p:cNvPr id="14" name="AutoShape 63"/>
          <p:cNvSpPr>
            <a:spLocks noChangeArrowheads="1"/>
          </p:cNvSpPr>
          <p:nvPr/>
        </p:nvSpPr>
        <p:spPr bwMode="auto">
          <a:xfrm>
            <a:off x="4430483" y="2438410"/>
            <a:ext cx="304800" cy="4267200"/>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6" name="Text Box 74"/>
          <p:cNvSpPr txBox="1">
            <a:spLocks noChangeArrowheads="1"/>
          </p:cNvSpPr>
          <p:nvPr/>
        </p:nvSpPr>
        <p:spPr bwMode="auto">
          <a:xfrm>
            <a:off x="3307897" y="179615"/>
            <a:ext cx="2071849"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graphicFrame>
        <p:nvGraphicFramePr>
          <p:cNvPr id="17" name="Object 2"/>
          <p:cNvGraphicFramePr>
            <a:graphicFrameLocks noChangeAspect="1"/>
          </p:cNvGraphicFramePr>
          <p:nvPr/>
        </p:nvGraphicFramePr>
        <p:xfrm>
          <a:off x="1029739" y="4988355"/>
          <a:ext cx="2027089" cy="647020"/>
        </p:xfrm>
        <a:graphic>
          <a:graphicData uri="http://schemas.openxmlformats.org/presentationml/2006/ole">
            <mc:AlternateContent xmlns:mc="http://schemas.openxmlformats.org/markup-compatibility/2006">
              <mc:Choice xmlns:v="urn:schemas-microsoft-com:vml" Requires="v">
                <p:oleObj spid="_x0000_s538656" name="Equation" r:id="rId5" imgW="1269720" imgH="406080" progId="Equation.DSMT4">
                  <p:embed/>
                </p:oleObj>
              </mc:Choice>
              <mc:Fallback>
                <p:oleObj name="Equation" r:id="rId5" imgW="1269720" imgH="406080" progId="Equation.DSMT4">
                  <p:embed/>
                  <p:pic>
                    <p:nvPicPr>
                      <p:cNvPr id="1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739" y="4988355"/>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6"/>
          <p:cNvPicPr>
            <a:picLocks noChangeAspect="1" noChangeArrowheads="1"/>
          </p:cNvPicPr>
          <p:nvPr/>
        </p:nvPicPr>
        <p:blipFill>
          <a:blip r:embed="rId3"/>
          <a:srcRect/>
          <a:stretch>
            <a:fillRect/>
          </a:stretch>
        </p:blipFill>
        <p:spPr bwMode="auto">
          <a:xfrm>
            <a:off x="1798072" y="4269845"/>
            <a:ext cx="387557" cy="178777"/>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5984875" y="5218113"/>
          <a:ext cx="2495550" cy="674687"/>
        </p:xfrm>
        <a:graphic>
          <a:graphicData uri="http://schemas.openxmlformats.org/presentationml/2006/ole">
            <mc:AlternateContent xmlns:mc="http://schemas.openxmlformats.org/markup-compatibility/2006">
              <mc:Choice xmlns:v="urn:schemas-microsoft-com:vml" Requires="v">
                <p:oleObj spid="_x0000_s538657" name="Equation" r:id="rId7" imgW="1498320" imgH="406080" progId="Equation.DSMT4">
                  <p:embed/>
                </p:oleObj>
              </mc:Choice>
              <mc:Fallback>
                <p:oleObj name="Equation" r:id="rId7" imgW="1498320" imgH="406080" progId="Equation.DSMT4">
                  <p:embed/>
                  <p:pic>
                    <p:nvPicPr>
                      <p:cNvPr id="2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75" y="5218113"/>
                        <a:ext cx="2495550"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Arrow Connector 32"/>
          <p:cNvCxnSpPr/>
          <p:nvPr/>
        </p:nvCxnSpPr>
        <p:spPr>
          <a:xfrm flipV="1">
            <a:off x="1763486" y="3026237"/>
            <a:ext cx="2743200" cy="143691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26429" y="4517580"/>
            <a:ext cx="2830285" cy="1404257"/>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434943" y="4484923"/>
            <a:ext cx="1099457" cy="511629"/>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18308" y="4484923"/>
            <a:ext cx="1301635" cy="689214"/>
          </a:xfrm>
          <a:prstGeom prst="straightConnector1">
            <a:avLst/>
          </a:prstGeom>
          <a:ln>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9" name="Picture 40"/>
          <p:cNvPicPr>
            <a:picLocks noChangeAspect="1" noChangeArrowheads="1"/>
          </p:cNvPicPr>
          <p:nvPr/>
        </p:nvPicPr>
        <p:blipFill>
          <a:blip r:embed="rId4"/>
          <a:srcRect/>
          <a:stretch>
            <a:fillRect/>
          </a:stretch>
        </p:blipFill>
        <p:spPr bwMode="auto">
          <a:xfrm>
            <a:off x="8454799" y="4983171"/>
            <a:ext cx="407987" cy="212725"/>
          </a:xfrm>
          <a:prstGeom prst="rect">
            <a:avLst/>
          </a:prstGeom>
          <a:noFill/>
          <a:ln w="9525">
            <a:noFill/>
            <a:miter lim="800000"/>
            <a:headEnd/>
            <a:tailEnd/>
          </a:ln>
        </p:spPr>
      </p:pic>
      <p:sp>
        <p:nvSpPr>
          <p:cNvPr id="50" name="Text Box 74"/>
          <p:cNvSpPr txBox="1">
            <a:spLocks noChangeArrowheads="1"/>
          </p:cNvSpPr>
          <p:nvPr/>
        </p:nvSpPr>
        <p:spPr bwMode="auto">
          <a:xfrm>
            <a:off x="217716" y="8599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At every place on the paths of the wave packets of the electron there is no observable action, </a:t>
            </a:r>
            <a:r>
              <a:rPr lang="en-US" sz="2800" b="1" smtClean="0">
                <a:solidFill>
                  <a:srgbClr val="0000FF"/>
                </a:solidFill>
                <a:latin typeface="Calibri"/>
                <a:cs typeface="+mn-cs"/>
              </a:rPr>
              <a:t>but nevertheless,  </a:t>
            </a:r>
            <a:r>
              <a:rPr lang="en-US" sz="2800" b="1" dirty="0" smtClean="0">
                <a:solidFill>
                  <a:srgbClr val="0000FF"/>
                </a:solidFill>
                <a:latin typeface="Calibri"/>
                <a:cs typeface="+mn-cs"/>
              </a:rPr>
              <a:t>the relative phase is obtained. </a:t>
            </a:r>
            <a:endParaRPr lang="en-US" sz="2800" b="1" dirty="0">
              <a:solidFill>
                <a:srgbClr val="0000FF"/>
              </a:solidFill>
              <a:latin typeface="Times New Roman" pitchFamily="18" charset="0"/>
              <a:cs typeface="+mn-cs"/>
            </a:endParaRPr>
          </a:p>
        </p:txBody>
      </p:sp>
      <p:cxnSp>
        <p:nvCxnSpPr>
          <p:cNvPr id="29" name="Straight Arrow Connector 28"/>
          <p:cNvCxnSpPr/>
          <p:nvPr/>
        </p:nvCxnSpPr>
        <p:spPr>
          <a:xfrm>
            <a:off x="1719943" y="4484923"/>
            <a:ext cx="2852057" cy="1436914"/>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2" name="AutoShape 4"/>
          <p:cNvSpPr>
            <a:spLocks noChangeArrowheads="1"/>
          </p:cNvSpPr>
          <p:nvPr/>
        </p:nvSpPr>
        <p:spPr bwMode="auto">
          <a:xfrm>
            <a:off x="1087438" y="4195091"/>
            <a:ext cx="1270000" cy="536575"/>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0" name="Picture 16"/>
          <p:cNvPicPr>
            <a:picLocks noChangeAspect="1" noChangeArrowheads="1"/>
          </p:cNvPicPr>
          <p:nvPr/>
        </p:nvPicPr>
        <p:blipFill>
          <a:blip r:embed="rId3"/>
          <a:srcRect/>
          <a:stretch>
            <a:fillRect/>
          </a:stretch>
        </p:blipFill>
        <p:spPr bwMode="auto">
          <a:xfrm>
            <a:off x="1819165" y="4531109"/>
            <a:ext cx="387557" cy="178777"/>
          </a:xfrm>
          <a:prstGeom prst="rect">
            <a:avLst/>
          </a:prstGeom>
          <a:noFill/>
          <a:ln w="9525">
            <a:noFill/>
            <a:miter lim="800000"/>
            <a:headEnd/>
            <a:tailEnd/>
          </a:ln>
        </p:spPr>
      </p:pic>
      <p:pic>
        <p:nvPicPr>
          <p:cNvPr id="31" name="Picture 16"/>
          <p:cNvPicPr>
            <a:picLocks noChangeAspect="1" noChangeArrowheads="1"/>
          </p:cNvPicPr>
          <p:nvPr/>
        </p:nvPicPr>
        <p:blipFill>
          <a:blip r:embed="rId3"/>
          <a:srcRect/>
          <a:stretch>
            <a:fillRect/>
          </a:stretch>
        </p:blipFill>
        <p:spPr bwMode="auto">
          <a:xfrm>
            <a:off x="7010290" y="4531109"/>
            <a:ext cx="387557" cy="178777"/>
          </a:xfrm>
          <a:prstGeom prst="rect">
            <a:avLst/>
          </a:prstGeom>
          <a:noFill/>
          <a:ln w="9525">
            <a:noFill/>
            <a:miter lim="800000"/>
            <a:headEnd/>
            <a:tailEnd/>
          </a:ln>
        </p:spPr>
      </p:pic>
      <p:sp>
        <p:nvSpPr>
          <p:cNvPr id="7187" name="AutoShape 48"/>
          <p:cNvSpPr>
            <a:spLocks noChangeArrowheads="1"/>
          </p:cNvSpPr>
          <p:nvPr/>
        </p:nvSpPr>
        <p:spPr bwMode="auto">
          <a:xfrm>
            <a:off x="3944938" y="5658766"/>
            <a:ext cx="1270000" cy="536575"/>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0" name="Picture 16"/>
          <p:cNvPicPr>
            <a:picLocks noChangeAspect="1" noChangeArrowheads="1"/>
          </p:cNvPicPr>
          <p:nvPr/>
        </p:nvPicPr>
        <p:blipFill>
          <a:blip r:embed="rId3"/>
          <a:srcRect/>
          <a:stretch>
            <a:fillRect/>
          </a:stretch>
        </p:blipFill>
        <p:spPr bwMode="auto">
          <a:xfrm>
            <a:off x="2457340" y="3921509"/>
            <a:ext cx="387557" cy="178777"/>
          </a:xfrm>
          <a:prstGeom prst="rect">
            <a:avLst/>
          </a:prstGeom>
          <a:noFill/>
          <a:ln w="9525">
            <a:noFill/>
            <a:miter lim="800000"/>
            <a:headEnd/>
            <a:tailEnd/>
          </a:ln>
        </p:spPr>
      </p:pic>
      <p:pic>
        <p:nvPicPr>
          <p:cNvPr id="35" name="Picture 16"/>
          <p:cNvPicPr>
            <a:picLocks noChangeAspect="1" noChangeArrowheads="1"/>
          </p:cNvPicPr>
          <p:nvPr/>
        </p:nvPicPr>
        <p:blipFill>
          <a:blip r:embed="rId3"/>
          <a:srcRect/>
          <a:stretch>
            <a:fillRect/>
          </a:stretch>
        </p:blipFill>
        <p:spPr bwMode="auto">
          <a:xfrm>
            <a:off x="3133615" y="3569084"/>
            <a:ext cx="387557" cy="178777"/>
          </a:xfrm>
          <a:prstGeom prst="rect">
            <a:avLst/>
          </a:prstGeom>
          <a:noFill/>
          <a:ln w="9525">
            <a:noFill/>
            <a:miter lim="800000"/>
            <a:headEnd/>
            <a:tailEnd/>
          </a:ln>
        </p:spPr>
      </p:pic>
      <p:pic>
        <p:nvPicPr>
          <p:cNvPr id="36" name="Picture 16"/>
          <p:cNvPicPr>
            <a:picLocks noChangeAspect="1" noChangeArrowheads="1"/>
          </p:cNvPicPr>
          <p:nvPr/>
        </p:nvPicPr>
        <p:blipFill>
          <a:blip r:embed="rId3"/>
          <a:srcRect/>
          <a:stretch>
            <a:fillRect/>
          </a:stretch>
        </p:blipFill>
        <p:spPr bwMode="auto">
          <a:xfrm>
            <a:off x="3124090" y="5178809"/>
            <a:ext cx="387557" cy="178777"/>
          </a:xfrm>
          <a:prstGeom prst="rect">
            <a:avLst/>
          </a:prstGeom>
          <a:noFill/>
          <a:ln w="9525">
            <a:noFill/>
            <a:miter lim="800000"/>
            <a:headEnd/>
            <a:tailEnd/>
          </a:ln>
        </p:spPr>
      </p:pic>
      <p:pic>
        <p:nvPicPr>
          <p:cNvPr id="38" name="Picture 16"/>
          <p:cNvPicPr>
            <a:picLocks noChangeAspect="1" noChangeArrowheads="1"/>
          </p:cNvPicPr>
          <p:nvPr/>
        </p:nvPicPr>
        <p:blipFill>
          <a:blip r:embed="rId3"/>
          <a:srcRect/>
          <a:stretch>
            <a:fillRect/>
          </a:stretch>
        </p:blipFill>
        <p:spPr bwMode="auto">
          <a:xfrm>
            <a:off x="2466865" y="4845434"/>
            <a:ext cx="387557" cy="178777"/>
          </a:xfrm>
          <a:prstGeom prst="rect">
            <a:avLst/>
          </a:prstGeom>
          <a:noFill/>
          <a:ln w="9525">
            <a:noFill/>
            <a:miter lim="800000"/>
            <a:headEnd/>
            <a:tailEnd/>
          </a:ln>
        </p:spPr>
      </p:pic>
      <p:pic>
        <p:nvPicPr>
          <p:cNvPr id="39" name="Picture 16"/>
          <p:cNvPicPr>
            <a:picLocks noChangeAspect="1" noChangeArrowheads="1"/>
          </p:cNvPicPr>
          <p:nvPr/>
        </p:nvPicPr>
        <p:blipFill>
          <a:blip r:embed="rId3"/>
          <a:srcRect/>
          <a:stretch>
            <a:fillRect/>
          </a:stretch>
        </p:blipFill>
        <p:spPr bwMode="auto">
          <a:xfrm>
            <a:off x="6372115" y="3921509"/>
            <a:ext cx="387557" cy="178777"/>
          </a:xfrm>
          <a:prstGeom prst="rect">
            <a:avLst/>
          </a:prstGeom>
          <a:noFill/>
          <a:ln w="9525">
            <a:noFill/>
            <a:miter lim="800000"/>
            <a:headEnd/>
            <a:tailEnd/>
          </a:ln>
        </p:spPr>
      </p:pic>
      <p:pic>
        <p:nvPicPr>
          <p:cNvPr id="40" name="Picture 16"/>
          <p:cNvPicPr>
            <a:picLocks noChangeAspect="1" noChangeArrowheads="1"/>
          </p:cNvPicPr>
          <p:nvPr/>
        </p:nvPicPr>
        <p:blipFill>
          <a:blip r:embed="rId3"/>
          <a:srcRect/>
          <a:stretch>
            <a:fillRect/>
          </a:stretch>
        </p:blipFill>
        <p:spPr bwMode="auto">
          <a:xfrm>
            <a:off x="5724415" y="3569084"/>
            <a:ext cx="387557" cy="178777"/>
          </a:xfrm>
          <a:prstGeom prst="rect">
            <a:avLst/>
          </a:prstGeom>
          <a:noFill/>
          <a:ln w="9525">
            <a:noFill/>
            <a:miter lim="800000"/>
            <a:headEnd/>
            <a:tailEnd/>
          </a:ln>
        </p:spPr>
      </p:pic>
      <p:pic>
        <p:nvPicPr>
          <p:cNvPr id="42" name="Picture 16"/>
          <p:cNvPicPr>
            <a:picLocks noChangeAspect="1" noChangeArrowheads="1"/>
          </p:cNvPicPr>
          <p:nvPr/>
        </p:nvPicPr>
        <p:blipFill>
          <a:blip r:embed="rId3"/>
          <a:srcRect/>
          <a:stretch>
            <a:fillRect/>
          </a:stretch>
        </p:blipFill>
        <p:spPr bwMode="auto">
          <a:xfrm>
            <a:off x="5714890" y="5178809"/>
            <a:ext cx="387557" cy="178777"/>
          </a:xfrm>
          <a:prstGeom prst="rect">
            <a:avLst/>
          </a:prstGeom>
          <a:noFill/>
          <a:ln w="9525">
            <a:noFill/>
            <a:miter lim="800000"/>
            <a:headEnd/>
            <a:tailEnd/>
          </a:ln>
        </p:spPr>
      </p:pic>
      <p:pic>
        <p:nvPicPr>
          <p:cNvPr id="43" name="Picture 16"/>
          <p:cNvPicPr>
            <a:picLocks noChangeAspect="1" noChangeArrowheads="1"/>
          </p:cNvPicPr>
          <p:nvPr/>
        </p:nvPicPr>
        <p:blipFill>
          <a:blip r:embed="rId3"/>
          <a:srcRect/>
          <a:stretch>
            <a:fillRect/>
          </a:stretch>
        </p:blipFill>
        <p:spPr bwMode="auto">
          <a:xfrm>
            <a:off x="6381640" y="4845434"/>
            <a:ext cx="387557" cy="178777"/>
          </a:xfrm>
          <a:prstGeom prst="rect">
            <a:avLst/>
          </a:prstGeom>
          <a:noFill/>
          <a:ln w="9525">
            <a:noFill/>
            <a:miter lim="800000"/>
            <a:headEnd/>
            <a:tailEnd/>
          </a:ln>
        </p:spPr>
      </p:pic>
      <p:pic>
        <p:nvPicPr>
          <p:cNvPr id="44" name="Picture 16"/>
          <p:cNvPicPr>
            <a:picLocks noChangeAspect="1" noChangeArrowheads="1"/>
          </p:cNvPicPr>
          <p:nvPr/>
        </p:nvPicPr>
        <p:blipFill>
          <a:blip r:embed="rId3"/>
          <a:srcRect/>
          <a:stretch>
            <a:fillRect/>
          </a:stretch>
        </p:blipFill>
        <p:spPr bwMode="auto">
          <a:xfrm>
            <a:off x="3752740" y="3226184"/>
            <a:ext cx="387557" cy="178777"/>
          </a:xfrm>
          <a:prstGeom prst="rect">
            <a:avLst/>
          </a:prstGeom>
          <a:noFill/>
          <a:ln w="9525">
            <a:noFill/>
            <a:miter lim="800000"/>
            <a:headEnd/>
            <a:tailEnd/>
          </a:ln>
        </p:spPr>
      </p:pic>
      <p:pic>
        <p:nvPicPr>
          <p:cNvPr id="46" name="Picture 16"/>
          <p:cNvPicPr>
            <a:picLocks noChangeAspect="1" noChangeArrowheads="1"/>
          </p:cNvPicPr>
          <p:nvPr/>
        </p:nvPicPr>
        <p:blipFill>
          <a:blip r:embed="rId3"/>
          <a:srcRect/>
          <a:stretch>
            <a:fillRect/>
          </a:stretch>
        </p:blipFill>
        <p:spPr bwMode="auto">
          <a:xfrm>
            <a:off x="5038615" y="3207134"/>
            <a:ext cx="387557" cy="178777"/>
          </a:xfrm>
          <a:prstGeom prst="rect">
            <a:avLst/>
          </a:prstGeom>
          <a:noFill/>
          <a:ln w="9525">
            <a:noFill/>
            <a:miter lim="800000"/>
            <a:headEnd/>
            <a:tailEnd/>
          </a:ln>
        </p:spPr>
      </p:pic>
    </p:spTree>
    <p:extLst>
      <p:ext uri="{BB962C8B-B14F-4D97-AF65-F5344CB8AC3E}">
        <p14:creationId xmlns:p14="http://schemas.microsoft.com/office/powerpoint/2010/main" val="7464002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6240463" y="301625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43049" name="Picture 41" descr="D:\Program Files\Common Files\Microsoft Shared\Clipart\themes1\Bullets\BD10298_.GIF"/>
          <p:cNvPicPr>
            <a:picLocks noChangeAspect="1" noChangeArrowheads="1"/>
          </p:cNvPicPr>
          <p:nvPr/>
        </p:nvPicPr>
        <p:blipFill>
          <a:blip r:embed="rId2"/>
          <a:srcRect/>
          <a:stretch>
            <a:fillRect/>
          </a:stretch>
        </p:blipFill>
        <p:spPr bwMode="auto">
          <a:xfrm>
            <a:off x="6403975" y="3087688"/>
            <a:ext cx="138113" cy="92075"/>
          </a:xfrm>
          <a:prstGeom prst="rect">
            <a:avLst/>
          </a:prstGeom>
          <a:noFill/>
        </p:spPr>
      </p:pic>
      <p:sp>
        <p:nvSpPr>
          <p:cNvPr id="43013" name="AutoShape 5"/>
          <p:cNvSpPr>
            <a:spLocks noChangeArrowheads="1"/>
          </p:cNvSpPr>
          <p:nvPr/>
        </p:nvSpPr>
        <p:spPr bwMode="auto">
          <a:xfrm>
            <a:off x="5081588" y="3573463"/>
            <a:ext cx="485775"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14" name="AutoShape 6"/>
          <p:cNvSpPr>
            <a:spLocks noChangeArrowheads="1"/>
          </p:cNvSpPr>
          <p:nvPr/>
        </p:nvSpPr>
        <p:spPr bwMode="auto">
          <a:xfrm>
            <a:off x="7424738" y="3594100"/>
            <a:ext cx="484187"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39" name="AutoShape 31"/>
          <p:cNvSpPr>
            <a:spLocks noChangeArrowheads="1"/>
          </p:cNvSpPr>
          <p:nvPr/>
        </p:nvSpPr>
        <p:spPr bwMode="auto">
          <a:xfrm>
            <a:off x="6457950" y="2824163"/>
            <a:ext cx="53975" cy="2206625"/>
          </a:xfrm>
          <a:prstGeom prst="can">
            <a:avLst>
              <a:gd name="adj" fmla="val 146874"/>
            </a:avLst>
          </a:prstGeom>
          <a:solidFill>
            <a:srgbClr val="FF3300"/>
          </a:solidFill>
          <a:ln w="19050">
            <a:noFill/>
            <a:round/>
            <a:headEnd/>
            <a:tailEnd/>
          </a:ln>
          <a:effectLst/>
        </p:spPr>
        <p:txBody>
          <a:bodyPr wrap="none" anchor="ctr"/>
          <a:lstStyle/>
          <a:p>
            <a:pPr algn="ctr" rtl="0" fontAlgn="auto">
              <a:spcBef>
                <a:spcPts val="0"/>
              </a:spcBef>
              <a:spcAft>
                <a:spcPts val="0"/>
              </a:spcAft>
            </a:pPr>
            <a:endParaRPr lang="en-US">
              <a:solidFill>
                <a:srgbClr val="FF3300"/>
              </a:solidFill>
              <a:latin typeface="Impact" pitchFamily="34" charset="0"/>
              <a:cs typeface="+mn-cs"/>
            </a:endParaRPr>
          </a:p>
        </p:txBody>
      </p:sp>
      <p:sp>
        <p:nvSpPr>
          <p:cNvPr id="43040" name="AutoShape 32"/>
          <p:cNvSpPr>
            <a:spLocks noChangeArrowheads="1"/>
          </p:cNvSpPr>
          <p:nvPr/>
        </p:nvSpPr>
        <p:spPr bwMode="auto">
          <a:xfrm>
            <a:off x="6297613" y="408940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41" name="Text Box 33"/>
          <p:cNvSpPr txBox="1">
            <a:spLocks noChangeArrowheads="1"/>
          </p:cNvSpPr>
          <p:nvPr/>
        </p:nvSpPr>
        <p:spPr bwMode="auto">
          <a:xfrm>
            <a:off x="6551613" y="4895850"/>
            <a:ext cx="1917700"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FF3300"/>
                </a:solidFill>
                <a:latin typeface="Calibri"/>
                <a:cs typeface="+mn-cs"/>
              </a:rPr>
              <a:t>LINE OF CHARGE</a:t>
            </a:r>
          </a:p>
        </p:txBody>
      </p:sp>
      <p:pic>
        <p:nvPicPr>
          <p:cNvPr id="43042" name="Picture 34" descr="D:\Program Files\Common Files\Microsoft Shared\Clipart\themes1\Bullets\BD10298_.GIF"/>
          <p:cNvPicPr>
            <a:picLocks noChangeAspect="1" noChangeArrowheads="1"/>
          </p:cNvPicPr>
          <p:nvPr/>
        </p:nvPicPr>
        <p:blipFill>
          <a:blip r:embed="rId2"/>
          <a:srcRect/>
          <a:stretch>
            <a:fillRect/>
          </a:stretch>
        </p:blipFill>
        <p:spPr bwMode="auto">
          <a:xfrm>
            <a:off x="5584825" y="3455988"/>
            <a:ext cx="136525" cy="93662"/>
          </a:xfrm>
          <a:prstGeom prst="rect">
            <a:avLst/>
          </a:prstGeom>
          <a:noFill/>
        </p:spPr>
      </p:pic>
      <p:pic>
        <p:nvPicPr>
          <p:cNvPr id="43046" name="Picture 38" descr="D:\Program Files\Common Files\Microsoft Shared\Clipart\themes1\Bullets\BD10298_.GIF"/>
          <p:cNvPicPr>
            <a:picLocks noChangeAspect="1" noChangeArrowheads="1"/>
          </p:cNvPicPr>
          <p:nvPr/>
        </p:nvPicPr>
        <p:blipFill>
          <a:blip r:embed="rId2"/>
          <a:srcRect/>
          <a:stretch>
            <a:fillRect/>
          </a:stretch>
        </p:blipFill>
        <p:spPr bwMode="auto">
          <a:xfrm>
            <a:off x="5257800" y="3638550"/>
            <a:ext cx="136525" cy="93663"/>
          </a:xfrm>
          <a:prstGeom prst="rect">
            <a:avLst/>
          </a:prstGeom>
          <a:noFill/>
        </p:spPr>
      </p:pic>
      <p:pic>
        <p:nvPicPr>
          <p:cNvPr id="43047" name="Picture 39" descr="D:\Program Files\Common Files\Microsoft Shared\Clipart\themes1\Bullets\BD10298_.GIF"/>
          <p:cNvPicPr>
            <a:picLocks noChangeAspect="1" noChangeArrowheads="1"/>
          </p:cNvPicPr>
          <p:nvPr/>
        </p:nvPicPr>
        <p:blipFill>
          <a:blip r:embed="rId2"/>
          <a:srcRect/>
          <a:stretch>
            <a:fillRect/>
          </a:stretch>
        </p:blipFill>
        <p:spPr bwMode="auto">
          <a:xfrm>
            <a:off x="5810250" y="3333750"/>
            <a:ext cx="138113" cy="93663"/>
          </a:xfrm>
          <a:prstGeom prst="rect">
            <a:avLst/>
          </a:prstGeom>
          <a:noFill/>
        </p:spPr>
      </p:pic>
      <p:pic>
        <p:nvPicPr>
          <p:cNvPr id="43048" name="Picture 40" descr="D:\Program Files\Common Files\Microsoft Shared\Clipart\themes1\Bullets\BD10298_.GIF"/>
          <p:cNvPicPr>
            <a:picLocks noChangeAspect="1" noChangeArrowheads="1"/>
          </p:cNvPicPr>
          <p:nvPr/>
        </p:nvPicPr>
        <p:blipFill>
          <a:blip r:embed="rId2"/>
          <a:srcRect/>
          <a:stretch>
            <a:fillRect/>
          </a:stretch>
        </p:blipFill>
        <p:spPr bwMode="auto">
          <a:xfrm>
            <a:off x="6054725" y="3230563"/>
            <a:ext cx="136525" cy="93662"/>
          </a:xfrm>
          <a:prstGeom prst="rect">
            <a:avLst/>
          </a:prstGeom>
          <a:noFill/>
        </p:spPr>
      </p:pic>
      <p:pic>
        <p:nvPicPr>
          <p:cNvPr id="43050" name="Picture 42" descr="D:\Program Files\Common Files\Microsoft Shared\Clipart\themes1\Bullets\BD10298_.GIF"/>
          <p:cNvPicPr>
            <a:picLocks noChangeAspect="1" noChangeArrowheads="1"/>
          </p:cNvPicPr>
          <p:nvPr/>
        </p:nvPicPr>
        <p:blipFill>
          <a:blip r:embed="rId2"/>
          <a:srcRect/>
          <a:stretch>
            <a:fillRect/>
          </a:stretch>
        </p:blipFill>
        <p:spPr bwMode="auto">
          <a:xfrm>
            <a:off x="6724650" y="3235325"/>
            <a:ext cx="136525" cy="93663"/>
          </a:xfrm>
          <a:prstGeom prst="rect">
            <a:avLst/>
          </a:prstGeom>
          <a:noFill/>
        </p:spPr>
      </p:pic>
      <p:pic>
        <p:nvPicPr>
          <p:cNvPr id="43051" name="Picture 43" descr="D:\Program Files\Common Files\Microsoft Shared\Clipart\themes1\Bullets\BD10298_.GIF"/>
          <p:cNvPicPr>
            <a:picLocks noChangeAspect="1" noChangeArrowheads="1"/>
          </p:cNvPicPr>
          <p:nvPr/>
        </p:nvPicPr>
        <p:blipFill>
          <a:blip r:embed="rId2"/>
          <a:srcRect/>
          <a:stretch>
            <a:fillRect/>
          </a:stretch>
        </p:blipFill>
        <p:spPr bwMode="auto">
          <a:xfrm>
            <a:off x="6956425" y="3367088"/>
            <a:ext cx="138113" cy="93662"/>
          </a:xfrm>
          <a:prstGeom prst="rect">
            <a:avLst/>
          </a:prstGeom>
          <a:noFill/>
        </p:spPr>
      </p:pic>
      <p:pic>
        <p:nvPicPr>
          <p:cNvPr id="43052" name="Picture 44" descr="D:\Program Files\Common Files\Microsoft Shared\Clipart\themes1\Bullets\BD10298_.GIF"/>
          <p:cNvPicPr>
            <a:picLocks noChangeAspect="1" noChangeArrowheads="1"/>
          </p:cNvPicPr>
          <p:nvPr/>
        </p:nvPicPr>
        <p:blipFill>
          <a:blip r:embed="rId2"/>
          <a:srcRect/>
          <a:stretch>
            <a:fillRect/>
          </a:stretch>
        </p:blipFill>
        <p:spPr bwMode="auto">
          <a:xfrm>
            <a:off x="7218363" y="3505200"/>
            <a:ext cx="136525" cy="93663"/>
          </a:xfrm>
          <a:prstGeom prst="rect">
            <a:avLst/>
          </a:prstGeom>
          <a:noFill/>
        </p:spPr>
      </p:pic>
      <p:pic>
        <p:nvPicPr>
          <p:cNvPr id="43053" name="Picture 45" descr="D:\Program Files\Common Files\Microsoft Shared\Clipart\themes1\Bullets\BD10298_.GIF"/>
          <p:cNvPicPr>
            <a:picLocks noChangeAspect="1" noChangeArrowheads="1"/>
          </p:cNvPicPr>
          <p:nvPr/>
        </p:nvPicPr>
        <p:blipFill>
          <a:blip r:embed="rId2"/>
          <a:srcRect/>
          <a:stretch>
            <a:fillRect/>
          </a:stretch>
        </p:blipFill>
        <p:spPr bwMode="auto">
          <a:xfrm>
            <a:off x="7510463" y="3654425"/>
            <a:ext cx="138112" cy="93663"/>
          </a:xfrm>
          <a:prstGeom prst="rect">
            <a:avLst/>
          </a:prstGeom>
          <a:noFill/>
        </p:spPr>
      </p:pic>
      <p:pic>
        <p:nvPicPr>
          <p:cNvPr id="43054" name="Picture 46" descr="D:\Program Files\Common Files\Microsoft Shared\Clipart\themes1\Bullets\BD10298_.GIF"/>
          <p:cNvPicPr>
            <a:picLocks noChangeAspect="1" noChangeArrowheads="1"/>
          </p:cNvPicPr>
          <p:nvPr/>
        </p:nvPicPr>
        <p:blipFill>
          <a:blip r:embed="rId2"/>
          <a:srcRect/>
          <a:stretch>
            <a:fillRect/>
          </a:stretch>
        </p:blipFill>
        <p:spPr bwMode="auto">
          <a:xfrm>
            <a:off x="5629275" y="3787775"/>
            <a:ext cx="136525" cy="93663"/>
          </a:xfrm>
          <a:prstGeom prst="rect">
            <a:avLst/>
          </a:prstGeom>
          <a:noFill/>
        </p:spPr>
      </p:pic>
      <p:pic>
        <p:nvPicPr>
          <p:cNvPr id="43055" name="Picture 47" descr="D:\Program Files\Common Files\Microsoft Shared\Clipart\themes1\Bullets\BD10298_.GIF"/>
          <p:cNvPicPr>
            <a:picLocks noChangeAspect="1" noChangeArrowheads="1"/>
          </p:cNvPicPr>
          <p:nvPr/>
        </p:nvPicPr>
        <p:blipFill>
          <a:blip r:embed="rId2"/>
          <a:srcRect/>
          <a:stretch>
            <a:fillRect/>
          </a:stretch>
        </p:blipFill>
        <p:spPr bwMode="auto">
          <a:xfrm>
            <a:off x="5889625" y="3881438"/>
            <a:ext cx="136525" cy="92075"/>
          </a:xfrm>
          <a:prstGeom prst="rect">
            <a:avLst/>
          </a:prstGeom>
          <a:noFill/>
        </p:spPr>
      </p:pic>
      <p:pic>
        <p:nvPicPr>
          <p:cNvPr id="43056" name="Picture 48" descr="D:\Program Files\Common Files\Microsoft Shared\Clipart\themes1\Bullets\BD10298_.GIF"/>
          <p:cNvPicPr>
            <a:picLocks noChangeAspect="1" noChangeArrowheads="1"/>
          </p:cNvPicPr>
          <p:nvPr/>
        </p:nvPicPr>
        <p:blipFill>
          <a:blip r:embed="rId2"/>
          <a:srcRect/>
          <a:stretch>
            <a:fillRect/>
          </a:stretch>
        </p:blipFill>
        <p:spPr bwMode="auto">
          <a:xfrm>
            <a:off x="6121400" y="4013200"/>
            <a:ext cx="138113" cy="93663"/>
          </a:xfrm>
          <a:prstGeom prst="rect">
            <a:avLst/>
          </a:prstGeom>
          <a:noFill/>
        </p:spPr>
      </p:pic>
      <p:pic>
        <p:nvPicPr>
          <p:cNvPr id="43057" name="Picture 49" descr="D:\Program Files\Common Files\Microsoft Shared\Clipart\themes1\Bullets\BD10298_.GIF"/>
          <p:cNvPicPr>
            <a:picLocks noChangeAspect="1" noChangeArrowheads="1"/>
          </p:cNvPicPr>
          <p:nvPr/>
        </p:nvPicPr>
        <p:blipFill>
          <a:blip r:embed="rId2"/>
          <a:srcRect/>
          <a:stretch>
            <a:fillRect/>
          </a:stretch>
        </p:blipFill>
        <p:spPr bwMode="auto">
          <a:xfrm>
            <a:off x="6764338" y="4003675"/>
            <a:ext cx="138112" cy="92075"/>
          </a:xfrm>
          <a:prstGeom prst="rect">
            <a:avLst/>
          </a:prstGeom>
          <a:noFill/>
        </p:spPr>
      </p:pic>
      <p:pic>
        <p:nvPicPr>
          <p:cNvPr id="43058" name="Picture 50" descr="D:\Program Files\Common Files\Microsoft Shared\Clipart\themes1\Bullets\BD10298_.GIF"/>
          <p:cNvPicPr>
            <a:picLocks noChangeAspect="1" noChangeArrowheads="1"/>
          </p:cNvPicPr>
          <p:nvPr/>
        </p:nvPicPr>
        <p:blipFill>
          <a:blip r:embed="rId2"/>
          <a:srcRect/>
          <a:stretch>
            <a:fillRect/>
          </a:stretch>
        </p:blipFill>
        <p:spPr bwMode="auto">
          <a:xfrm>
            <a:off x="7013575" y="3892550"/>
            <a:ext cx="136525" cy="93663"/>
          </a:xfrm>
          <a:prstGeom prst="rect">
            <a:avLst/>
          </a:prstGeom>
          <a:noFill/>
        </p:spPr>
      </p:pic>
      <p:pic>
        <p:nvPicPr>
          <p:cNvPr id="43059" name="Picture 51" descr="D:\Program Files\Common Files\Microsoft Shared\Clipart\themes1\Bullets\BD10298_.GIF"/>
          <p:cNvPicPr>
            <a:picLocks noChangeAspect="1" noChangeArrowheads="1"/>
          </p:cNvPicPr>
          <p:nvPr/>
        </p:nvPicPr>
        <p:blipFill>
          <a:blip r:embed="rId2"/>
          <a:srcRect/>
          <a:stretch>
            <a:fillRect/>
          </a:stretch>
        </p:blipFill>
        <p:spPr bwMode="auto">
          <a:xfrm>
            <a:off x="7251700" y="3783013"/>
            <a:ext cx="136525" cy="92075"/>
          </a:xfrm>
          <a:prstGeom prst="rect">
            <a:avLst/>
          </a:prstGeom>
          <a:noFill/>
        </p:spPr>
      </p:pic>
      <p:pic>
        <p:nvPicPr>
          <p:cNvPr id="43060" name="Picture 52" descr="D:\Program Files\Common Files\Microsoft Shared\Clipart\themes1\Bullets\BD10298_.GIF"/>
          <p:cNvPicPr>
            <a:picLocks noChangeAspect="1" noChangeArrowheads="1"/>
          </p:cNvPicPr>
          <p:nvPr/>
        </p:nvPicPr>
        <p:blipFill>
          <a:blip r:embed="rId2"/>
          <a:srcRect/>
          <a:stretch>
            <a:fillRect/>
          </a:stretch>
        </p:blipFill>
        <p:spPr bwMode="auto">
          <a:xfrm>
            <a:off x="5024438" y="3810000"/>
            <a:ext cx="138112" cy="92075"/>
          </a:xfrm>
          <a:prstGeom prst="rect">
            <a:avLst/>
          </a:prstGeom>
          <a:noFill/>
        </p:spPr>
      </p:pic>
      <p:pic>
        <p:nvPicPr>
          <p:cNvPr id="43061" name="Picture 53" descr="D:\Program Files\Common Files\Microsoft Shared\Clipart\themes1\Bullets\BD10298_.GIF"/>
          <p:cNvPicPr>
            <a:picLocks noChangeAspect="1" noChangeArrowheads="1"/>
          </p:cNvPicPr>
          <p:nvPr/>
        </p:nvPicPr>
        <p:blipFill>
          <a:blip r:embed="rId2"/>
          <a:srcRect/>
          <a:stretch>
            <a:fillRect/>
          </a:stretch>
        </p:blipFill>
        <p:spPr bwMode="auto">
          <a:xfrm>
            <a:off x="4819650" y="3952875"/>
            <a:ext cx="138113" cy="92075"/>
          </a:xfrm>
          <a:prstGeom prst="rect">
            <a:avLst/>
          </a:prstGeom>
          <a:noFill/>
        </p:spPr>
      </p:pic>
      <p:sp>
        <p:nvSpPr>
          <p:cNvPr id="43062" name="Text Box 54"/>
          <p:cNvSpPr txBox="1">
            <a:spLocks noChangeArrowheads="1"/>
          </p:cNvSpPr>
          <p:nvPr/>
        </p:nvSpPr>
        <p:spPr bwMode="auto">
          <a:xfrm>
            <a:off x="4579938" y="4165600"/>
            <a:ext cx="1185862"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996633"/>
                </a:solidFill>
                <a:latin typeface="Calibri"/>
                <a:cs typeface="+mn-cs"/>
              </a:rPr>
              <a:t>NEUTRON</a:t>
            </a:r>
          </a:p>
        </p:txBody>
      </p:sp>
      <p:pic>
        <p:nvPicPr>
          <p:cNvPr id="43063" name="Picture 55" descr="D:\Program Files\Common Files\Microsoft Shared\Clipart\themes1\Bullets\BD10298_.GIF"/>
          <p:cNvPicPr>
            <a:picLocks noChangeAspect="1" noChangeArrowheads="1"/>
          </p:cNvPicPr>
          <p:nvPr/>
        </p:nvPicPr>
        <p:blipFill>
          <a:blip r:embed="rId2"/>
          <a:srcRect/>
          <a:stretch>
            <a:fillRect/>
          </a:stretch>
        </p:blipFill>
        <p:spPr bwMode="auto">
          <a:xfrm>
            <a:off x="7759700" y="3821113"/>
            <a:ext cx="138113" cy="92075"/>
          </a:xfrm>
          <a:prstGeom prst="rect">
            <a:avLst/>
          </a:prstGeom>
          <a:noFill/>
        </p:spPr>
      </p:pic>
      <p:pic>
        <p:nvPicPr>
          <p:cNvPr id="43064" name="Picture 56" descr="D:\Program Files\Common Files\Microsoft Shared\Clipart\themes1\Bullets\BD10298_.GIF"/>
          <p:cNvPicPr>
            <a:picLocks noChangeAspect="1" noChangeArrowheads="1"/>
          </p:cNvPicPr>
          <p:nvPr/>
        </p:nvPicPr>
        <p:blipFill>
          <a:blip r:embed="rId2"/>
          <a:srcRect/>
          <a:stretch>
            <a:fillRect/>
          </a:stretch>
        </p:blipFill>
        <p:spPr bwMode="auto">
          <a:xfrm>
            <a:off x="8004175" y="3990975"/>
            <a:ext cx="138113" cy="93663"/>
          </a:xfrm>
          <a:prstGeom prst="rect">
            <a:avLst/>
          </a:prstGeom>
          <a:noFill/>
        </p:spPr>
      </p:pic>
      <p:grpSp>
        <p:nvGrpSpPr>
          <p:cNvPr id="2" name="Group 58"/>
          <p:cNvGrpSpPr>
            <a:grpSpLocks/>
          </p:cNvGrpSpPr>
          <p:nvPr/>
        </p:nvGrpSpPr>
        <p:grpSpPr bwMode="auto">
          <a:xfrm>
            <a:off x="563563" y="2581275"/>
            <a:ext cx="3657600" cy="2482850"/>
            <a:chOff x="331" y="180"/>
            <a:chExt cx="5429" cy="3703"/>
          </a:xfrm>
        </p:grpSpPr>
        <p:sp>
          <p:nvSpPr>
            <p:cNvPr id="43067" name="AutoShape 59"/>
            <p:cNvSpPr>
              <a:spLocks noChangeArrowheads="1"/>
            </p:cNvSpPr>
            <p:nvPr/>
          </p:nvSpPr>
          <p:spPr bwMode="auto">
            <a:xfrm>
              <a:off x="2512" y="543"/>
              <a:ext cx="800" cy="33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43068" name="Picture 60"/>
            <p:cNvPicPr>
              <a:picLocks noChangeAspect="1" noChangeArrowheads="1"/>
            </p:cNvPicPr>
            <p:nvPr/>
          </p:nvPicPr>
          <p:blipFill>
            <a:blip r:embed="rId3"/>
            <a:srcRect/>
            <a:stretch>
              <a:fillRect/>
            </a:stretch>
          </p:blipFill>
          <p:spPr bwMode="auto">
            <a:xfrm>
              <a:off x="4640" y="1585"/>
              <a:ext cx="257" cy="134"/>
            </a:xfrm>
            <a:prstGeom prst="rect">
              <a:avLst/>
            </a:prstGeom>
            <a:noFill/>
            <a:ln w="9525">
              <a:miter lim="800000"/>
              <a:headEnd/>
              <a:tailEnd/>
            </a:ln>
            <a:effectLst/>
          </p:spPr>
        </p:pic>
        <p:pic>
          <p:nvPicPr>
            <p:cNvPr id="43069" name="Picture 61"/>
            <p:cNvPicPr>
              <a:picLocks noChangeAspect="1" noChangeArrowheads="1"/>
            </p:cNvPicPr>
            <p:nvPr/>
          </p:nvPicPr>
          <p:blipFill>
            <a:blip r:embed="rId3"/>
            <a:srcRect/>
            <a:stretch>
              <a:fillRect/>
            </a:stretch>
          </p:blipFill>
          <p:spPr bwMode="auto">
            <a:xfrm>
              <a:off x="966" y="1596"/>
              <a:ext cx="257" cy="133"/>
            </a:xfrm>
            <a:prstGeom prst="rect">
              <a:avLst/>
            </a:prstGeom>
            <a:noFill/>
            <a:ln w="9525">
              <a:miter lim="800000"/>
              <a:headEnd/>
              <a:tailEnd/>
            </a:ln>
            <a:effectLst/>
          </p:spPr>
        </p:pic>
        <p:sp>
          <p:nvSpPr>
            <p:cNvPr id="43070" name="AutoShape 62"/>
            <p:cNvSpPr>
              <a:spLocks noChangeArrowheads="1"/>
            </p:cNvSpPr>
            <p:nvPr/>
          </p:nvSpPr>
          <p:spPr bwMode="auto">
            <a:xfrm>
              <a:off x="600" y="1467"/>
              <a:ext cx="800" cy="33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71" name="AutoShape 63"/>
            <p:cNvSpPr>
              <a:spLocks noChangeArrowheads="1"/>
            </p:cNvSpPr>
            <p:nvPr/>
          </p:nvSpPr>
          <p:spPr bwMode="auto">
            <a:xfrm>
              <a:off x="4467" y="1502"/>
              <a:ext cx="800" cy="33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64"/>
            <p:cNvGrpSpPr>
              <a:grpSpLocks/>
            </p:cNvGrpSpPr>
            <p:nvPr/>
          </p:nvGrpSpPr>
          <p:grpSpPr bwMode="auto">
            <a:xfrm>
              <a:off x="1716" y="1152"/>
              <a:ext cx="319" cy="908"/>
              <a:chOff x="1716" y="1412"/>
              <a:chExt cx="319" cy="1294"/>
            </a:xfrm>
          </p:grpSpPr>
          <p:pic>
            <p:nvPicPr>
              <p:cNvPr id="43073" name="Picture 65"/>
              <p:cNvPicPr>
                <a:picLocks noChangeAspect="1" noChangeArrowheads="1"/>
              </p:cNvPicPr>
              <p:nvPr/>
            </p:nvPicPr>
            <p:blipFill>
              <a:blip r:embed="rId4"/>
              <a:srcRect/>
              <a:stretch>
                <a:fillRect/>
              </a:stretch>
            </p:blipFill>
            <p:spPr bwMode="auto">
              <a:xfrm>
                <a:off x="1716" y="2502"/>
                <a:ext cx="310" cy="204"/>
              </a:xfrm>
              <a:prstGeom prst="rect">
                <a:avLst/>
              </a:prstGeom>
              <a:noFill/>
              <a:ln w="9525">
                <a:miter lim="800000"/>
                <a:headEnd/>
                <a:tailEnd/>
              </a:ln>
              <a:effectLst/>
            </p:spPr>
          </p:pic>
          <p:pic>
            <p:nvPicPr>
              <p:cNvPr id="43074" name="Picture 66"/>
              <p:cNvPicPr>
                <a:picLocks noChangeAspect="1" noChangeArrowheads="1"/>
              </p:cNvPicPr>
              <p:nvPr/>
            </p:nvPicPr>
            <p:blipFill>
              <a:blip r:embed="rId4"/>
              <a:srcRect/>
              <a:stretch>
                <a:fillRect/>
              </a:stretch>
            </p:blipFill>
            <p:spPr bwMode="auto">
              <a:xfrm>
                <a:off x="1725" y="1412"/>
                <a:ext cx="310" cy="204"/>
              </a:xfrm>
              <a:prstGeom prst="rect">
                <a:avLst/>
              </a:prstGeom>
              <a:noFill/>
              <a:ln w="9525">
                <a:miter lim="800000"/>
                <a:headEnd/>
                <a:tailEnd/>
              </a:ln>
              <a:effectLst/>
            </p:spPr>
          </p:pic>
        </p:grpSp>
        <p:grpSp>
          <p:nvGrpSpPr>
            <p:cNvPr id="4" name="Group 67"/>
            <p:cNvGrpSpPr>
              <a:grpSpLocks/>
            </p:cNvGrpSpPr>
            <p:nvPr/>
          </p:nvGrpSpPr>
          <p:grpSpPr bwMode="auto">
            <a:xfrm>
              <a:off x="3664" y="1118"/>
              <a:ext cx="366" cy="989"/>
              <a:chOff x="3664" y="1363"/>
              <a:chExt cx="366" cy="1411"/>
            </a:xfrm>
          </p:grpSpPr>
          <p:pic>
            <p:nvPicPr>
              <p:cNvPr id="43076" name="Picture 68"/>
              <p:cNvPicPr>
                <a:picLocks noChangeAspect="1" noChangeArrowheads="1"/>
              </p:cNvPicPr>
              <p:nvPr/>
            </p:nvPicPr>
            <p:blipFill>
              <a:blip r:embed="rId4"/>
              <a:srcRect/>
              <a:stretch>
                <a:fillRect/>
              </a:stretch>
            </p:blipFill>
            <p:spPr bwMode="auto">
              <a:xfrm>
                <a:off x="3720" y="2570"/>
                <a:ext cx="310" cy="204"/>
              </a:xfrm>
              <a:prstGeom prst="rect">
                <a:avLst/>
              </a:prstGeom>
              <a:noFill/>
              <a:ln w="9525">
                <a:miter lim="800000"/>
                <a:headEnd/>
                <a:tailEnd/>
              </a:ln>
              <a:effectLst/>
            </p:spPr>
          </p:pic>
          <p:pic>
            <p:nvPicPr>
              <p:cNvPr id="43077" name="Picture 69"/>
              <p:cNvPicPr>
                <a:picLocks noChangeAspect="1" noChangeArrowheads="1"/>
              </p:cNvPicPr>
              <p:nvPr/>
            </p:nvPicPr>
            <p:blipFill>
              <a:blip r:embed="rId4"/>
              <a:srcRect/>
              <a:stretch>
                <a:fillRect/>
              </a:stretch>
            </p:blipFill>
            <p:spPr bwMode="auto">
              <a:xfrm>
                <a:off x="3664" y="1363"/>
                <a:ext cx="310" cy="204"/>
              </a:xfrm>
              <a:prstGeom prst="rect">
                <a:avLst/>
              </a:prstGeom>
              <a:noFill/>
              <a:ln w="9525">
                <a:miter lim="800000"/>
                <a:headEnd/>
                <a:tailEnd/>
              </a:ln>
              <a:effectLst/>
            </p:spPr>
          </p:pic>
        </p:grpSp>
        <p:grpSp>
          <p:nvGrpSpPr>
            <p:cNvPr id="5" name="Group 70"/>
            <p:cNvGrpSpPr>
              <a:grpSpLocks/>
            </p:cNvGrpSpPr>
            <p:nvPr/>
          </p:nvGrpSpPr>
          <p:grpSpPr bwMode="auto">
            <a:xfrm>
              <a:off x="4176" y="1394"/>
              <a:ext cx="325" cy="490"/>
              <a:chOff x="4176" y="1757"/>
              <a:chExt cx="325" cy="698"/>
            </a:xfrm>
          </p:grpSpPr>
          <p:pic>
            <p:nvPicPr>
              <p:cNvPr id="43079" name="Picture 71"/>
              <p:cNvPicPr>
                <a:picLocks noChangeAspect="1" noChangeArrowheads="1"/>
              </p:cNvPicPr>
              <p:nvPr/>
            </p:nvPicPr>
            <p:blipFill>
              <a:blip r:embed="rId4"/>
              <a:srcRect/>
              <a:stretch>
                <a:fillRect/>
              </a:stretch>
            </p:blipFill>
            <p:spPr bwMode="auto">
              <a:xfrm>
                <a:off x="4191" y="2251"/>
                <a:ext cx="310" cy="204"/>
              </a:xfrm>
              <a:prstGeom prst="rect">
                <a:avLst/>
              </a:prstGeom>
              <a:noFill/>
              <a:ln w="9525">
                <a:miter lim="800000"/>
                <a:headEnd/>
                <a:tailEnd/>
              </a:ln>
              <a:effectLst/>
            </p:spPr>
          </p:pic>
          <p:pic>
            <p:nvPicPr>
              <p:cNvPr id="43080" name="Picture 72"/>
              <p:cNvPicPr>
                <a:picLocks noChangeAspect="1" noChangeArrowheads="1"/>
              </p:cNvPicPr>
              <p:nvPr/>
            </p:nvPicPr>
            <p:blipFill>
              <a:blip r:embed="rId4"/>
              <a:srcRect/>
              <a:stretch>
                <a:fillRect/>
              </a:stretch>
            </p:blipFill>
            <p:spPr bwMode="auto">
              <a:xfrm>
                <a:off x="4176" y="1757"/>
                <a:ext cx="310" cy="204"/>
              </a:xfrm>
              <a:prstGeom prst="rect">
                <a:avLst/>
              </a:prstGeom>
              <a:noFill/>
              <a:ln w="9525">
                <a:miter lim="800000"/>
                <a:headEnd/>
                <a:tailEnd/>
              </a:ln>
              <a:effectLst/>
            </p:spPr>
          </p:pic>
        </p:grpSp>
        <p:grpSp>
          <p:nvGrpSpPr>
            <p:cNvPr id="6" name="Group 73"/>
            <p:cNvGrpSpPr>
              <a:grpSpLocks/>
            </p:cNvGrpSpPr>
            <p:nvPr/>
          </p:nvGrpSpPr>
          <p:grpSpPr bwMode="auto">
            <a:xfrm>
              <a:off x="1281" y="1371"/>
              <a:ext cx="312" cy="511"/>
              <a:chOff x="1281" y="1724"/>
              <a:chExt cx="312" cy="728"/>
            </a:xfrm>
          </p:grpSpPr>
          <p:pic>
            <p:nvPicPr>
              <p:cNvPr id="43082" name="Picture 74"/>
              <p:cNvPicPr>
                <a:picLocks noChangeAspect="1" noChangeArrowheads="1"/>
              </p:cNvPicPr>
              <p:nvPr/>
            </p:nvPicPr>
            <p:blipFill>
              <a:blip r:embed="rId4"/>
              <a:srcRect/>
              <a:stretch>
                <a:fillRect/>
              </a:stretch>
            </p:blipFill>
            <p:spPr bwMode="auto">
              <a:xfrm>
                <a:off x="1281" y="1724"/>
                <a:ext cx="310" cy="204"/>
              </a:xfrm>
              <a:prstGeom prst="rect">
                <a:avLst/>
              </a:prstGeom>
              <a:noFill/>
              <a:ln w="9525">
                <a:miter lim="800000"/>
                <a:headEnd/>
                <a:tailEnd/>
              </a:ln>
              <a:effectLst/>
            </p:spPr>
          </p:pic>
          <p:pic>
            <p:nvPicPr>
              <p:cNvPr id="43083" name="Picture 75"/>
              <p:cNvPicPr>
                <a:picLocks noChangeAspect="1" noChangeArrowheads="1"/>
              </p:cNvPicPr>
              <p:nvPr/>
            </p:nvPicPr>
            <p:blipFill>
              <a:blip r:embed="rId4"/>
              <a:srcRect/>
              <a:stretch>
                <a:fillRect/>
              </a:stretch>
            </p:blipFill>
            <p:spPr bwMode="auto">
              <a:xfrm>
                <a:off x="1283" y="2248"/>
                <a:ext cx="310" cy="204"/>
              </a:xfrm>
              <a:prstGeom prst="rect">
                <a:avLst/>
              </a:prstGeom>
              <a:noFill/>
              <a:ln w="9525">
                <a:miter lim="800000"/>
                <a:headEnd/>
                <a:tailEnd/>
              </a:ln>
              <a:effectLst/>
            </p:spPr>
          </p:pic>
        </p:grpSp>
        <p:pic>
          <p:nvPicPr>
            <p:cNvPr id="43084" name="Picture 76"/>
            <p:cNvPicPr>
              <a:picLocks noChangeAspect="1" noChangeArrowheads="1"/>
            </p:cNvPicPr>
            <p:nvPr/>
          </p:nvPicPr>
          <p:blipFill>
            <a:blip r:embed="rId4"/>
            <a:srcRect/>
            <a:stretch>
              <a:fillRect/>
            </a:stretch>
          </p:blipFill>
          <p:spPr bwMode="auto">
            <a:xfrm>
              <a:off x="2748" y="2400"/>
              <a:ext cx="310" cy="143"/>
            </a:xfrm>
            <a:prstGeom prst="rect">
              <a:avLst/>
            </a:prstGeom>
            <a:noFill/>
            <a:ln w="9525">
              <a:miter lim="800000"/>
              <a:headEnd/>
              <a:tailEnd/>
            </a:ln>
            <a:effectLst/>
          </p:spPr>
        </p:pic>
        <p:grpSp>
          <p:nvGrpSpPr>
            <p:cNvPr id="7" name="Group 77"/>
            <p:cNvGrpSpPr>
              <a:grpSpLocks/>
            </p:cNvGrpSpPr>
            <p:nvPr/>
          </p:nvGrpSpPr>
          <p:grpSpPr bwMode="auto">
            <a:xfrm>
              <a:off x="2202" y="880"/>
              <a:ext cx="325" cy="1444"/>
              <a:chOff x="2202" y="1023"/>
              <a:chExt cx="325" cy="2060"/>
            </a:xfrm>
          </p:grpSpPr>
          <p:pic>
            <p:nvPicPr>
              <p:cNvPr id="43086" name="Picture 78"/>
              <p:cNvPicPr>
                <a:picLocks noChangeAspect="1" noChangeArrowheads="1"/>
              </p:cNvPicPr>
              <p:nvPr/>
            </p:nvPicPr>
            <p:blipFill>
              <a:blip r:embed="rId4"/>
              <a:srcRect/>
              <a:stretch>
                <a:fillRect/>
              </a:stretch>
            </p:blipFill>
            <p:spPr bwMode="auto">
              <a:xfrm>
                <a:off x="2217" y="2879"/>
                <a:ext cx="310" cy="204"/>
              </a:xfrm>
              <a:prstGeom prst="rect">
                <a:avLst/>
              </a:prstGeom>
              <a:noFill/>
              <a:ln w="9525">
                <a:miter lim="800000"/>
                <a:headEnd/>
                <a:tailEnd/>
              </a:ln>
              <a:effectLst/>
            </p:spPr>
          </p:pic>
          <p:pic>
            <p:nvPicPr>
              <p:cNvPr id="43087" name="Picture 79"/>
              <p:cNvPicPr>
                <a:picLocks noChangeAspect="1" noChangeArrowheads="1"/>
              </p:cNvPicPr>
              <p:nvPr/>
            </p:nvPicPr>
            <p:blipFill>
              <a:blip r:embed="rId4"/>
              <a:srcRect/>
              <a:stretch>
                <a:fillRect/>
              </a:stretch>
            </p:blipFill>
            <p:spPr bwMode="auto">
              <a:xfrm>
                <a:off x="2202" y="1023"/>
                <a:ext cx="310" cy="204"/>
              </a:xfrm>
              <a:prstGeom prst="rect">
                <a:avLst/>
              </a:prstGeom>
              <a:noFill/>
              <a:ln w="9525">
                <a:miter lim="800000"/>
                <a:headEnd/>
                <a:tailEnd/>
              </a:ln>
              <a:effectLst/>
            </p:spPr>
          </p:pic>
        </p:grpSp>
        <p:pic>
          <p:nvPicPr>
            <p:cNvPr id="43088" name="Picture 80"/>
            <p:cNvPicPr>
              <a:picLocks noChangeAspect="1" noChangeArrowheads="1"/>
            </p:cNvPicPr>
            <p:nvPr/>
          </p:nvPicPr>
          <p:blipFill>
            <a:blip r:embed="rId3"/>
            <a:srcRect/>
            <a:stretch>
              <a:fillRect/>
            </a:stretch>
          </p:blipFill>
          <p:spPr bwMode="auto">
            <a:xfrm>
              <a:off x="675" y="1779"/>
              <a:ext cx="257" cy="134"/>
            </a:xfrm>
            <a:prstGeom prst="rect">
              <a:avLst/>
            </a:prstGeom>
            <a:noFill/>
            <a:ln w="9525">
              <a:miter lim="800000"/>
              <a:headEnd/>
              <a:tailEnd/>
            </a:ln>
            <a:effectLst/>
          </p:spPr>
        </p:pic>
        <p:pic>
          <p:nvPicPr>
            <p:cNvPr id="43089" name="Picture 81"/>
            <p:cNvPicPr>
              <a:picLocks noChangeAspect="1" noChangeArrowheads="1"/>
            </p:cNvPicPr>
            <p:nvPr/>
          </p:nvPicPr>
          <p:blipFill>
            <a:blip r:embed="rId3"/>
            <a:srcRect/>
            <a:stretch>
              <a:fillRect/>
            </a:stretch>
          </p:blipFill>
          <p:spPr bwMode="auto">
            <a:xfrm>
              <a:off x="331" y="2010"/>
              <a:ext cx="257" cy="134"/>
            </a:xfrm>
            <a:prstGeom prst="rect">
              <a:avLst/>
            </a:prstGeom>
            <a:noFill/>
            <a:ln w="9525">
              <a:miter lim="800000"/>
              <a:headEnd/>
              <a:tailEnd/>
            </a:ln>
            <a:effectLst/>
          </p:spPr>
        </p:pic>
        <p:pic>
          <p:nvPicPr>
            <p:cNvPr id="43090" name="Picture 82"/>
            <p:cNvPicPr>
              <a:picLocks noChangeAspect="1" noChangeArrowheads="1"/>
            </p:cNvPicPr>
            <p:nvPr/>
          </p:nvPicPr>
          <p:blipFill>
            <a:blip r:embed="rId3"/>
            <a:srcRect/>
            <a:stretch>
              <a:fillRect/>
            </a:stretch>
          </p:blipFill>
          <p:spPr bwMode="auto">
            <a:xfrm>
              <a:off x="5069" y="1857"/>
              <a:ext cx="257" cy="134"/>
            </a:xfrm>
            <a:prstGeom prst="rect">
              <a:avLst/>
            </a:prstGeom>
            <a:noFill/>
            <a:ln w="9525">
              <a:miter lim="800000"/>
              <a:headEnd/>
              <a:tailEnd/>
            </a:ln>
            <a:effectLst/>
          </p:spPr>
        </p:pic>
        <p:pic>
          <p:nvPicPr>
            <p:cNvPr id="43091" name="Picture 83"/>
            <p:cNvPicPr>
              <a:picLocks noChangeAspect="1" noChangeArrowheads="1"/>
            </p:cNvPicPr>
            <p:nvPr/>
          </p:nvPicPr>
          <p:blipFill>
            <a:blip r:embed="rId4"/>
            <a:srcRect/>
            <a:stretch>
              <a:fillRect/>
            </a:stretch>
          </p:blipFill>
          <p:spPr bwMode="auto">
            <a:xfrm>
              <a:off x="2808" y="665"/>
              <a:ext cx="310" cy="143"/>
            </a:xfrm>
            <a:prstGeom prst="rect">
              <a:avLst/>
            </a:prstGeom>
            <a:noFill/>
            <a:ln w="9525">
              <a:miter lim="800000"/>
              <a:headEnd/>
              <a:tailEnd/>
            </a:ln>
            <a:effectLst/>
          </p:spPr>
        </p:pic>
        <p:grpSp>
          <p:nvGrpSpPr>
            <p:cNvPr id="8" name="Group 84"/>
            <p:cNvGrpSpPr>
              <a:grpSpLocks/>
            </p:cNvGrpSpPr>
            <p:nvPr/>
          </p:nvGrpSpPr>
          <p:grpSpPr bwMode="auto">
            <a:xfrm>
              <a:off x="3226" y="880"/>
              <a:ext cx="438" cy="1427"/>
              <a:chOff x="3226" y="1023"/>
              <a:chExt cx="438" cy="2036"/>
            </a:xfrm>
          </p:grpSpPr>
          <p:pic>
            <p:nvPicPr>
              <p:cNvPr id="43093" name="Picture 85"/>
              <p:cNvPicPr>
                <a:picLocks noChangeAspect="1" noChangeArrowheads="1"/>
              </p:cNvPicPr>
              <p:nvPr/>
            </p:nvPicPr>
            <p:blipFill>
              <a:blip r:embed="rId4"/>
              <a:srcRect/>
              <a:stretch>
                <a:fillRect/>
              </a:stretch>
            </p:blipFill>
            <p:spPr bwMode="auto">
              <a:xfrm>
                <a:off x="3354" y="2855"/>
                <a:ext cx="310" cy="204"/>
              </a:xfrm>
              <a:prstGeom prst="rect">
                <a:avLst/>
              </a:prstGeom>
              <a:noFill/>
              <a:ln w="9525">
                <a:miter lim="800000"/>
                <a:headEnd/>
                <a:tailEnd/>
              </a:ln>
              <a:effectLst/>
            </p:spPr>
          </p:pic>
          <p:pic>
            <p:nvPicPr>
              <p:cNvPr id="43094" name="Picture 86"/>
              <p:cNvPicPr>
                <a:picLocks noChangeAspect="1" noChangeArrowheads="1"/>
              </p:cNvPicPr>
              <p:nvPr/>
            </p:nvPicPr>
            <p:blipFill>
              <a:blip r:embed="rId4"/>
              <a:srcRect/>
              <a:stretch>
                <a:fillRect/>
              </a:stretch>
            </p:blipFill>
            <p:spPr bwMode="auto">
              <a:xfrm>
                <a:off x="3226" y="1023"/>
                <a:ext cx="310" cy="204"/>
              </a:xfrm>
              <a:prstGeom prst="rect">
                <a:avLst/>
              </a:prstGeom>
              <a:noFill/>
              <a:ln w="9525">
                <a:miter lim="800000"/>
                <a:headEnd/>
                <a:tailEnd/>
              </a:ln>
              <a:effectLst/>
            </p:spPr>
          </p:pic>
        </p:grpSp>
        <p:pic>
          <p:nvPicPr>
            <p:cNvPr id="43095" name="Picture 87"/>
            <p:cNvPicPr>
              <a:picLocks noChangeAspect="1" noChangeArrowheads="1"/>
            </p:cNvPicPr>
            <p:nvPr/>
          </p:nvPicPr>
          <p:blipFill>
            <a:blip r:embed="rId3"/>
            <a:srcRect/>
            <a:stretch>
              <a:fillRect/>
            </a:stretch>
          </p:blipFill>
          <p:spPr bwMode="auto">
            <a:xfrm>
              <a:off x="5503" y="2135"/>
              <a:ext cx="257" cy="134"/>
            </a:xfrm>
            <a:prstGeom prst="rect">
              <a:avLst/>
            </a:prstGeom>
            <a:noFill/>
            <a:ln w="9525">
              <a:miter lim="800000"/>
              <a:headEnd/>
              <a:tailEnd/>
            </a:ln>
            <a:effectLst/>
          </p:spPr>
        </p:pic>
        <p:sp>
          <p:nvSpPr>
            <p:cNvPr id="43096" name="AutoShape 88"/>
            <p:cNvSpPr>
              <a:spLocks noChangeArrowheads="1"/>
            </p:cNvSpPr>
            <p:nvPr/>
          </p:nvSpPr>
          <p:spPr bwMode="auto">
            <a:xfrm>
              <a:off x="2880" y="180"/>
              <a:ext cx="180" cy="3703"/>
            </a:xfrm>
            <a:prstGeom prst="can">
              <a:avLst>
                <a:gd name="adj" fmla="val 73908"/>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97" name="AutoShape 89"/>
            <p:cNvSpPr>
              <a:spLocks noChangeArrowheads="1"/>
            </p:cNvSpPr>
            <p:nvPr/>
          </p:nvSpPr>
          <p:spPr bwMode="auto">
            <a:xfrm>
              <a:off x="2606" y="2323"/>
              <a:ext cx="800" cy="33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43098" name="Rectangle 90"/>
          <p:cNvSpPr>
            <a:spLocks noChangeArrowheads="1"/>
          </p:cNvSpPr>
          <p:nvPr/>
        </p:nvSpPr>
        <p:spPr bwMode="auto">
          <a:xfrm>
            <a:off x="644525" y="1971675"/>
            <a:ext cx="3351213" cy="579438"/>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2400" dirty="0" err="1">
                <a:solidFill>
                  <a:srgbClr val="C0504D"/>
                </a:solidFill>
                <a:latin typeface="Calibri"/>
                <a:cs typeface="+mn-cs"/>
              </a:rPr>
              <a:t>Aharonov-Bohm</a:t>
            </a:r>
            <a:r>
              <a:rPr lang="en-US" sz="2400" dirty="0">
                <a:solidFill>
                  <a:srgbClr val="C0504D"/>
                </a:solidFill>
                <a:latin typeface="Calibri"/>
                <a:cs typeface="+mn-cs"/>
              </a:rPr>
              <a:t> Effect</a:t>
            </a:r>
            <a:r>
              <a:rPr lang="en-US" dirty="0">
                <a:solidFill>
                  <a:prstClr val="black"/>
                </a:solidFill>
                <a:latin typeface="Times New Roman" pitchFamily="18" charset="0"/>
                <a:cs typeface="+mn-cs"/>
              </a:rPr>
              <a:t> </a:t>
            </a:r>
          </a:p>
        </p:txBody>
      </p:sp>
      <p:sp>
        <p:nvSpPr>
          <p:cNvPr id="43099" name="Rectangle 91"/>
          <p:cNvSpPr>
            <a:spLocks noChangeArrowheads="1"/>
          </p:cNvSpPr>
          <p:nvPr/>
        </p:nvSpPr>
        <p:spPr bwMode="auto">
          <a:xfrm>
            <a:off x="4878388" y="1976438"/>
            <a:ext cx="3513137" cy="45720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2400" dirty="0" err="1">
                <a:solidFill>
                  <a:srgbClr val="C0504D"/>
                </a:solidFill>
                <a:latin typeface="Calibri"/>
                <a:cs typeface="+mn-cs"/>
              </a:rPr>
              <a:t>Aharonov</a:t>
            </a:r>
            <a:r>
              <a:rPr lang="en-US" sz="2400" dirty="0">
                <a:solidFill>
                  <a:srgbClr val="C0504D"/>
                </a:solidFill>
                <a:latin typeface="Calibri"/>
                <a:cs typeface="+mn-cs"/>
              </a:rPr>
              <a:t>-Casher Effect</a:t>
            </a:r>
            <a:r>
              <a:rPr lang="en-US" sz="2400" dirty="0">
                <a:solidFill>
                  <a:prstClr val="black"/>
                </a:solidFill>
                <a:latin typeface="Times New Roman" pitchFamily="18" charset="0"/>
                <a:cs typeface="+mn-cs"/>
              </a:rPr>
              <a:t> </a:t>
            </a:r>
          </a:p>
        </p:txBody>
      </p:sp>
      <p:sp>
        <p:nvSpPr>
          <p:cNvPr id="43100" name="Rectangle 92"/>
          <p:cNvSpPr>
            <a:spLocks noChangeArrowheads="1"/>
          </p:cNvSpPr>
          <p:nvPr/>
        </p:nvSpPr>
        <p:spPr bwMode="auto">
          <a:xfrm>
            <a:off x="2535238" y="4895850"/>
            <a:ext cx="1354137" cy="3365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1600" b="1">
                <a:solidFill>
                  <a:srgbClr val="4F81BD"/>
                </a:solidFill>
                <a:latin typeface="Calibri"/>
                <a:cs typeface="+mn-cs"/>
              </a:rPr>
              <a:t>SOLENOID</a:t>
            </a:r>
          </a:p>
        </p:txBody>
      </p:sp>
      <p:sp>
        <p:nvSpPr>
          <p:cNvPr id="43103" name="Text Box 95"/>
          <p:cNvSpPr txBox="1">
            <a:spLocks noChangeArrowheads="1"/>
          </p:cNvSpPr>
          <p:nvPr/>
        </p:nvSpPr>
        <p:spPr bwMode="auto">
          <a:xfrm>
            <a:off x="319088" y="4106863"/>
            <a:ext cx="1298575"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C0504D"/>
                </a:solidFill>
                <a:latin typeface="Calibri"/>
                <a:cs typeface="+mn-cs"/>
              </a:rPr>
              <a:t>ELECTRON</a:t>
            </a:r>
          </a:p>
        </p:txBody>
      </p:sp>
      <p:sp>
        <p:nvSpPr>
          <p:cNvPr id="64" name="Rectangle 63"/>
          <p:cNvSpPr/>
          <p:nvPr/>
        </p:nvSpPr>
        <p:spPr>
          <a:xfrm>
            <a:off x="1019175" y="0"/>
            <a:ext cx="6905625" cy="1200329"/>
          </a:xfrm>
          <a:prstGeom prst="rect">
            <a:avLst/>
          </a:prstGeom>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 </a:t>
            </a:r>
            <a:r>
              <a:rPr lang="en-US" sz="3600" b="1" dirty="0" smtClean="0">
                <a:solidFill>
                  <a:srgbClr val="0000FF"/>
                </a:solidFill>
                <a:latin typeface="Calibri"/>
                <a:cs typeface="+mn-cs"/>
              </a:rPr>
              <a:t>The </a:t>
            </a:r>
            <a:r>
              <a:rPr lang="en-US" sz="3600" b="1" dirty="0" err="1" smtClean="0">
                <a:solidFill>
                  <a:srgbClr val="0000FF"/>
                </a:solidFill>
                <a:latin typeface="Calibri"/>
                <a:cs typeface="+mn-cs"/>
              </a:rPr>
              <a:t>Aharonov</a:t>
            </a:r>
            <a:r>
              <a:rPr lang="en-US" sz="3600" b="1" dirty="0" smtClean="0">
                <a:solidFill>
                  <a:srgbClr val="0000FF"/>
                </a:solidFill>
                <a:latin typeface="Calibri"/>
                <a:cs typeface="+mn-cs"/>
              </a:rPr>
              <a:t>-Casher Effect is dual to the </a:t>
            </a:r>
            <a:r>
              <a:rPr lang="en-US" sz="3600" b="1" dirty="0" err="1" smtClean="0">
                <a:solidFill>
                  <a:srgbClr val="0000FF"/>
                </a:solidFill>
                <a:latin typeface="Calibri"/>
                <a:cs typeface="+mn-cs"/>
              </a:rPr>
              <a:t>Aharonov-Bohm</a:t>
            </a:r>
            <a:r>
              <a:rPr lang="en-US" sz="3600" b="1" dirty="0" smtClean="0">
                <a:solidFill>
                  <a:srgbClr val="0000FF"/>
                </a:solidFill>
                <a:latin typeface="Calibri"/>
                <a:cs typeface="+mn-cs"/>
              </a:rPr>
              <a:t> Effect</a:t>
            </a:r>
            <a:r>
              <a:rPr lang="en-US" sz="3600" b="1" dirty="0" smtClean="0">
                <a:solidFill>
                  <a:srgbClr val="0000FF"/>
                </a:solidFill>
                <a:latin typeface="Times New Roman" pitchFamily="18" charset="0"/>
                <a:cs typeface="+mn-cs"/>
              </a:rPr>
              <a:t> </a:t>
            </a:r>
            <a:endParaRPr lang="en-US" sz="3600" b="1" dirty="0" smtClean="0">
              <a:solidFill>
                <a:srgbClr val="0000FF"/>
              </a:solidFill>
              <a:latin typeface="Calibri"/>
              <a:cs typeface="+mn-cs"/>
            </a:endParaRPr>
          </a:p>
        </p:txBody>
      </p:sp>
      <p:sp>
        <p:nvSpPr>
          <p:cNvPr id="65" name="Rectangle 64"/>
          <p:cNvSpPr/>
          <p:nvPr/>
        </p:nvSpPr>
        <p:spPr>
          <a:xfrm>
            <a:off x="600075" y="1257300"/>
            <a:ext cx="8067675" cy="523220"/>
          </a:xfrm>
          <a:prstGeom prst="rect">
            <a:avLst/>
          </a:prstGeom>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 due to symmetry in electron neutron interaction</a:t>
            </a:r>
          </a:p>
        </p:txBody>
      </p:sp>
      <p:sp>
        <p:nvSpPr>
          <p:cNvPr id="66" name="Rectangle 65"/>
          <p:cNvSpPr/>
          <p:nvPr/>
        </p:nvSpPr>
        <p:spPr>
          <a:xfrm>
            <a:off x="276225" y="5410200"/>
            <a:ext cx="8067675" cy="954107"/>
          </a:xfrm>
          <a:prstGeom prst="rect">
            <a:avLst/>
          </a:prstGeom>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 The motion of the electron should be identical to the motion of the neutron, </a:t>
            </a:r>
          </a:p>
        </p:txBody>
      </p:sp>
      <p:sp>
        <p:nvSpPr>
          <p:cNvPr id="67" name="Rectangle 66"/>
          <p:cNvSpPr/>
          <p:nvPr/>
        </p:nvSpPr>
        <p:spPr>
          <a:xfrm>
            <a:off x="3721209" y="5854184"/>
            <a:ext cx="4541308"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but the neutron feels force!? </a:t>
            </a:r>
            <a:endParaRPr lang="en-US" dirty="0">
              <a:solidFill>
                <a:prstClr val="black"/>
              </a:solidFill>
              <a:latin typeface="Calibri"/>
              <a:cs typeface="+mn-cs"/>
            </a:endParaRPr>
          </a:p>
        </p:txBody>
      </p:sp>
    </p:spTree>
    <p:extLst>
      <p:ext uri="{BB962C8B-B14F-4D97-AF65-F5344CB8AC3E}">
        <p14:creationId xmlns:p14="http://schemas.microsoft.com/office/powerpoint/2010/main" val="2900364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67" name="AutoShape 59"/>
          <p:cNvSpPr>
            <a:spLocks noChangeArrowheads="1"/>
          </p:cNvSpPr>
          <p:nvPr/>
        </p:nvSpPr>
        <p:spPr bwMode="auto">
          <a:xfrm>
            <a:off x="2013434" y="1576890"/>
            <a:ext cx="558474" cy="188105"/>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43068" name="Picture 60"/>
          <p:cNvPicPr>
            <a:picLocks noChangeAspect="1" noChangeArrowheads="1"/>
          </p:cNvPicPr>
          <p:nvPr/>
        </p:nvPicPr>
        <p:blipFill>
          <a:blip r:embed="rId3"/>
          <a:srcRect/>
          <a:stretch>
            <a:fillRect/>
          </a:stretch>
        </p:blipFill>
        <p:spPr bwMode="auto">
          <a:xfrm>
            <a:off x="3460338" y="2275548"/>
            <a:ext cx="179410" cy="93098"/>
          </a:xfrm>
          <a:prstGeom prst="rect">
            <a:avLst/>
          </a:prstGeom>
          <a:noFill/>
          <a:ln w="9525">
            <a:miter lim="800000"/>
            <a:headEnd/>
            <a:tailEnd/>
          </a:ln>
          <a:effectLst/>
        </p:spPr>
      </p:pic>
      <p:pic>
        <p:nvPicPr>
          <p:cNvPr id="43069" name="Picture 61"/>
          <p:cNvPicPr>
            <a:picLocks noChangeAspect="1" noChangeArrowheads="1"/>
          </p:cNvPicPr>
          <p:nvPr/>
        </p:nvPicPr>
        <p:blipFill>
          <a:blip r:embed="rId3"/>
          <a:srcRect/>
          <a:stretch>
            <a:fillRect/>
          </a:stretch>
        </p:blipFill>
        <p:spPr bwMode="auto">
          <a:xfrm>
            <a:off x="985108" y="2282923"/>
            <a:ext cx="179410" cy="92403"/>
          </a:xfrm>
          <a:prstGeom prst="rect">
            <a:avLst/>
          </a:prstGeom>
          <a:noFill/>
          <a:ln w="9525">
            <a:miter lim="800000"/>
            <a:headEnd/>
            <a:tailEnd/>
          </a:ln>
          <a:effectLst/>
        </p:spPr>
      </p:pic>
      <p:sp>
        <p:nvSpPr>
          <p:cNvPr id="43070" name="AutoShape 62"/>
          <p:cNvSpPr>
            <a:spLocks noChangeArrowheads="1"/>
          </p:cNvSpPr>
          <p:nvPr/>
        </p:nvSpPr>
        <p:spPr bwMode="auto">
          <a:xfrm>
            <a:off x="725290" y="2196430"/>
            <a:ext cx="558474" cy="188105"/>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71" name="AutoShape 63"/>
          <p:cNvSpPr>
            <a:spLocks noChangeArrowheads="1"/>
          </p:cNvSpPr>
          <p:nvPr/>
        </p:nvSpPr>
        <p:spPr bwMode="auto">
          <a:xfrm>
            <a:off x="3330547" y="2219897"/>
            <a:ext cx="558474" cy="188105"/>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64"/>
          <p:cNvGrpSpPr>
            <a:grpSpLocks/>
          </p:cNvGrpSpPr>
          <p:nvPr/>
        </p:nvGrpSpPr>
        <p:grpSpPr bwMode="auto">
          <a:xfrm>
            <a:off x="1488883" y="1985223"/>
            <a:ext cx="222691" cy="506823"/>
            <a:chOff x="1716" y="1412"/>
            <a:chExt cx="319" cy="1294"/>
          </a:xfrm>
        </p:grpSpPr>
        <p:pic>
          <p:nvPicPr>
            <p:cNvPr id="43073" name="Picture 65"/>
            <p:cNvPicPr>
              <a:picLocks noChangeAspect="1" noChangeArrowheads="1"/>
            </p:cNvPicPr>
            <p:nvPr/>
          </p:nvPicPr>
          <p:blipFill>
            <a:blip r:embed="rId4"/>
            <a:srcRect/>
            <a:stretch>
              <a:fillRect/>
            </a:stretch>
          </p:blipFill>
          <p:spPr bwMode="auto">
            <a:xfrm>
              <a:off x="1716" y="2502"/>
              <a:ext cx="310" cy="204"/>
            </a:xfrm>
            <a:prstGeom prst="rect">
              <a:avLst/>
            </a:prstGeom>
            <a:noFill/>
            <a:ln w="9525">
              <a:miter lim="800000"/>
              <a:headEnd/>
              <a:tailEnd/>
            </a:ln>
            <a:effectLst/>
          </p:spPr>
        </p:pic>
        <p:pic>
          <p:nvPicPr>
            <p:cNvPr id="43074" name="Picture 66"/>
            <p:cNvPicPr>
              <a:picLocks noChangeAspect="1" noChangeArrowheads="1"/>
            </p:cNvPicPr>
            <p:nvPr/>
          </p:nvPicPr>
          <p:blipFill>
            <a:blip r:embed="rId4"/>
            <a:srcRect/>
            <a:stretch>
              <a:fillRect/>
            </a:stretch>
          </p:blipFill>
          <p:spPr bwMode="auto">
            <a:xfrm>
              <a:off x="1725" y="1412"/>
              <a:ext cx="310" cy="204"/>
            </a:xfrm>
            <a:prstGeom prst="rect">
              <a:avLst/>
            </a:prstGeom>
            <a:noFill/>
            <a:ln w="9525">
              <a:miter lim="800000"/>
              <a:headEnd/>
              <a:tailEnd/>
            </a:ln>
            <a:effectLst/>
          </p:spPr>
        </p:pic>
      </p:grpSp>
      <p:grpSp>
        <p:nvGrpSpPr>
          <p:cNvPr id="4" name="Group 67"/>
          <p:cNvGrpSpPr>
            <a:grpSpLocks/>
          </p:cNvGrpSpPr>
          <p:nvPr/>
        </p:nvGrpSpPr>
        <p:grpSpPr bwMode="auto">
          <a:xfrm>
            <a:off x="2800134" y="1962427"/>
            <a:ext cx="255502" cy="552036"/>
            <a:chOff x="3664" y="1363"/>
            <a:chExt cx="366" cy="1411"/>
          </a:xfrm>
        </p:grpSpPr>
        <p:pic>
          <p:nvPicPr>
            <p:cNvPr id="43076" name="Picture 68"/>
            <p:cNvPicPr>
              <a:picLocks noChangeAspect="1" noChangeArrowheads="1"/>
            </p:cNvPicPr>
            <p:nvPr/>
          </p:nvPicPr>
          <p:blipFill>
            <a:blip r:embed="rId4"/>
            <a:srcRect/>
            <a:stretch>
              <a:fillRect/>
            </a:stretch>
          </p:blipFill>
          <p:spPr bwMode="auto">
            <a:xfrm>
              <a:off x="3720" y="2570"/>
              <a:ext cx="310" cy="204"/>
            </a:xfrm>
            <a:prstGeom prst="rect">
              <a:avLst/>
            </a:prstGeom>
            <a:noFill/>
            <a:ln w="9525">
              <a:miter lim="800000"/>
              <a:headEnd/>
              <a:tailEnd/>
            </a:ln>
            <a:effectLst/>
          </p:spPr>
        </p:pic>
        <p:pic>
          <p:nvPicPr>
            <p:cNvPr id="43077" name="Picture 69"/>
            <p:cNvPicPr>
              <a:picLocks noChangeAspect="1" noChangeArrowheads="1"/>
            </p:cNvPicPr>
            <p:nvPr/>
          </p:nvPicPr>
          <p:blipFill>
            <a:blip r:embed="rId4"/>
            <a:srcRect/>
            <a:stretch>
              <a:fillRect/>
            </a:stretch>
          </p:blipFill>
          <p:spPr bwMode="auto">
            <a:xfrm>
              <a:off x="3664" y="1363"/>
              <a:ext cx="310" cy="204"/>
            </a:xfrm>
            <a:prstGeom prst="rect">
              <a:avLst/>
            </a:prstGeom>
            <a:noFill/>
            <a:ln w="9525">
              <a:miter lim="800000"/>
              <a:headEnd/>
              <a:tailEnd/>
            </a:ln>
            <a:effectLst/>
          </p:spPr>
        </p:pic>
      </p:grpSp>
      <p:grpSp>
        <p:nvGrpSpPr>
          <p:cNvPr id="5" name="Group 70"/>
          <p:cNvGrpSpPr>
            <a:grpSpLocks/>
          </p:cNvGrpSpPr>
          <p:nvPr/>
        </p:nvGrpSpPr>
        <p:grpSpPr bwMode="auto">
          <a:xfrm>
            <a:off x="3146076" y="2147484"/>
            <a:ext cx="226880" cy="273506"/>
            <a:chOff x="4176" y="1757"/>
            <a:chExt cx="325" cy="698"/>
          </a:xfrm>
        </p:grpSpPr>
        <p:pic>
          <p:nvPicPr>
            <p:cNvPr id="43079" name="Picture 71"/>
            <p:cNvPicPr>
              <a:picLocks noChangeAspect="1" noChangeArrowheads="1"/>
            </p:cNvPicPr>
            <p:nvPr/>
          </p:nvPicPr>
          <p:blipFill>
            <a:blip r:embed="rId4"/>
            <a:srcRect/>
            <a:stretch>
              <a:fillRect/>
            </a:stretch>
          </p:blipFill>
          <p:spPr bwMode="auto">
            <a:xfrm>
              <a:off x="4191" y="2251"/>
              <a:ext cx="310" cy="204"/>
            </a:xfrm>
            <a:prstGeom prst="rect">
              <a:avLst/>
            </a:prstGeom>
            <a:noFill/>
            <a:ln w="9525">
              <a:miter lim="800000"/>
              <a:headEnd/>
              <a:tailEnd/>
            </a:ln>
            <a:effectLst/>
          </p:spPr>
        </p:pic>
        <p:pic>
          <p:nvPicPr>
            <p:cNvPr id="43080" name="Picture 72"/>
            <p:cNvPicPr>
              <a:picLocks noChangeAspect="1" noChangeArrowheads="1"/>
            </p:cNvPicPr>
            <p:nvPr/>
          </p:nvPicPr>
          <p:blipFill>
            <a:blip r:embed="rId4"/>
            <a:srcRect/>
            <a:stretch>
              <a:fillRect/>
            </a:stretch>
          </p:blipFill>
          <p:spPr bwMode="auto">
            <a:xfrm>
              <a:off x="4176" y="1757"/>
              <a:ext cx="310" cy="204"/>
            </a:xfrm>
            <a:prstGeom prst="rect">
              <a:avLst/>
            </a:prstGeom>
            <a:noFill/>
            <a:ln w="9525">
              <a:miter lim="800000"/>
              <a:headEnd/>
              <a:tailEnd/>
            </a:ln>
            <a:effectLst/>
          </p:spPr>
        </p:pic>
      </p:grpSp>
      <p:grpSp>
        <p:nvGrpSpPr>
          <p:cNvPr id="6" name="Group 73"/>
          <p:cNvGrpSpPr>
            <a:grpSpLocks/>
          </p:cNvGrpSpPr>
          <p:nvPr/>
        </p:nvGrpSpPr>
        <p:grpSpPr bwMode="auto">
          <a:xfrm>
            <a:off x="1195986" y="2132062"/>
            <a:ext cx="217805" cy="285228"/>
            <a:chOff x="1281" y="1724"/>
            <a:chExt cx="312" cy="728"/>
          </a:xfrm>
        </p:grpSpPr>
        <p:pic>
          <p:nvPicPr>
            <p:cNvPr id="43082" name="Picture 74"/>
            <p:cNvPicPr>
              <a:picLocks noChangeAspect="1" noChangeArrowheads="1"/>
            </p:cNvPicPr>
            <p:nvPr/>
          </p:nvPicPr>
          <p:blipFill>
            <a:blip r:embed="rId4"/>
            <a:srcRect/>
            <a:stretch>
              <a:fillRect/>
            </a:stretch>
          </p:blipFill>
          <p:spPr bwMode="auto">
            <a:xfrm>
              <a:off x="1281" y="1724"/>
              <a:ext cx="310" cy="204"/>
            </a:xfrm>
            <a:prstGeom prst="rect">
              <a:avLst/>
            </a:prstGeom>
            <a:noFill/>
            <a:ln w="9525">
              <a:miter lim="800000"/>
              <a:headEnd/>
              <a:tailEnd/>
            </a:ln>
            <a:effectLst/>
          </p:spPr>
        </p:pic>
        <p:pic>
          <p:nvPicPr>
            <p:cNvPr id="43083" name="Picture 75"/>
            <p:cNvPicPr>
              <a:picLocks noChangeAspect="1" noChangeArrowheads="1"/>
            </p:cNvPicPr>
            <p:nvPr/>
          </p:nvPicPr>
          <p:blipFill>
            <a:blip r:embed="rId4"/>
            <a:srcRect/>
            <a:stretch>
              <a:fillRect/>
            </a:stretch>
          </p:blipFill>
          <p:spPr bwMode="auto">
            <a:xfrm>
              <a:off x="1283" y="2248"/>
              <a:ext cx="310" cy="204"/>
            </a:xfrm>
            <a:prstGeom prst="rect">
              <a:avLst/>
            </a:prstGeom>
            <a:noFill/>
            <a:ln w="9525">
              <a:miter lim="800000"/>
              <a:headEnd/>
              <a:tailEnd/>
            </a:ln>
            <a:effectLst/>
          </p:spPr>
        </p:pic>
      </p:grpSp>
      <p:pic>
        <p:nvPicPr>
          <p:cNvPr id="43084" name="Picture 76"/>
          <p:cNvPicPr>
            <a:picLocks noChangeAspect="1" noChangeArrowheads="1"/>
          </p:cNvPicPr>
          <p:nvPr/>
        </p:nvPicPr>
        <p:blipFill>
          <a:blip r:embed="rId4"/>
          <a:srcRect/>
          <a:stretch>
            <a:fillRect/>
          </a:stretch>
        </p:blipFill>
        <p:spPr bwMode="auto">
          <a:xfrm>
            <a:off x="2184376" y="2822003"/>
            <a:ext cx="216409" cy="99350"/>
          </a:xfrm>
          <a:prstGeom prst="rect">
            <a:avLst/>
          </a:prstGeom>
          <a:noFill/>
          <a:ln w="9525">
            <a:miter lim="800000"/>
            <a:headEnd/>
            <a:tailEnd/>
          </a:ln>
          <a:effectLst/>
        </p:spPr>
      </p:pic>
      <p:grpSp>
        <p:nvGrpSpPr>
          <p:cNvPr id="7" name="Group 77"/>
          <p:cNvGrpSpPr>
            <a:grpSpLocks/>
          </p:cNvGrpSpPr>
          <p:nvPr/>
        </p:nvGrpSpPr>
        <p:grpSpPr bwMode="auto">
          <a:xfrm>
            <a:off x="1816162" y="1802848"/>
            <a:ext cx="226880" cy="806006"/>
            <a:chOff x="2202" y="1023"/>
            <a:chExt cx="325" cy="2060"/>
          </a:xfrm>
        </p:grpSpPr>
        <p:pic>
          <p:nvPicPr>
            <p:cNvPr id="43086" name="Picture 78"/>
            <p:cNvPicPr>
              <a:picLocks noChangeAspect="1" noChangeArrowheads="1"/>
            </p:cNvPicPr>
            <p:nvPr/>
          </p:nvPicPr>
          <p:blipFill>
            <a:blip r:embed="rId4"/>
            <a:srcRect/>
            <a:stretch>
              <a:fillRect/>
            </a:stretch>
          </p:blipFill>
          <p:spPr bwMode="auto">
            <a:xfrm>
              <a:off x="2217" y="2879"/>
              <a:ext cx="310" cy="204"/>
            </a:xfrm>
            <a:prstGeom prst="rect">
              <a:avLst/>
            </a:prstGeom>
            <a:noFill/>
            <a:ln w="9525">
              <a:miter lim="800000"/>
              <a:headEnd/>
              <a:tailEnd/>
            </a:ln>
            <a:effectLst/>
          </p:spPr>
        </p:pic>
        <p:pic>
          <p:nvPicPr>
            <p:cNvPr id="43087" name="Picture 79"/>
            <p:cNvPicPr>
              <a:picLocks noChangeAspect="1" noChangeArrowheads="1"/>
            </p:cNvPicPr>
            <p:nvPr/>
          </p:nvPicPr>
          <p:blipFill>
            <a:blip r:embed="rId4"/>
            <a:srcRect/>
            <a:stretch>
              <a:fillRect/>
            </a:stretch>
          </p:blipFill>
          <p:spPr bwMode="auto">
            <a:xfrm>
              <a:off x="2202" y="1023"/>
              <a:ext cx="310" cy="204"/>
            </a:xfrm>
            <a:prstGeom prst="rect">
              <a:avLst/>
            </a:prstGeom>
            <a:noFill/>
            <a:ln w="9525">
              <a:miter lim="800000"/>
              <a:headEnd/>
              <a:tailEnd/>
            </a:ln>
            <a:effectLst/>
          </p:spPr>
        </p:pic>
      </p:grpSp>
      <p:pic>
        <p:nvPicPr>
          <p:cNvPr id="43088" name="Picture 80"/>
          <p:cNvPicPr>
            <a:picLocks noChangeAspect="1" noChangeArrowheads="1"/>
          </p:cNvPicPr>
          <p:nvPr/>
        </p:nvPicPr>
        <p:blipFill>
          <a:blip r:embed="rId3"/>
          <a:srcRect/>
          <a:stretch>
            <a:fillRect/>
          </a:stretch>
        </p:blipFill>
        <p:spPr bwMode="auto">
          <a:xfrm>
            <a:off x="789057" y="2405625"/>
            <a:ext cx="179410" cy="93098"/>
          </a:xfrm>
          <a:prstGeom prst="rect">
            <a:avLst/>
          </a:prstGeom>
          <a:noFill/>
          <a:ln w="9525">
            <a:miter lim="800000"/>
            <a:headEnd/>
            <a:tailEnd/>
          </a:ln>
          <a:effectLst/>
        </p:spPr>
      </p:pic>
      <p:pic>
        <p:nvPicPr>
          <p:cNvPr id="43089" name="Picture 81"/>
          <p:cNvPicPr>
            <a:picLocks noChangeAspect="1" noChangeArrowheads="1"/>
          </p:cNvPicPr>
          <p:nvPr/>
        </p:nvPicPr>
        <p:blipFill>
          <a:blip r:embed="rId3"/>
          <a:srcRect/>
          <a:stretch>
            <a:fillRect/>
          </a:stretch>
        </p:blipFill>
        <p:spPr bwMode="auto">
          <a:xfrm>
            <a:off x="557299" y="2560509"/>
            <a:ext cx="179410" cy="93098"/>
          </a:xfrm>
          <a:prstGeom prst="rect">
            <a:avLst/>
          </a:prstGeom>
          <a:noFill/>
          <a:ln w="9525">
            <a:miter lim="800000"/>
            <a:headEnd/>
            <a:tailEnd/>
          </a:ln>
          <a:effectLst/>
        </p:spPr>
      </p:pic>
      <p:pic>
        <p:nvPicPr>
          <p:cNvPr id="43090" name="Picture 82"/>
          <p:cNvPicPr>
            <a:picLocks noChangeAspect="1" noChangeArrowheads="1"/>
          </p:cNvPicPr>
          <p:nvPr/>
        </p:nvPicPr>
        <p:blipFill>
          <a:blip r:embed="rId3"/>
          <a:srcRect/>
          <a:stretch>
            <a:fillRect/>
          </a:stretch>
        </p:blipFill>
        <p:spPr bwMode="auto">
          <a:xfrm>
            <a:off x="3749362" y="2457923"/>
            <a:ext cx="179410" cy="93098"/>
          </a:xfrm>
          <a:prstGeom prst="rect">
            <a:avLst/>
          </a:prstGeom>
          <a:noFill/>
          <a:ln w="9525">
            <a:miter lim="800000"/>
            <a:headEnd/>
            <a:tailEnd/>
          </a:ln>
          <a:effectLst/>
        </p:spPr>
      </p:pic>
      <p:pic>
        <p:nvPicPr>
          <p:cNvPr id="43091" name="Picture 83"/>
          <p:cNvPicPr>
            <a:picLocks noChangeAspect="1" noChangeArrowheads="1"/>
          </p:cNvPicPr>
          <p:nvPr/>
        </p:nvPicPr>
        <p:blipFill>
          <a:blip r:embed="rId4"/>
          <a:srcRect/>
          <a:stretch>
            <a:fillRect/>
          </a:stretch>
        </p:blipFill>
        <p:spPr bwMode="auto">
          <a:xfrm>
            <a:off x="2224799" y="1658691"/>
            <a:ext cx="216409" cy="99350"/>
          </a:xfrm>
          <a:prstGeom prst="rect">
            <a:avLst/>
          </a:prstGeom>
          <a:noFill/>
          <a:ln w="9525">
            <a:miter lim="800000"/>
            <a:headEnd/>
            <a:tailEnd/>
          </a:ln>
          <a:effectLst/>
        </p:spPr>
      </p:pic>
      <p:grpSp>
        <p:nvGrpSpPr>
          <p:cNvPr id="8" name="Group 84"/>
          <p:cNvGrpSpPr>
            <a:grpSpLocks/>
          </p:cNvGrpSpPr>
          <p:nvPr/>
        </p:nvGrpSpPr>
        <p:grpSpPr bwMode="auto">
          <a:xfrm>
            <a:off x="2503293" y="1802848"/>
            <a:ext cx="305764" cy="796517"/>
            <a:chOff x="3226" y="1023"/>
            <a:chExt cx="438" cy="2036"/>
          </a:xfrm>
        </p:grpSpPr>
        <p:pic>
          <p:nvPicPr>
            <p:cNvPr id="43093" name="Picture 85"/>
            <p:cNvPicPr>
              <a:picLocks noChangeAspect="1" noChangeArrowheads="1"/>
            </p:cNvPicPr>
            <p:nvPr/>
          </p:nvPicPr>
          <p:blipFill>
            <a:blip r:embed="rId4"/>
            <a:srcRect/>
            <a:stretch>
              <a:fillRect/>
            </a:stretch>
          </p:blipFill>
          <p:spPr bwMode="auto">
            <a:xfrm>
              <a:off x="3354" y="2855"/>
              <a:ext cx="310" cy="204"/>
            </a:xfrm>
            <a:prstGeom prst="rect">
              <a:avLst/>
            </a:prstGeom>
            <a:noFill/>
            <a:ln w="9525">
              <a:miter lim="800000"/>
              <a:headEnd/>
              <a:tailEnd/>
            </a:ln>
            <a:effectLst/>
          </p:spPr>
        </p:pic>
        <p:pic>
          <p:nvPicPr>
            <p:cNvPr id="43094" name="Picture 86"/>
            <p:cNvPicPr>
              <a:picLocks noChangeAspect="1" noChangeArrowheads="1"/>
            </p:cNvPicPr>
            <p:nvPr/>
          </p:nvPicPr>
          <p:blipFill>
            <a:blip r:embed="rId4"/>
            <a:srcRect/>
            <a:stretch>
              <a:fillRect/>
            </a:stretch>
          </p:blipFill>
          <p:spPr bwMode="auto">
            <a:xfrm>
              <a:off x="3226" y="1023"/>
              <a:ext cx="310" cy="204"/>
            </a:xfrm>
            <a:prstGeom prst="rect">
              <a:avLst/>
            </a:prstGeom>
            <a:noFill/>
            <a:ln w="9525">
              <a:miter lim="800000"/>
              <a:headEnd/>
              <a:tailEnd/>
            </a:ln>
            <a:effectLst/>
          </p:spPr>
        </p:pic>
      </p:grpSp>
      <p:pic>
        <p:nvPicPr>
          <p:cNvPr id="43095" name="Picture 87"/>
          <p:cNvPicPr>
            <a:picLocks noChangeAspect="1" noChangeArrowheads="1"/>
          </p:cNvPicPr>
          <p:nvPr/>
        </p:nvPicPr>
        <p:blipFill>
          <a:blip r:embed="rId3"/>
          <a:srcRect/>
          <a:stretch>
            <a:fillRect/>
          </a:stretch>
        </p:blipFill>
        <p:spPr bwMode="auto">
          <a:xfrm>
            <a:off x="4041754" y="2644321"/>
            <a:ext cx="179410" cy="93098"/>
          </a:xfrm>
          <a:prstGeom prst="rect">
            <a:avLst/>
          </a:prstGeom>
          <a:noFill/>
          <a:ln w="9525">
            <a:miter lim="800000"/>
            <a:headEnd/>
            <a:tailEnd/>
          </a:ln>
          <a:effectLst/>
        </p:spPr>
      </p:pic>
      <p:sp>
        <p:nvSpPr>
          <p:cNvPr id="43096" name="AutoShape 88"/>
          <p:cNvSpPr>
            <a:spLocks noChangeArrowheads="1"/>
          </p:cNvSpPr>
          <p:nvPr/>
        </p:nvSpPr>
        <p:spPr bwMode="auto">
          <a:xfrm>
            <a:off x="2276475" y="1333500"/>
            <a:ext cx="125657" cy="2066925"/>
          </a:xfrm>
          <a:prstGeom prst="can">
            <a:avLst>
              <a:gd name="adj" fmla="val 73908"/>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97" name="AutoShape 89"/>
          <p:cNvSpPr>
            <a:spLocks noChangeArrowheads="1"/>
          </p:cNvSpPr>
          <p:nvPr/>
        </p:nvSpPr>
        <p:spPr bwMode="auto">
          <a:xfrm>
            <a:off x="2076763" y="2770375"/>
            <a:ext cx="558474" cy="188105"/>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103" name="Text Box 95"/>
          <p:cNvSpPr txBox="1">
            <a:spLocks noChangeArrowheads="1"/>
          </p:cNvSpPr>
          <p:nvPr/>
        </p:nvSpPr>
        <p:spPr bwMode="auto">
          <a:xfrm>
            <a:off x="319088" y="2859088"/>
            <a:ext cx="1298575"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C0504D"/>
                </a:solidFill>
                <a:latin typeface="Calibri"/>
                <a:cs typeface="+mn-cs"/>
              </a:rPr>
              <a:t>ELECTRON</a:t>
            </a:r>
          </a:p>
        </p:txBody>
      </p:sp>
      <p:sp>
        <p:nvSpPr>
          <p:cNvPr id="66" name="Rectangle 65"/>
          <p:cNvSpPr/>
          <p:nvPr/>
        </p:nvSpPr>
        <p:spPr>
          <a:xfrm>
            <a:off x="152401" y="6086475"/>
            <a:ext cx="4324350" cy="830997"/>
          </a:xfrm>
          <a:prstGeom prst="rect">
            <a:avLst/>
          </a:prstGeom>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 </a:t>
            </a:r>
            <a:r>
              <a:rPr lang="en-US" sz="2000" b="1" dirty="0" smtClean="0">
                <a:solidFill>
                  <a:srgbClr val="0000FF"/>
                </a:solidFill>
                <a:latin typeface="Calibri"/>
                <a:cs typeface="+mn-cs"/>
              </a:rPr>
              <a:t>The motion of the electron is identical to the motion of the neutron </a:t>
            </a:r>
          </a:p>
        </p:txBody>
      </p:sp>
      <p:sp>
        <p:nvSpPr>
          <p:cNvPr id="67" name="Text Box 74"/>
          <p:cNvSpPr txBox="1">
            <a:spLocks noChangeArrowheads="1"/>
          </p:cNvSpPr>
          <p:nvPr/>
        </p:nvSpPr>
        <p:spPr bwMode="auto">
          <a:xfrm>
            <a:off x="3307897" y="179615"/>
            <a:ext cx="2318712"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III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
        <p:nvSpPr>
          <p:cNvPr id="68" name="Rectangle 67"/>
          <p:cNvSpPr/>
          <p:nvPr/>
        </p:nvSpPr>
        <p:spPr>
          <a:xfrm>
            <a:off x="1" y="809625"/>
            <a:ext cx="8801100" cy="707886"/>
          </a:xfrm>
          <a:prstGeom prst="rect">
            <a:avLst/>
          </a:prstGeom>
        </p:spPr>
        <p:txBody>
          <a:bodyPr wrap="square">
            <a:spAutoFit/>
          </a:bodyPr>
          <a:lstStyle/>
          <a:p>
            <a:pPr algn="l" rtl="0" fontAlgn="auto">
              <a:spcBef>
                <a:spcPts val="0"/>
              </a:spcBef>
              <a:spcAft>
                <a:spcPts val="0"/>
              </a:spcAft>
            </a:pPr>
            <a:r>
              <a:rPr lang="en-US" sz="2000" b="1" dirty="0" smtClean="0">
                <a:solidFill>
                  <a:srgbClr val="0000FF"/>
                </a:solidFill>
                <a:latin typeface="Calibri"/>
                <a:cs typeface="+mn-cs"/>
              </a:rPr>
              <a:t>The motion of the electron inside the interferometer is the same with or without the solenoid</a:t>
            </a:r>
          </a:p>
        </p:txBody>
      </p:sp>
      <p:sp>
        <p:nvSpPr>
          <p:cNvPr id="69" name="AutoShape 59"/>
          <p:cNvSpPr>
            <a:spLocks noChangeArrowheads="1"/>
          </p:cNvSpPr>
          <p:nvPr/>
        </p:nvSpPr>
        <p:spPr bwMode="auto">
          <a:xfrm>
            <a:off x="6338236" y="1634040"/>
            <a:ext cx="538972" cy="22595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70" name="Picture 60"/>
          <p:cNvPicPr>
            <a:picLocks noChangeAspect="1" noChangeArrowheads="1"/>
          </p:cNvPicPr>
          <p:nvPr/>
        </p:nvPicPr>
        <p:blipFill>
          <a:blip r:embed="rId3"/>
          <a:srcRect/>
          <a:stretch>
            <a:fillRect/>
          </a:stretch>
        </p:blipFill>
        <p:spPr bwMode="auto">
          <a:xfrm>
            <a:off x="7771902" y="2332698"/>
            <a:ext cx="173145" cy="89847"/>
          </a:xfrm>
          <a:prstGeom prst="rect">
            <a:avLst/>
          </a:prstGeom>
          <a:noFill/>
          <a:ln w="9525">
            <a:miter lim="800000"/>
            <a:headEnd/>
            <a:tailEnd/>
          </a:ln>
          <a:effectLst/>
        </p:spPr>
      </p:pic>
      <p:pic>
        <p:nvPicPr>
          <p:cNvPr id="71" name="Picture 61"/>
          <p:cNvPicPr>
            <a:picLocks noChangeAspect="1" noChangeArrowheads="1"/>
          </p:cNvPicPr>
          <p:nvPr/>
        </p:nvPicPr>
        <p:blipFill>
          <a:blip r:embed="rId3"/>
          <a:srcRect/>
          <a:stretch>
            <a:fillRect/>
          </a:stretch>
        </p:blipFill>
        <p:spPr bwMode="auto">
          <a:xfrm>
            <a:off x="5296672" y="2340074"/>
            <a:ext cx="173145" cy="89176"/>
          </a:xfrm>
          <a:prstGeom prst="rect">
            <a:avLst/>
          </a:prstGeom>
          <a:noFill/>
          <a:ln w="9525">
            <a:miter lim="800000"/>
            <a:headEnd/>
            <a:tailEnd/>
          </a:ln>
          <a:effectLst/>
        </p:spPr>
      </p:pic>
      <p:sp>
        <p:nvSpPr>
          <p:cNvPr id="72" name="AutoShape 62"/>
          <p:cNvSpPr>
            <a:spLocks noChangeArrowheads="1"/>
          </p:cNvSpPr>
          <p:nvPr/>
        </p:nvSpPr>
        <p:spPr bwMode="auto">
          <a:xfrm>
            <a:off x="5050092" y="2253580"/>
            <a:ext cx="538972" cy="22595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3" name="AutoShape 63"/>
          <p:cNvSpPr>
            <a:spLocks noChangeArrowheads="1"/>
          </p:cNvSpPr>
          <p:nvPr/>
        </p:nvSpPr>
        <p:spPr bwMode="auto">
          <a:xfrm>
            <a:off x="7655349" y="2277047"/>
            <a:ext cx="538972" cy="22595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74" name="Group 64"/>
          <p:cNvGrpSpPr>
            <a:grpSpLocks/>
          </p:cNvGrpSpPr>
          <p:nvPr/>
        </p:nvGrpSpPr>
        <p:grpSpPr bwMode="auto">
          <a:xfrm>
            <a:off x="5801959" y="2041702"/>
            <a:ext cx="214915" cy="608141"/>
            <a:chOff x="1716" y="1412"/>
            <a:chExt cx="319" cy="1294"/>
          </a:xfrm>
        </p:grpSpPr>
        <p:pic>
          <p:nvPicPr>
            <p:cNvPr id="98" name="Picture 65"/>
            <p:cNvPicPr>
              <a:picLocks noChangeAspect="1" noChangeArrowheads="1"/>
            </p:cNvPicPr>
            <p:nvPr/>
          </p:nvPicPr>
          <p:blipFill>
            <a:blip r:embed="rId4"/>
            <a:srcRect/>
            <a:stretch>
              <a:fillRect/>
            </a:stretch>
          </p:blipFill>
          <p:spPr bwMode="auto">
            <a:xfrm>
              <a:off x="1716" y="2502"/>
              <a:ext cx="310" cy="204"/>
            </a:xfrm>
            <a:prstGeom prst="rect">
              <a:avLst/>
            </a:prstGeom>
            <a:noFill/>
            <a:ln w="9525">
              <a:miter lim="800000"/>
              <a:headEnd/>
              <a:tailEnd/>
            </a:ln>
            <a:effectLst/>
          </p:spPr>
        </p:pic>
        <p:pic>
          <p:nvPicPr>
            <p:cNvPr id="99" name="Picture 66"/>
            <p:cNvPicPr>
              <a:picLocks noChangeAspect="1" noChangeArrowheads="1"/>
            </p:cNvPicPr>
            <p:nvPr/>
          </p:nvPicPr>
          <p:blipFill>
            <a:blip r:embed="rId4"/>
            <a:srcRect/>
            <a:stretch>
              <a:fillRect/>
            </a:stretch>
          </p:blipFill>
          <p:spPr bwMode="auto">
            <a:xfrm>
              <a:off x="1725" y="1412"/>
              <a:ext cx="310" cy="204"/>
            </a:xfrm>
            <a:prstGeom prst="rect">
              <a:avLst/>
            </a:prstGeom>
            <a:noFill/>
            <a:ln w="9525">
              <a:miter lim="800000"/>
              <a:headEnd/>
              <a:tailEnd/>
            </a:ln>
            <a:effectLst/>
          </p:spPr>
        </p:pic>
      </p:grpSp>
      <p:grpSp>
        <p:nvGrpSpPr>
          <p:cNvPr id="75" name="Group 67"/>
          <p:cNvGrpSpPr>
            <a:grpSpLocks/>
          </p:cNvGrpSpPr>
          <p:nvPr/>
        </p:nvGrpSpPr>
        <p:grpSpPr bwMode="auto">
          <a:xfrm>
            <a:off x="7114356" y="2019576"/>
            <a:ext cx="246580" cy="663121"/>
            <a:chOff x="3664" y="1363"/>
            <a:chExt cx="366" cy="1411"/>
          </a:xfrm>
        </p:grpSpPr>
        <p:pic>
          <p:nvPicPr>
            <p:cNvPr id="96" name="Picture 68"/>
            <p:cNvPicPr>
              <a:picLocks noChangeAspect="1" noChangeArrowheads="1"/>
            </p:cNvPicPr>
            <p:nvPr/>
          </p:nvPicPr>
          <p:blipFill>
            <a:blip r:embed="rId4"/>
            <a:srcRect/>
            <a:stretch>
              <a:fillRect/>
            </a:stretch>
          </p:blipFill>
          <p:spPr bwMode="auto">
            <a:xfrm>
              <a:off x="3720" y="2570"/>
              <a:ext cx="310" cy="204"/>
            </a:xfrm>
            <a:prstGeom prst="rect">
              <a:avLst/>
            </a:prstGeom>
            <a:noFill/>
            <a:ln w="9525">
              <a:miter lim="800000"/>
              <a:headEnd/>
              <a:tailEnd/>
            </a:ln>
            <a:effectLst/>
          </p:spPr>
        </p:pic>
        <p:pic>
          <p:nvPicPr>
            <p:cNvPr id="97" name="Picture 69"/>
            <p:cNvPicPr>
              <a:picLocks noChangeAspect="1" noChangeArrowheads="1"/>
            </p:cNvPicPr>
            <p:nvPr/>
          </p:nvPicPr>
          <p:blipFill>
            <a:blip r:embed="rId4"/>
            <a:srcRect/>
            <a:stretch>
              <a:fillRect/>
            </a:stretch>
          </p:blipFill>
          <p:spPr bwMode="auto">
            <a:xfrm>
              <a:off x="3664" y="1363"/>
              <a:ext cx="310" cy="204"/>
            </a:xfrm>
            <a:prstGeom prst="rect">
              <a:avLst/>
            </a:prstGeom>
            <a:noFill/>
            <a:ln w="9525">
              <a:miter lim="800000"/>
              <a:headEnd/>
              <a:tailEnd/>
            </a:ln>
            <a:effectLst/>
          </p:spPr>
        </p:pic>
      </p:grpSp>
      <p:grpSp>
        <p:nvGrpSpPr>
          <p:cNvPr id="76" name="Group 70"/>
          <p:cNvGrpSpPr>
            <a:grpSpLocks/>
          </p:cNvGrpSpPr>
          <p:nvPr/>
        </p:nvGrpSpPr>
        <p:grpSpPr bwMode="auto">
          <a:xfrm>
            <a:off x="7459298" y="2202622"/>
            <a:ext cx="218957" cy="327873"/>
            <a:chOff x="4176" y="1757"/>
            <a:chExt cx="325" cy="698"/>
          </a:xfrm>
        </p:grpSpPr>
        <p:pic>
          <p:nvPicPr>
            <p:cNvPr id="94" name="Picture 71"/>
            <p:cNvPicPr>
              <a:picLocks noChangeAspect="1" noChangeArrowheads="1"/>
            </p:cNvPicPr>
            <p:nvPr/>
          </p:nvPicPr>
          <p:blipFill>
            <a:blip r:embed="rId4"/>
            <a:srcRect/>
            <a:stretch>
              <a:fillRect/>
            </a:stretch>
          </p:blipFill>
          <p:spPr bwMode="auto">
            <a:xfrm>
              <a:off x="4191" y="2251"/>
              <a:ext cx="310" cy="204"/>
            </a:xfrm>
            <a:prstGeom prst="rect">
              <a:avLst/>
            </a:prstGeom>
            <a:noFill/>
            <a:ln w="9525">
              <a:miter lim="800000"/>
              <a:headEnd/>
              <a:tailEnd/>
            </a:ln>
            <a:effectLst/>
          </p:spPr>
        </p:pic>
        <p:pic>
          <p:nvPicPr>
            <p:cNvPr id="95" name="Picture 72"/>
            <p:cNvPicPr>
              <a:picLocks noChangeAspect="1" noChangeArrowheads="1"/>
            </p:cNvPicPr>
            <p:nvPr/>
          </p:nvPicPr>
          <p:blipFill>
            <a:blip r:embed="rId4"/>
            <a:srcRect/>
            <a:stretch>
              <a:fillRect/>
            </a:stretch>
          </p:blipFill>
          <p:spPr bwMode="auto">
            <a:xfrm>
              <a:off x="4176" y="1757"/>
              <a:ext cx="310" cy="204"/>
            </a:xfrm>
            <a:prstGeom prst="rect">
              <a:avLst/>
            </a:prstGeom>
            <a:noFill/>
            <a:ln w="9525">
              <a:miter lim="800000"/>
              <a:headEnd/>
              <a:tailEnd/>
            </a:ln>
            <a:effectLst/>
          </p:spPr>
        </p:pic>
      </p:grpSp>
      <p:grpSp>
        <p:nvGrpSpPr>
          <p:cNvPr id="77" name="Group 73"/>
          <p:cNvGrpSpPr>
            <a:grpSpLocks/>
          </p:cNvGrpSpPr>
          <p:nvPr/>
        </p:nvGrpSpPr>
        <p:grpSpPr bwMode="auto">
          <a:xfrm>
            <a:off x="5508892" y="2187200"/>
            <a:ext cx="210199" cy="341953"/>
            <a:chOff x="1281" y="1724"/>
            <a:chExt cx="312" cy="728"/>
          </a:xfrm>
        </p:grpSpPr>
        <p:pic>
          <p:nvPicPr>
            <p:cNvPr id="92" name="Picture 74"/>
            <p:cNvPicPr>
              <a:picLocks noChangeAspect="1" noChangeArrowheads="1"/>
            </p:cNvPicPr>
            <p:nvPr/>
          </p:nvPicPr>
          <p:blipFill>
            <a:blip r:embed="rId4"/>
            <a:srcRect/>
            <a:stretch>
              <a:fillRect/>
            </a:stretch>
          </p:blipFill>
          <p:spPr bwMode="auto">
            <a:xfrm>
              <a:off x="1281" y="1724"/>
              <a:ext cx="310" cy="204"/>
            </a:xfrm>
            <a:prstGeom prst="rect">
              <a:avLst/>
            </a:prstGeom>
            <a:noFill/>
            <a:ln w="9525">
              <a:miter lim="800000"/>
              <a:headEnd/>
              <a:tailEnd/>
            </a:ln>
            <a:effectLst/>
          </p:spPr>
        </p:pic>
        <p:pic>
          <p:nvPicPr>
            <p:cNvPr id="93" name="Picture 75"/>
            <p:cNvPicPr>
              <a:picLocks noChangeAspect="1" noChangeArrowheads="1"/>
            </p:cNvPicPr>
            <p:nvPr/>
          </p:nvPicPr>
          <p:blipFill>
            <a:blip r:embed="rId4"/>
            <a:srcRect/>
            <a:stretch>
              <a:fillRect/>
            </a:stretch>
          </p:blipFill>
          <p:spPr bwMode="auto">
            <a:xfrm>
              <a:off x="1283" y="2248"/>
              <a:ext cx="310" cy="204"/>
            </a:xfrm>
            <a:prstGeom prst="rect">
              <a:avLst/>
            </a:prstGeom>
            <a:noFill/>
            <a:ln w="9525">
              <a:miter lim="800000"/>
              <a:headEnd/>
              <a:tailEnd/>
            </a:ln>
            <a:effectLst/>
          </p:spPr>
        </p:pic>
      </p:grpSp>
      <p:pic>
        <p:nvPicPr>
          <p:cNvPr id="78" name="Picture 76"/>
          <p:cNvPicPr>
            <a:picLocks noChangeAspect="1" noChangeArrowheads="1"/>
          </p:cNvPicPr>
          <p:nvPr/>
        </p:nvPicPr>
        <p:blipFill>
          <a:blip r:embed="rId4"/>
          <a:srcRect/>
          <a:stretch>
            <a:fillRect/>
          </a:stretch>
        </p:blipFill>
        <p:spPr bwMode="auto">
          <a:xfrm>
            <a:off x="6497233" y="2879153"/>
            <a:ext cx="208852" cy="95881"/>
          </a:xfrm>
          <a:prstGeom prst="rect">
            <a:avLst/>
          </a:prstGeom>
          <a:noFill/>
          <a:ln w="9525">
            <a:miter lim="800000"/>
            <a:headEnd/>
            <a:tailEnd/>
          </a:ln>
          <a:effectLst/>
        </p:spPr>
      </p:pic>
      <p:grpSp>
        <p:nvGrpSpPr>
          <p:cNvPr id="79" name="Group 77"/>
          <p:cNvGrpSpPr>
            <a:grpSpLocks/>
          </p:cNvGrpSpPr>
          <p:nvPr/>
        </p:nvGrpSpPr>
        <p:grpSpPr bwMode="auto">
          <a:xfrm>
            <a:off x="6129384" y="1859998"/>
            <a:ext cx="218957" cy="968198"/>
            <a:chOff x="2202" y="1023"/>
            <a:chExt cx="325" cy="2060"/>
          </a:xfrm>
        </p:grpSpPr>
        <p:pic>
          <p:nvPicPr>
            <p:cNvPr id="90" name="Picture 78"/>
            <p:cNvPicPr>
              <a:picLocks noChangeAspect="1" noChangeArrowheads="1"/>
            </p:cNvPicPr>
            <p:nvPr/>
          </p:nvPicPr>
          <p:blipFill>
            <a:blip r:embed="rId4"/>
            <a:srcRect/>
            <a:stretch>
              <a:fillRect/>
            </a:stretch>
          </p:blipFill>
          <p:spPr bwMode="auto">
            <a:xfrm>
              <a:off x="2217" y="2879"/>
              <a:ext cx="310" cy="204"/>
            </a:xfrm>
            <a:prstGeom prst="rect">
              <a:avLst/>
            </a:prstGeom>
            <a:noFill/>
            <a:ln w="9525">
              <a:miter lim="800000"/>
              <a:headEnd/>
              <a:tailEnd/>
            </a:ln>
            <a:effectLst/>
          </p:spPr>
        </p:pic>
        <p:pic>
          <p:nvPicPr>
            <p:cNvPr id="91" name="Picture 79"/>
            <p:cNvPicPr>
              <a:picLocks noChangeAspect="1" noChangeArrowheads="1"/>
            </p:cNvPicPr>
            <p:nvPr/>
          </p:nvPicPr>
          <p:blipFill>
            <a:blip r:embed="rId4"/>
            <a:srcRect/>
            <a:stretch>
              <a:fillRect/>
            </a:stretch>
          </p:blipFill>
          <p:spPr bwMode="auto">
            <a:xfrm>
              <a:off x="2202" y="1023"/>
              <a:ext cx="310" cy="204"/>
            </a:xfrm>
            <a:prstGeom prst="rect">
              <a:avLst/>
            </a:prstGeom>
            <a:noFill/>
            <a:ln w="9525">
              <a:miter lim="800000"/>
              <a:headEnd/>
              <a:tailEnd/>
            </a:ln>
            <a:effectLst/>
          </p:spPr>
        </p:pic>
      </p:grpSp>
      <p:pic>
        <p:nvPicPr>
          <p:cNvPr id="80" name="Picture 80"/>
          <p:cNvPicPr>
            <a:picLocks noChangeAspect="1" noChangeArrowheads="1"/>
          </p:cNvPicPr>
          <p:nvPr/>
        </p:nvPicPr>
        <p:blipFill>
          <a:blip r:embed="rId3"/>
          <a:srcRect/>
          <a:stretch>
            <a:fillRect/>
          </a:stretch>
        </p:blipFill>
        <p:spPr bwMode="auto">
          <a:xfrm>
            <a:off x="5100621" y="2462775"/>
            <a:ext cx="173145" cy="89847"/>
          </a:xfrm>
          <a:prstGeom prst="rect">
            <a:avLst/>
          </a:prstGeom>
          <a:noFill/>
          <a:ln w="9525">
            <a:miter lim="800000"/>
            <a:headEnd/>
            <a:tailEnd/>
          </a:ln>
          <a:effectLst/>
        </p:spPr>
      </p:pic>
      <p:pic>
        <p:nvPicPr>
          <p:cNvPr id="81" name="Picture 81"/>
          <p:cNvPicPr>
            <a:picLocks noChangeAspect="1" noChangeArrowheads="1"/>
          </p:cNvPicPr>
          <p:nvPr/>
        </p:nvPicPr>
        <p:blipFill>
          <a:blip r:embed="rId3"/>
          <a:srcRect/>
          <a:stretch>
            <a:fillRect/>
          </a:stretch>
        </p:blipFill>
        <p:spPr bwMode="auto">
          <a:xfrm>
            <a:off x="4868863" y="2617659"/>
            <a:ext cx="173145" cy="89847"/>
          </a:xfrm>
          <a:prstGeom prst="rect">
            <a:avLst/>
          </a:prstGeom>
          <a:noFill/>
          <a:ln w="9525">
            <a:miter lim="800000"/>
            <a:headEnd/>
            <a:tailEnd/>
          </a:ln>
          <a:effectLst/>
        </p:spPr>
      </p:pic>
      <p:pic>
        <p:nvPicPr>
          <p:cNvPr id="82" name="Picture 82"/>
          <p:cNvPicPr>
            <a:picLocks noChangeAspect="1" noChangeArrowheads="1"/>
          </p:cNvPicPr>
          <p:nvPr/>
        </p:nvPicPr>
        <p:blipFill>
          <a:blip r:embed="rId3"/>
          <a:srcRect/>
          <a:stretch>
            <a:fillRect/>
          </a:stretch>
        </p:blipFill>
        <p:spPr bwMode="auto">
          <a:xfrm>
            <a:off x="8060926" y="2153123"/>
            <a:ext cx="173145" cy="89847"/>
          </a:xfrm>
          <a:prstGeom prst="rect">
            <a:avLst/>
          </a:prstGeom>
          <a:noFill/>
          <a:ln w="9525">
            <a:miter lim="800000"/>
            <a:headEnd/>
            <a:tailEnd/>
          </a:ln>
          <a:effectLst/>
        </p:spPr>
      </p:pic>
      <p:pic>
        <p:nvPicPr>
          <p:cNvPr id="83" name="Picture 83"/>
          <p:cNvPicPr>
            <a:picLocks noChangeAspect="1" noChangeArrowheads="1"/>
          </p:cNvPicPr>
          <p:nvPr/>
        </p:nvPicPr>
        <p:blipFill>
          <a:blip r:embed="rId4"/>
          <a:srcRect/>
          <a:stretch>
            <a:fillRect/>
          </a:stretch>
        </p:blipFill>
        <p:spPr bwMode="auto">
          <a:xfrm>
            <a:off x="6537656" y="1715841"/>
            <a:ext cx="208852" cy="95881"/>
          </a:xfrm>
          <a:prstGeom prst="rect">
            <a:avLst/>
          </a:prstGeom>
          <a:noFill/>
          <a:ln w="9525">
            <a:miter lim="800000"/>
            <a:headEnd/>
            <a:tailEnd/>
          </a:ln>
          <a:effectLst/>
        </p:spPr>
      </p:pic>
      <p:grpSp>
        <p:nvGrpSpPr>
          <p:cNvPr id="84" name="Group 84"/>
          <p:cNvGrpSpPr>
            <a:grpSpLocks/>
          </p:cNvGrpSpPr>
          <p:nvPr/>
        </p:nvGrpSpPr>
        <p:grpSpPr bwMode="auto">
          <a:xfrm>
            <a:off x="6819269" y="1859998"/>
            <a:ext cx="295087" cy="956799"/>
            <a:chOff x="3226" y="1023"/>
            <a:chExt cx="438" cy="2036"/>
          </a:xfrm>
        </p:grpSpPr>
        <p:pic>
          <p:nvPicPr>
            <p:cNvPr id="88" name="Picture 85"/>
            <p:cNvPicPr>
              <a:picLocks noChangeAspect="1" noChangeArrowheads="1"/>
            </p:cNvPicPr>
            <p:nvPr/>
          </p:nvPicPr>
          <p:blipFill>
            <a:blip r:embed="rId4"/>
            <a:srcRect/>
            <a:stretch>
              <a:fillRect/>
            </a:stretch>
          </p:blipFill>
          <p:spPr bwMode="auto">
            <a:xfrm>
              <a:off x="3354" y="2855"/>
              <a:ext cx="310" cy="204"/>
            </a:xfrm>
            <a:prstGeom prst="rect">
              <a:avLst/>
            </a:prstGeom>
            <a:noFill/>
            <a:ln w="9525">
              <a:miter lim="800000"/>
              <a:headEnd/>
              <a:tailEnd/>
            </a:ln>
            <a:effectLst/>
          </p:spPr>
        </p:pic>
        <p:pic>
          <p:nvPicPr>
            <p:cNvPr id="89" name="Picture 86"/>
            <p:cNvPicPr>
              <a:picLocks noChangeAspect="1" noChangeArrowheads="1"/>
            </p:cNvPicPr>
            <p:nvPr/>
          </p:nvPicPr>
          <p:blipFill>
            <a:blip r:embed="rId4"/>
            <a:srcRect/>
            <a:stretch>
              <a:fillRect/>
            </a:stretch>
          </p:blipFill>
          <p:spPr bwMode="auto">
            <a:xfrm>
              <a:off x="3226" y="1023"/>
              <a:ext cx="310" cy="204"/>
            </a:xfrm>
            <a:prstGeom prst="rect">
              <a:avLst/>
            </a:prstGeom>
            <a:noFill/>
            <a:ln w="9525">
              <a:miter lim="800000"/>
              <a:headEnd/>
              <a:tailEnd/>
            </a:ln>
            <a:effectLst/>
          </p:spPr>
        </p:pic>
      </p:grpSp>
      <p:pic>
        <p:nvPicPr>
          <p:cNvPr id="85" name="Picture 87"/>
          <p:cNvPicPr>
            <a:picLocks noChangeAspect="1" noChangeArrowheads="1"/>
          </p:cNvPicPr>
          <p:nvPr/>
        </p:nvPicPr>
        <p:blipFill>
          <a:blip r:embed="rId3"/>
          <a:srcRect/>
          <a:stretch>
            <a:fillRect/>
          </a:stretch>
        </p:blipFill>
        <p:spPr bwMode="auto">
          <a:xfrm>
            <a:off x="8353318" y="2006146"/>
            <a:ext cx="173145" cy="89847"/>
          </a:xfrm>
          <a:prstGeom prst="rect">
            <a:avLst/>
          </a:prstGeom>
          <a:noFill/>
          <a:ln w="9525">
            <a:miter lim="800000"/>
            <a:headEnd/>
            <a:tailEnd/>
          </a:ln>
          <a:effectLst/>
        </p:spPr>
      </p:pic>
      <p:sp>
        <p:nvSpPr>
          <p:cNvPr id="87" name="AutoShape 89"/>
          <p:cNvSpPr>
            <a:spLocks noChangeArrowheads="1"/>
          </p:cNvSpPr>
          <p:nvPr/>
        </p:nvSpPr>
        <p:spPr bwMode="auto">
          <a:xfrm>
            <a:off x="6401565" y="2827525"/>
            <a:ext cx="538972" cy="22595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01" name="Text Box 95"/>
          <p:cNvSpPr txBox="1">
            <a:spLocks noChangeArrowheads="1"/>
          </p:cNvSpPr>
          <p:nvPr/>
        </p:nvSpPr>
        <p:spPr bwMode="auto">
          <a:xfrm>
            <a:off x="4624388" y="2916238"/>
            <a:ext cx="1298575"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C0504D"/>
                </a:solidFill>
                <a:latin typeface="Calibri"/>
                <a:cs typeface="+mn-cs"/>
              </a:rPr>
              <a:t>ELECTRON</a:t>
            </a:r>
          </a:p>
        </p:txBody>
      </p:sp>
      <p:grpSp>
        <p:nvGrpSpPr>
          <p:cNvPr id="158" name="Group 157"/>
          <p:cNvGrpSpPr/>
          <p:nvPr/>
        </p:nvGrpSpPr>
        <p:grpSpPr>
          <a:xfrm>
            <a:off x="4779963" y="4387850"/>
            <a:ext cx="3562350" cy="1485900"/>
            <a:chOff x="4779963" y="4387850"/>
            <a:chExt cx="3562350" cy="1485900"/>
          </a:xfrm>
        </p:grpSpPr>
        <p:sp>
          <p:nvSpPr>
            <p:cNvPr id="102" name="AutoShape 2"/>
            <p:cNvSpPr>
              <a:spLocks noChangeArrowheads="1"/>
            </p:cNvSpPr>
            <p:nvPr/>
          </p:nvSpPr>
          <p:spPr bwMode="auto">
            <a:xfrm>
              <a:off x="6440488" y="438785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03" name="Picture 41" descr="D:\Program Files\Common Files\Microsoft Shared\Clipart\themes1\Bullets\BD10298_.GIF"/>
            <p:cNvPicPr>
              <a:picLocks noChangeAspect="1" noChangeArrowheads="1"/>
            </p:cNvPicPr>
            <p:nvPr/>
          </p:nvPicPr>
          <p:blipFill>
            <a:blip r:embed="rId5"/>
            <a:srcRect/>
            <a:stretch>
              <a:fillRect/>
            </a:stretch>
          </p:blipFill>
          <p:spPr bwMode="auto">
            <a:xfrm>
              <a:off x="6604000" y="4459288"/>
              <a:ext cx="138113" cy="92075"/>
            </a:xfrm>
            <a:prstGeom prst="rect">
              <a:avLst/>
            </a:prstGeom>
            <a:noFill/>
          </p:spPr>
        </p:pic>
        <p:sp>
          <p:nvSpPr>
            <p:cNvPr id="104" name="AutoShape 5"/>
            <p:cNvSpPr>
              <a:spLocks noChangeArrowheads="1"/>
            </p:cNvSpPr>
            <p:nvPr/>
          </p:nvSpPr>
          <p:spPr bwMode="auto">
            <a:xfrm>
              <a:off x="5281613" y="4945063"/>
              <a:ext cx="485775"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05" name="AutoShape 6"/>
            <p:cNvSpPr>
              <a:spLocks noChangeArrowheads="1"/>
            </p:cNvSpPr>
            <p:nvPr/>
          </p:nvSpPr>
          <p:spPr bwMode="auto">
            <a:xfrm>
              <a:off x="7624763" y="4965700"/>
              <a:ext cx="484187"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07" name="AutoShape 32"/>
            <p:cNvSpPr>
              <a:spLocks noChangeArrowheads="1"/>
            </p:cNvSpPr>
            <p:nvPr/>
          </p:nvSpPr>
          <p:spPr bwMode="auto">
            <a:xfrm>
              <a:off x="6497638" y="546100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09" name="Picture 34" descr="D:\Program Files\Common Files\Microsoft Shared\Clipart\themes1\Bullets\BD10298_.GIF"/>
            <p:cNvPicPr>
              <a:picLocks noChangeAspect="1" noChangeArrowheads="1"/>
            </p:cNvPicPr>
            <p:nvPr/>
          </p:nvPicPr>
          <p:blipFill>
            <a:blip r:embed="rId5"/>
            <a:srcRect/>
            <a:stretch>
              <a:fillRect/>
            </a:stretch>
          </p:blipFill>
          <p:spPr bwMode="auto">
            <a:xfrm>
              <a:off x="5784850" y="4827588"/>
              <a:ext cx="136525" cy="93662"/>
            </a:xfrm>
            <a:prstGeom prst="rect">
              <a:avLst/>
            </a:prstGeom>
            <a:noFill/>
          </p:spPr>
        </p:pic>
        <p:pic>
          <p:nvPicPr>
            <p:cNvPr id="110" name="Picture 38" descr="D:\Program Files\Common Files\Microsoft Shared\Clipart\themes1\Bullets\BD10298_.GIF"/>
            <p:cNvPicPr>
              <a:picLocks noChangeAspect="1" noChangeArrowheads="1"/>
            </p:cNvPicPr>
            <p:nvPr/>
          </p:nvPicPr>
          <p:blipFill>
            <a:blip r:embed="rId5"/>
            <a:srcRect/>
            <a:stretch>
              <a:fillRect/>
            </a:stretch>
          </p:blipFill>
          <p:spPr bwMode="auto">
            <a:xfrm>
              <a:off x="5457825" y="5010150"/>
              <a:ext cx="136525" cy="93663"/>
            </a:xfrm>
            <a:prstGeom prst="rect">
              <a:avLst/>
            </a:prstGeom>
            <a:noFill/>
          </p:spPr>
        </p:pic>
        <p:pic>
          <p:nvPicPr>
            <p:cNvPr id="111" name="Picture 39" descr="D:\Program Files\Common Files\Microsoft Shared\Clipart\themes1\Bullets\BD10298_.GIF"/>
            <p:cNvPicPr>
              <a:picLocks noChangeAspect="1" noChangeArrowheads="1"/>
            </p:cNvPicPr>
            <p:nvPr/>
          </p:nvPicPr>
          <p:blipFill>
            <a:blip r:embed="rId5"/>
            <a:srcRect/>
            <a:stretch>
              <a:fillRect/>
            </a:stretch>
          </p:blipFill>
          <p:spPr bwMode="auto">
            <a:xfrm>
              <a:off x="6010275" y="4705350"/>
              <a:ext cx="138113" cy="93663"/>
            </a:xfrm>
            <a:prstGeom prst="rect">
              <a:avLst/>
            </a:prstGeom>
            <a:noFill/>
          </p:spPr>
        </p:pic>
        <p:pic>
          <p:nvPicPr>
            <p:cNvPr id="112" name="Picture 40" descr="D:\Program Files\Common Files\Microsoft Shared\Clipart\themes1\Bullets\BD10298_.GIF"/>
            <p:cNvPicPr>
              <a:picLocks noChangeAspect="1" noChangeArrowheads="1"/>
            </p:cNvPicPr>
            <p:nvPr/>
          </p:nvPicPr>
          <p:blipFill>
            <a:blip r:embed="rId5"/>
            <a:srcRect/>
            <a:stretch>
              <a:fillRect/>
            </a:stretch>
          </p:blipFill>
          <p:spPr bwMode="auto">
            <a:xfrm>
              <a:off x="6254750" y="4602163"/>
              <a:ext cx="136525" cy="93662"/>
            </a:xfrm>
            <a:prstGeom prst="rect">
              <a:avLst/>
            </a:prstGeom>
            <a:noFill/>
          </p:spPr>
        </p:pic>
        <p:pic>
          <p:nvPicPr>
            <p:cNvPr id="113" name="Picture 42" descr="D:\Program Files\Common Files\Microsoft Shared\Clipart\themes1\Bullets\BD10298_.GIF"/>
            <p:cNvPicPr>
              <a:picLocks noChangeAspect="1" noChangeArrowheads="1"/>
            </p:cNvPicPr>
            <p:nvPr/>
          </p:nvPicPr>
          <p:blipFill>
            <a:blip r:embed="rId5"/>
            <a:srcRect/>
            <a:stretch>
              <a:fillRect/>
            </a:stretch>
          </p:blipFill>
          <p:spPr bwMode="auto">
            <a:xfrm>
              <a:off x="6924675" y="4606925"/>
              <a:ext cx="136525" cy="93663"/>
            </a:xfrm>
            <a:prstGeom prst="rect">
              <a:avLst/>
            </a:prstGeom>
            <a:noFill/>
          </p:spPr>
        </p:pic>
        <p:pic>
          <p:nvPicPr>
            <p:cNvPr id="114" name="Picture 43" descr="D:\Program Files\Common Files\Microsoft Shared\Clipart\themes1\Bullets\BD10298_.GIF"/>
            <p:cNvPicPr>
              <a:picLocks noChangeAspect="1" noChangeArrowheads="1"/>
            </p:cNvPicPr>
            <p:nvPr/>
          </p:nvPicPr>
          <p:blipFill>
            <a:blip r:embed="rId5"/>
            <a:srcRect/>
            <a:stretch>
              <a:fillRect/>
            </a:stretch>
          </p:blipFill>
          <p:spPr bwMode="auto">
            <a:xfrm>
              <a:off x="7156450" y="4738688"/>
              <a:ext cx="138113" cy="93662"/>
            </a:xfrm>
            <a:prstGeom prst="rect">
              <a:avLst/>
            </a:prstGeom>
            <a:noFill/>
          </p:spPr>
        </p:pic>
        <p:pic>
          <p:nvPicPr>
            <p:cNvPr id="115" name="Picture 44" descr="D:\Program Files\Common Files\Microsoft Shared\Clipart\themes1\Bullets\BD10298_.GIF"/>
            <p:cNvPicPr>
              <a:picLocks noChangeAspect="1" noChangeArrowheads="1"/>
            </p:cNvPicPr>
            <p:nvPr/>
          </p:nvPicPr>
          <p:blipFill>
            <a:blip r:embed="rId5"/>
            <a:srcRect/>
            <a:stretch>
              <a:fillRect/>
            </a:stretch>
          </p:blipFill>
          <p:spPr bwMode="auto">
            <a:xfrm>
              <a:off x="7418388" y="4876800"/>
              <a:ext cx="136525" cy="93663"/>
            </a:xfrm>
            <a:prstGeom prst="rect">
              <a:avLst/>
            </a:prstGeom>
            <a:noFill/>
          </p:spPr>
        </p:pic>
        <p:pic>
          <p:nvPicPr>
            <p:cNvPr id="116" name="Picture 45" descr="D:\Program Files\Common Files\Microsoft Shared\Clipart\themes1\Bullets\BD10298_.GIF"/>
            <p:cNvPicPr>
              <a:picLocks noChangeAspect="1" noChangeArrowheads="1"/>
            </p:cNvPicPr>
            <p:nvPr/>
          </p:nvPicPr>
          <p:blipFill>
            <a:blip r:embed="rId5"/>
            <a:srcRect/>
            <a:stretch>
              <a:fillRect/>
            </a:stretch>
          </p:blipFill>
          <p:spPr bwMode="auto">
            <a:xfrm>
              <a:off x="7710488" y="5026025"/>
              <a:ext cx="138112" cy="93663"/>
            </a:xfrm>
            <a:prstGeom prst="rect">
              <a:avLst/>
            </a:prstGeom>
            <a:noFill/>
          </p:spPr>
        </p:pic>
        <p:pic>
          <p:nvPicPr>
            <p:cNvPr id="117" name="Picture 46" descr="D:\Program Files\Common Files\Microsoft Shared\Clipart\themes1\Bullets\BD10298_.GIF"/>
            <p:cNvPicPr>
              <a:picLocks noChangeAspect="1" noChangeArrowheads="1"/>
            </p:cNvPicPr>
            <p:nvPr/>
          </p:nvPicPr>
          <p:blipFill>
            <a:blip r:embed="rId5"/>
            <a:srcRect/>
            <a:stretch>
              <a:fillRect/>
            </a:stretch>
          </p:blipFill>
          <p:spPr bwMode="auto">
            <a:xfrm>
              <a:off x="5829300" y="5159375"/>
              <a:ext cx="136525" cy="93663"/>
            </a:xfrm>
            <a:prstGeom prst="rect">
              <a:avLst/>
            </a:prstGeom>
            <a:noFill/>
          </p:spPr>
        </p:pic>
        <p:pic>
          <p:nvPicPr>
            <p:cNvPr id="118" name="Picture 47" descr="D:\Program Files\Common Files\Microsoft Shared\Clipart\themes1\Bullets\BD10298_.GIF"/>
            <p:cNvPicPr>
              <a:picLocks noChangeAspect="1" noChangeArrowheads="1"/>
            </p:cNvPicPr>
            <p:nvPr/>
          </p:nvPicPr>
          <p:blipFill>
            <a:blip r:embed="rId5"/>
            <a:srcRect/>
            <a:stretch>
              <a:fillRect/>
            </a:stretch>
          </p:blipFill>
          <p:spPr bwMode="auto">
            <a:xfrm>
              <a:off x="6089650" y="5253038"/>
              <a:ext cx="136525" cy="92075"/>
            </a:xfrm>
            <a:prstGeom prst="rect">
              <a:avLst/>
            </a:prstGeom>
            <a:noFill/>
          </p:spPr>
        </p:pic>
        <p:pic>
          <p:nvPicPr>
            <p:cNvPr id="119" name="Picture 48" descr="D:\Program Files\Common Files\Microsoft Shared\Clipart\themes1\Bullets\BD10298_.GIF"/>
            <p:cNvPicPr>
              <a:picLocks noChangeAspect="1" noChangeArrowheads="1"/>
            </p:cNvPicPr>
            <p:nvPr/>
          </p:nvPicPr>
          <p:blipFill>
            <a:blip r:embed="rId5"/>
            <a:srcRect/>
            <a:stretch>
              <a:fillRect/>
            </a:stretch>
          </p:blipFill>
          <p:spPr bwMode="auto">
            <a:xfrm>
              <a:off x="6321425" y="5384800"/>
              <a:ext cx="138113" cy="93663"/>
            </a:xfrm>
            <a:prstGeom prst="rect">
              <a:avLst/>
            </a:prstGeom>
            <a:noFill/>
          </p:spPr>
        </p:pic>
        <p:pic>
          <p:nvPicPr>
            <p:cNvPr id="120" name="Picture 49" descr="D:\Program Files\Common Files\Microsoft Shared\Clipart\themes1\Bullets\BD10298_.GIF"/>
            <p:cNvPicPr>
              <a:picLocks noChangeAspect="1" noChangeArrowheads="1"/>
            </p:cNvPicPr>
            <p:nvPr/>
          </p:nvPicPr>
          <p:blipFill>
            <a:blip r:embed="rId5"/>
            <a:srcRect/>
            <a:stretch>
              <a:fillRect/>
            </a:stretch>
          </p:blipFill>
          <p:spPr bwMode="auto">
            <a:xfrm>
              <a:off x="6964363" y="5375275"/>
              <a:ext cx="138112" cy="92075"/>
            </a:xfrm>
            <a:prstGeom prst="rect">
              <a:avLst/>
            </a:prstGeom>
            <a:noFill/>
          </p:spPr>
        </p:pic>
        <p:pic>
          <p:nvPicPr>
            <p:cNvPr id="121" name="Picture 50" descr="D:\Program Files\Common Files\Microsoft Shared\Clipart\themes1\Bullets\BD10298_.GIF"/>
            <p:cNvPicPr>
              <a:picLocks noChangeAspect="1" noChangeArrowheads="1"/>
            </p:cNvPicPr>
            <p:nvPr/>
          </p:nvPicPr>
          <p:blipFill>
            <a:blip r:embed="rId5"/>
            <a:srcRect/>
            <a:stretch>
              <a:fillRect/>
            </a:stretch>
          </p:blipFill>
          <p:spPr bwMode="auto">
            <a:xfrm>
              <a:off x="7213600" y="5264150"/>
              <a:ext cx="136525" cy="93663"/>
            </a:xfrm>
            <a:prstGeom prst="rect">
              <a:avLst/>
            </a:prstGeom>
            <a:noFill/>
          </p:spPr>
        </p:pic>
        <p:pic>
          <p:nvPicPr>
            <p:cNvPr id="122" name="Picture 51" descr="D:\Program Files\Common Files\Microsoft Shared\Clipart\themes1\Bullets\BD10298_.GIF"/>
            <p:cNvPicPr>
              <a:picLocks noChangeAspect="1" noChangeArrowheads="1"/>
            </p:cNvPicPr>
            <p:nvPr/>
          </p:nvPicPr>
          <p:blipFill>
            <a:blip r:embed="rId5"/>
            <a:srcRect/>
            <a:stretch>
              <a:fillRect/>
            </a:stretch>
          </p:blipFill>
          <p:spPr bwMode="auto">
            <a:xfrm>
              <a:off x="7451725" y="5154613"/>
              <a:ext cx="136525" cy="92075"/>
            </a:xfrm>
            <a:prstGeom prst="rect">
              <a:avLst/>
            </a:prstGeom>
            <a:noFill/>
          </p:spPr>
        </p:pic>
        <p:pic>
          <p:nvPicPr>
            <p:cNvPr id="123" name="Picture 52" descr="D:\Program Files\Common Files\Microsoft Shared\Clipart\themes1\Bullets\BD10298_.GIF"/>
            <p:cNvPicPr>
              <a:picLocks noChangeAspect="1" noChangeArrowheads="1"/>
            </p:cNvPicPr>
            <p:nvPr/>
          </p:nvPicPr>
          <p:blipFill>
            <a:blip r:embed="rId5"/>
            <a:srcRect/>
            <a:stretch>
              <a:fillRect/>
            </a:stretch>
          </p:blipFill>
          <p:spPr bwMode="auto">
            <a:xfrm>
              <a:off x="5224463" y="5181600"/>
              <a:ext cx="138112" cy="92075"/>
            </a:xfrm>
            <a:prstGeom prst="rect">
              <a:avLst/>
            </a:prstGeom>
            <a:noFill/>
          </p:spPr>
        </p:pic>
        <p:pic>
          <p:nvPicPr>
            <p:cNvPr id="124" name="Picture 53" descr="D:\Program Files\Common Files\Microsoft Shared\Clipart\themes1\Bullets\BD10298_.GIF"/>
            <p:cNvPicPr>
              <a:picLocks noChangeAspect="1" noChangeArrowheads="1"/>
            </p:cNvPicPr>
            <p:nvPr/>
          </p:nvPicPr>
          <p:blipFill>
            <a:blip r:embed="rId5"/>
            <a:srcRect/>
            <a:stretch>
              <a:fillRect/>
            </a:stretch>
          </p:blipFill>
          <p:spPr bwMode="auto">
            <a:xfrm>
              <a:off x="5019675" y="5324475"/>
              <a:ext cx="138113" cy="92075"/>
            </a:xfrm>
            <a:prstGeom prst="rect">
              <a:avLst/>
            </a:prstGeom>
            <a:noFill/>
          </p:spPr>
        </p:pic>
        <p:sp>
          <p:nvSpPr>
            <p:cNvPr id="125" name="Text Box 54"/>
            <p:cNvSpPr txBox="1">
              <a:spLocks noChangeArrowheads="1"/>
            </p:cNvSpPr>
            <p:nvPr/>
          </p:nvSpPr>
          <p:spPr bwMode="auto">
            <a:xfrm>
              <a:off x="4779963" y="5537200"/>
              <a:ext cx="1185862"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996633"/>
                  </a:solidFill>
                  <a:latin typeface="Calibri"/>
                  <a:cs typeface="+mn-cs"/>
                </a:rPr>
                <a:t>NEUTRON</a:t>
              </a:r>
            </a:p>
          </p:txBody>
        </p:sp>
        <p:pic>
          <p:nvPicPr>
            <p:cNvPr id="126" name="Picture 55" descr="D:\Program Files\Common Files\Microsoft Shared\Clipart\themes1\Bullets\BD10298_.GIF"/>
            <p:cNvPicPr>
              <a:picLocks noChangeAspect="1" noChangeArrowheads="1"/>
            </p:cNvPicPr>
            <p:nvPr/>
          </p:nvPicPr>
          <p:blipFill>
            <a:blip r:embed="rId5"/>
            <a:srcRect/>
            <a:stretch>
              <a:fillRect/>
            </a:stretch>
          </p:blipFill>
          <p:spPr bwMode="auto">
            <a:xfrm>
              <a:off x="7959725" y="4830763"/>
              <a:ext cx="138113" cy="92075"/>
            </a:xfrm>
            <a:prstGeom prst="rect">
              <a:avLst/>
            </a:prstGeom>
            <a:noFill/>
          </p:spPr>
        </p:pic>
        <p:pic>
          <p:nvPicPr>
            <p:cNvPr id="127" name="Picture 56" descr="D:\Program Files\Common Files\Microsoft Shared\Clipart\themes1\Bullets\BD10298_.GIF"/>
            <p:cNvPicPr>
              <a:picLocks noChangeAspect="1" noChangeArrowheads="1"/>
            </p:cNvPicPr>
            <p:nvPr/>
          </p:nvPicPr>
          <p:blipFill>
            <a:blip r:embed="rId5"/>
            <a:srcRect/>
            <a:stretch>
              <a:fillRect/>
            </a:stretch>
          </p:blipFill>
          <p:spPr bwMode="auto">
            <a:xfrm>
              <a:off x="8204200" y="4657725"/>
              <a:ext cx="138113" cy="93663"/>
            </a:xfrm>
            <a:prstGeom prst="rect">
              <a:avLst/>
            </a:prstGeom>
            <a:noFill/>
          </p:spPr>
        </p:pic>
      </p:grpSp>
      <p:sp>
        <p:nvSpPr>
          <p:cNvPr id="134" name="Text Box 33"/>
          <p:cNvSpPr txBox="1">
            <a:spLocks noChangeArrowheads="1"/>
          </p:cNvSpPr>
          <p:nvPr/>
        </p:nvSpPr>
        <p:spPr bwMode="auto">
          <a:xfrm>
            <a:off x="2351088" y="5972175"/>
            <a:ext cx="1917700"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dirty="0">
                <a:solidFill>
                  <a:srgbClr val="FF3300"/>
                </a:solidFill>
                <a:latin typeface="Calibri"/>
                <a:cs typeface="+mn-cs"/>
              </a:rPr>
              <a:t>LINE OF CHARGE</a:t>
            </a:r>
          </a:p>
        </p:txBody>
      </p:sp>
      <p:grpSp>
        <p:nvGrpSpPr>
          <p:cNvPr id="161" name="Group 160"/>
          <p:cNvGrpSpPr/>
          <p:nvPr/>
        </p:nvGrpSpPr>
        <p:grpSpPr>
          <a:xfrm>
            <a:off x="427038" y="4157664"/>
            <a:ext cx="3562350" cy="1966912"/>
            <a:chOff x="427038" y="4157664"/>
            <a:chExt cx="3562350" cy="1966912"/>
          </a:xfrm>
        </p:grpSpPr>
        <p:sp>
          <p:nvSpPr>
            <p:cNvPr id="128" name="AutoShape 2"/>
            <p:cNvSpPr>
              <a:spLocks noChangeArrowheads="1"/>
            </p:cNvSpPr>
            <p:nvPr/>
          </p:nvSpPr>
          <p:spPr bwMode="auto">
            <a:xfrm>
              <a:off x="2087563" y="434975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29" name="Picture 41" descr="D:\Program Files\Common Files\Microsoft Shared\Clipart\themes1\Bullets\BD10298_.GIF"/>
            <p:cNvPicPr>
              <a:picLocks noChangeAspect="1" noChangeArrowheads="1"/>
            </p:cNvPicPr>
            <p:nvPr/>
          </p:nvPicPr>
          <p:blipFill>
            <a:blip r:embed="rId5"/>
            <a:srcRect/>
            <a:stretch>
              <a:fillRect/>
            </a:stretch>
          </p:blipFill>
          <p:spPr bwMode="auto">
            <a:xfrm>
              <a:off x="2251075" y="4421188"/>
              <a:ext cx="138113" cy="92075"/>
            </a:xfrm>
            <a:prstGeom prst="rect">
              <a:avLst/>
            </a:prstGeom>
            <a:noFill/>
          </p:spPr>
        </p:pic>
        <p:sp>
          <p:nvSpPr>
            <p:cNvPr id="130" name="AutoShape 5"/>
            <p:cNvSpPr>
              <a:spLocks noChangeArrowheads="1"/>
            </p:cNvSpPr>
            <p:nvPr/>
          </p:nvSpPr>
          <p:spPr bwMode="auto">
            <a:xfrm>
              <a:off x="928688" y="4906963"/>
              <a:ext cx="485775"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1" name="AutoShape 6"/>
            <p:cNvSpPr>
              <a:spLocks noChangeArrowheads="1"/>
            </p:cNvSpPr>
            <p:nvPr/>
          </p:nvSpPr>
          <p:spPr bwMode="auto">
            <a:xfrm>
              <a:off x="3271838" y="4927600"/>
              <a:ext cx="484187"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2" name="AutoShape 31"/>
            <p:cNvSpPr>
              <a:spLocks noChangeArrowheads="1"/>
            </p:cNvSpPr>
            <p:nvPr/>
          </p:nvSpPr>
          <p:spPr bwMode="auto">
            <a:xfrm>
              <a:off x="2305050" y="4157664"/>
              <a:ext cx="57150" cy="1966912"/>
            </a:xfrm>
            <a:prstGeom prst="can">
              <a:avLst>
                <a:gd name="adj" fmla="val 146874"/>
              </a:avLst>
            </a:prstGeom>
            <a:solidFill>
              <a:srgbClr val="FF3300"/>
            </a:solidFill>
            <a:ln w="19050">
              <a:noFill/>
              <a:round/>
              <a:headEnd/>
              <a:tailEnd/>
            </a:ln>
            <a:effectLst/>
          </p:spPr>
          <p:txBody>
            <a:bodyPr wrap="none" anchor="ctr"/>
            <a:lstStyle/>
            <a:p>
              <a:pPr algn="ctr" rtl="0" fontAlgn="auto">
                <a:spcBef>
                  <a:spcPts val="0"/>
                </a:spcBef>
                <a:spcAft>
                  <a:spcPts val="0"/>
                </a:spcAft>
              </a:pPr>
              <a:endParaRPr lang="en-US">
                <a:solidFill>
                  <a:srgbClr val="FF3300"/>
                </a:solidFill>
                <a:latin typeface="Impact" pitchFamily="34" charset="0"/>
                <a:cs typeface="+mn-cs"/>
              </a:endParaRPr>
            </a:p>
          </p:txBody>
        </p:sp>
        <p:sp>
          <p:nvSpPr>
            <p:cNvPr id="133" name="AutoShape 32"/>
            <p:cNvSpPr>
              <a:spLocks noChangeArrowheads="1"/>
            </p:cNvSpPr>
            <p:nvPr/>
          </p:nvSpPr>
          <p:spPr bwMode="auto">
            <a:xfrm>
              <a:off x="2144713" y="542290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35" name="Picture 34" descr="D:\Program Files\Common Files\Microsoft Shared\Clipart\themes1\Bullets\BD10298_.GIF"/>
            <p:cNvPicPr>
              <a:picLocks noChangeAspect="1" noChangeArrowheads="1"/>
            </p:cNvPicPr>
            <p:nvPr/>
          </p:nvPicPr>
          <p:blipFill>
            <a:blip r:embed="rId5"/>
            <a:srcRect/>
            <a:stretch>
              <a:fillRect/>
            </a:stretch>
          </p:blipFill>
          <p:spPr bwMode="auto">
            <a:xfrm>
              <a:off x="1431925" y="4789488"/>
              <a:ext cx="136525" cy="93662"/>
            </a:xfrm>
            <a:prstGeom prst="rect">
              <a:avLst/>
            </a:prstGeom>
            <a:noFill/>
          </p:spPr>
        </p:pic>
        <p:pic>
          <p:nvPicPr>
            <p:cNvPr id="136" name="Picture 38" descr="D:\Program Files\Common Files\Microsoft Shared\Clipart\themes1\Bullets\BD10298_.GIF"/>
            <p:cNvPicPr>
              <a:picLocks noChangeAspect="1" noChangeArrowheads="1"/>
            </p:cNvPicPr>
            <p:nvPr/>
          </p:nvPicPr>
          <p:blipFill>
            <a:blip r:embed="rId5"/>
            <a:srcRect/>
            <a:stretch>
              <a:fillRect/>
            </a:stretch>
          </p:blipFill>
          <p:spPr bwMode="auto">
            <a:xfrm>
              <a:off x="1104900" y="4972050"/>
              <a:ext cx="136525" cy="93663"/>
            </a:xfrm>
            <a:prstGeom prst="rect">
              <a:avLst/>
            </a:prstGeom>
            <a:noFill/>
          </p:spPr>
        </p:pic>
        <p:pic>
          <p:nvPicPr>
            <p:cNvPr id="137" name="Picture 39" descr="D:\Program Files\Common Files\Microsoft Shared\Clipart\themes1\Bullets\BD10298_.GIF"/>
            <p:cNvPicPr>
              <a:picLocks noChangeAspect="1" noChangeArrowheads="1"/>
            </p:cNvPicPr>
            <p:nvPr/>
          </p:nvPicPr>
          <p:blipFill>
            <a:blip r:embed="rId5"/>
            <a:srcRect/>
            <a:stretch>
              <a:fillRect/>
            </a:stretch>
          </p:blipFill>
          <p:spPr bwMode="auto">
            <a:xfrm>
              <a:off x="1657350" y="4667250"/>
              <a:ext cx="138113" cy="93663"/>
            </a:xfrm>
            <a:prstGeom prst="rect">
              <a:avLst/>
            </a:prstGeom>
            <a:noFill/>
          </p:spPr>
        </p:pic>
        <p:pic>
          <p:nvPicPr>
            <p:cNvPr id="138" name="Picture 40" descr="D:\Program Files\Common Files\Microsoft Shared\Clipart\themes1\Bullets\BD10298_.GIF"/>
            <p:cNvPicPr>
              <a:picLocks noChangeAspect="1" noChangeArrowheads="1"/>
            </p:cNvPicPr>
            <p:nvPr/>
          </p:nvPicPr>
          <p:blipFill>
            <a:blip r:embed="rId5"/>
            <a:srcRect/>
            <a:stretch>
              <a:fillRect/>
            </a:stretch>
          </p:blipFill>
          <p:spPr bwMode="auto">
            <a:xfrm>
              <a:off x="1901825" y="4564063"/>
              <a:ext cx="136525" cy="93662"/>
            </a:xfrm>
            <a:prstGeom prst="rect">
              <a:avLst/>
            </a:prstGeom>
            <a:noFill/>
          </p:spPr>
        </p:pic>
        <p:pic>
          <p:nvPicPr>
            <p:cNvPr id="139" name="Picture 42" descr="D:\Program Files\Common Files\Microsoft Shared\Clipart\themes1\Bullets\BD10298_.GIF"/>
            <p:cNvPicPr>
              <a:picLocks noChangeAspect="1" noChangeArrowheads="1"/>
            </p:cNvPicPr>
            <p:nvPr/>
          </p:nvPicPr>
          <p:blipFill>
            <a:blip r:embed="rId5"/>
            <a:srcRect/>
            <a:stretch>
              <a:fillRect/>
            </a:stretch>
          </p:blipFill>
          <p:spPr bwMode="auto">
            <a:xfrm>
              <a:off x="2571750" y="4568825"/>
              <a:ext cx="136525" cy="93663"/>
            </a:xfrm>
            <a:prstGeom prst="rect">
              <a:avLst/>
            </a:prstGeom>
            <a:noFill/>
          </p:spPr>
        </p:pic>
        <p:pic>
          <p:nvPicPr>
            <p:cNvPr id="140" name="Picture 43" descr="D:\Program Files\Common Files\Microsoft Shared\Clipart\themes1\Bullets\BD10298_.GIF"/>
            <p:cNvPicPr>
              <a:picLocks noChangeAspect="1" noChangeArrowheads="1"/>
            </p:cNvPicPr>
            <p:nvPr/>
          </p:nvPicPr>
          <p:blipFill>
            <a:blip r:embed="rId5"/>
            <a:srcRect/>
            <a:stretch>
              <a:fillRect/>
            </a:stretch>
          </p:blipFill>
          <p:spPr bwMode="auto">
            <a:xfrm>
              <a:off x="2803525" y="4700588"/>
              <a:ext cx="138113" cy="93662"/>
            </a:xfrm>
            <a:prstGeom prst="rect">
              <a:avLst/>
            </a:prstGeom>
            <a:noFill/>
          </p:spPr>
        </p:pic>
        <p:pic>
          <p:nvPicPr>
            <p:cNvPr id="141" name="Picture 44" descr="D:\Program Files\Common Files\Microsoft Shared\Clipart\themes1\Bullets\BD10298_.GIF"/>
            <p:cNvPicPr>
              <a:picLocks noChangeAspect="1" noChangeArrowheads="1"/>
            </p:cNvPicPr>
            <p:nvPr/>
          </p:nvPicPr>
          <p:blipFill>
            <a:blip r:embed="rId5"/>
            <a:srcRect/>
            <a:stretch>
              <a:fillRect/>
            </a:stretch>
          </p:blipFill>
          <p:spPr bwMode="auto">
            <a:xfrm>
              <a:off x="3065463" y="4838700"/>
              <a:ext cx="136525" cy="93663"/>
            </a:xfrm>
            <a:prstGeom prst="rect">
              <a:avLst/>
            </a:prstGeom>
            <a:noFill/>
          </p:spPr>
        </p:pic>
        <p:pic>
          <p:nvPicPr>
            <p:cNvPr id="142" name="Picture 45" descr="D:\Program Files\Common Files\Microsoft Shared\Clipart\themes1\Bullets\BD10298_.GIF"/>
            <p:cNvPicPr>
              <a:picLocks noChangeAspect="1" noChangeArrowheads="1"/>
            </p:cNvPicPr>
            <p:nvPr/>
          </p:nvPicPr>
          <p:blipFill>
            <a:blip r:embed="rId5"/>
            <a:srcRect/>
            <a:stretch>
              <a:fillRect/>
            </a:stretch>
          </p:blipFill>
          <p:spPr bwMode="auto">
            <a:xfrm>
              <a:off x="3357563" y="4987925"/>
              <a:ext cx="138112" cy="93663"/>
            </a:xfrm>
            <a:prstGeom prst="rect">
              <a:avLst/>
            </a:prstGeom>
            <a:noFill/>
          </p:spPr>
        </p:pic>
        <p:pic>
          <p:nvPicPr>
            <p:cNvPr id="143" name="Picture 46" descr="D:\Program Files\Common Files\Microsoft Shared\Clipart\themes1\Bullets\BD10298_.GIF"/>
            <p:cNvPicPr>
              <a:picLocks noChangeAspect="1" noChangeArrowheads="1"/>
            </p:cNvPicPr>
            <p:nvPr/>
          </p:nvPicPr>
          <p:blipFill>
            <a:blip r:embed="rId5"/>
            <a:srcRect/>
            <a:stretch>
              <a:fillRect/>
            </a:stretch>
          </p:blipFill>
          <p:spPr bwMode="auto">
            <a:xfrm>
              <a:off x="1476375" y="5121275"/>
              <a:ext cx="136525" cy="93663"/>
            </a:xfrm>
            <a:prstGeom prst="rect">
              <a:avLst/>
            </a:prstGeom>
            <a:noFill/>
          </p:spPr>
        </p:pic>
        <p:pic>
          <p:nvPicPr>
            <p:cNvPr id="144" name="Picture 47" descr="D:\Program Files\Common Files\Microsoft Shared\Clipart\themes1\Bullets\BD10298_.GIF"/>
            <p:cNvPicPr>
              <a:picLocks noChangeAspect="1" noChangeArrowheads="1"/>
            </p:cNvPicPr>
            <p:nvPr/>
          </p:nvPicPr>
          <p:blipFill>
            <a:blip r:embed="rId5"/>
            <a:srcRect/>
            <a:stretch>
              <a:fillRect/>
            </a:stretch>
          </p:blipFill>
          <p:spPr bwMode="auto">
            <a:xfrm>
              <a:off x="1736725" y="5214938"/>
              <a:ext cx="136525" cy="92075"/>
            </a:xfrm>
            <a:prstGeom prst="rect">
              <a:avLst/>
            </a:prstGeom>
            <a:noFill/>
          </p:spPr>
        </p:pic>
        <p:pic>
          <p:nvPicPr>
            <p:cNvPr id="145" name="Picture 48" descr="D:\Program Files\Common Files\Microsoft Shared\Clipart\themes1\Bullets\BD10298_.GIF"/>
            <p:cNvPicPr>
              <a:picLocks noChangeAspect="1" noChangeArrowheads="1"/>
            </p:cNvPicPr>
            <p:nvPr/>
          </p:nvPicPr>
          <p:blipFill>
            <a:blip r:embed="rId5"/>
            <a:srcRect/>
            <a:stretch>
              <a:fillRect/>
            </a:stretch>
          </p:blipFill>
          <p:spPr bwMode="auto">
            <a:xfrm>
              <a:off x="1968500" y="5346700"/>
              <a:ext cx="138113" cy="93663"/>
            </a:xfrm>
            <a:prstGeom prst="rect">
              <a:avLst/>
            </a:prstGeom>
            <a:noFill/>
          </p:spPr>
        </p:pic>
        <p:pic>
          <p:nvPicPr>
            <p:cNvPr id="146" name="Picture 49" descr="D:\Program Files\Common Files\Microsoft Shared\Clipart\themes1\Bullets\BD10298_.GIF"/>
            <p:cNvPicPr>
              <a:picLocks noChangeAspect="1" noChangeArrowheads="1"/>
            </p:cNvPicPr>
            <p:nvPr/>
          </p:nvPicPr>
          <p:blipFill>
            <a:blip r:embed="rId5"/>
            <a:srcRect/>
            <a:stretch>
              <a:fillRect/>
            </a:stretch>
          </p:blipFill>
          <p:spPr bwMode="auto">
            <a:xfrm>
              <a:off x="2611438" y="5337175"/>
              <a:ext cx="138112" cy="92075"/>
            </a:xfrm>
            <a:prstGeom prst="rect">
              <a:avLst/>
            </a:prstGeom>
            <a:noFill/>
          </p:spPr>
        </p:pic>
        <p:pic>
          <p:nvPicPr>
            <p:cNvPr id="147" name="Picture 50" descr="D:\Program Files\Common Files\Microsoft Shared\Clipart\themes1\Bullets\BD10298_.GIF"/>
            <p:cNvPicPr>
              <a:picLocks noChangeAspect="1" noChangeArrowheads="1"/>
            </p:cNvPicPr>
            <p:nvPr/>
          </p:nvPicPr>
          <p:blipFill>
            <a:blip r:embed="rId5"/>
            <a:srcRect/>
            <a:stretch>
              <a:fillRect/>
            </a:stretch>
          </p:blipFill>
          <p:spPr bwMode="auto">
            <a:xfrm>
              <a:off x="2860675" y="5226050"/>
              <a:ext cx="136525" cy="93663"/>
            </a:xfrm>
            <a:prstGeom prst="rect">
              <a:avLst/>
            </a:prstGeom>
            <a:noFill/>
          </p:spPr>
        </p:pic>
        <p:pic>
          <p:nvPicPr>
            <p:cNvPr id="148" name="Picture 51" descr="D:\Program Files\Common Files\Microsoft Shared\Clipart\themes1\Bullets\BD10298_.GIF"/>
            <p:cNvPicPr>
              <a:picLocks noChangeAspect="1" noChangeArrowheads="1"/>
            </p:cNvPicPr>
            <p:nvPr/>
          </p:nvPicPr>
          <p:blipFill>
            <a:blip r:embed="rId5"/>
            <a:srcRect/>
            <a:stretch>
              <a:fillRect/>
            </a:stretch>
          </p:blipFill>
          <p:spPr bwMode="auto">
            <a:xfrm>
              <a:off x="3098800" y="5116513"/>
              <a:ext cx="136525" cy="92075"/>
            </a:xfrm>
            <a:prstGeom prst="rect">
              <a:avLst/>
            </a:prstGeom>
            <a:noFill/>
          </p:spPr>
        </p:pic>
        <p:pic>
          <p:nvPicPr>
            <p:cNvPr id="149" name="Picture 52" descr="D:\Program Files\Common Files\Microsoft Shared\Clipart\themes1\Bullets\BD10298_.GIF"/>
            <p:cNvPicPr>
              <a:picLocks noChangeAspect="1" noChangeArrowheads="1"/>
            </p:cNvPicPr>
            <p:nvPr/>
          </p:nvPicPr>
          <p:blipFill>
            <a:blip r:embed="rId5"/>
            <a:srcRect/>
            <a:stretch>
              <a:fillRect/>
            </a:stretch>
          </p:blipFill>
          <p:spPr bwMode="auto">
            <a:xfrm>
              <a:off x="871538" y="5143500"/>
              <a:ext cx="138112" cy="92075"/>
            </a:xfrm>
            <a:prstGeom prst="rect">
              <a:avLst/>
            </a:prstGeom>
            <a:noFill/>
          </p:spPr>
        </p:pic>
        <p:pic>
          <p:nvPicPr>
            <p:cNvPr id="150" name="Picture 53" descr="D:\Program Files\Common Files\Microsoft Shared\Clipart\themes1\Bullets\BD10298_.GIF"/>
            <p:cNvPicPr>
              <a:picLocks noChangeAspect="1" noChangeArrowheads="1"/>
            </p:cNvPicPr>
            <p:nvPr/>
          </p:nvPicPr>
          <p:blipFill>
            <a:blip r:embed="rId5"/>
            <a:srcRect/>
            <a:stretch>
              <a:fillRect/>
            </a:stretch>
          </p:blipFill>
          <p:spPr bwMode="auto">
            <a:xfrm>
              <a:off x="666750" y="5286375"/>
              <a:ext cx="138113" cy="92075"/>
            </a:xfrm>
            <a:prstGeom prst="rect">
              <a:avLst/>
            </a:prstGeom>
            <a:noFill/>
          </p:spPr>
        </p:pic>
        <p:sp>
          <p:nvSpPr>
            <p:cNvPr id="151" name="Text Box 54"/>
            <p:cNvSpPr txBox="1">
              <a:spLocks noChangeArrowheads="1"/>
            </p:cNvSpPr>
            <p:nvPr/>
          </p:nvSpPr>
          <p:spPr bwMode="auto">
            <a:xfrm>
              <a:off x="427038" y="5499100"/>
              <a:ext cx="1185862"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996633"/>
                  </a:solidFill>
                  <a:latin typeface="Calibri"/>
                  <a:cs typeface="+mn-cs"/>
                </a:rPr>
                <a:t>NEUTRON</a:t>
              </a:r>
            </a:p>
          </p:txBody>
        </p:sp>
        <p:pic>
          <p:nvPicPr>
            <p:cNvPr id="152" name="Picture 55" descr="D:\Program Files\Common Files\Microsoft Shared\Clipart\themes1\Bullets\BD10298_.GIF"/>
            <p:cNvPicPr>
              <a:picLocks noChangeAspect="1" noChangeArrowheads="1"/>
            </p:cNvPicPr>
            <p:nvPr/>
          </p:nvPicPr>
          <p:blipFill>
            <a:blip r:embed="rId5"/>
            <a:srcRect/>
            <a:stretch>
              <a:fillRect/>
            </a:stretch>
          </p:blipFill>
          <p:spPr bwMode="auto">
            <a:xfrm>
              <a:off x="3606800" y="5154613"/>
              <a:ext cx="138113" cy="92075"/>
            </a:xfrm>
            <a:prstGeom prst="rect">
              <a:avLst/>
            </a:prstGeom>
            <a:noFill/>
          </p:spPr>
        </p:pic>
        <p:pic>
          <p:nvPicPr>
            <p:cNvPr id="153" name="Picture 56" descr="D:\Program Files\Common Files\Microsoft Shared\Clipart\themes1\Bullets\BD10298_.GIF"/>
            <p:cNvPicPr>
              <a:picLocks noChangeAspect="1" noChangeArrowheads="1"/>
            </p:cNvPicPr>
            <p:nvPr/>
          </p:nvPicPr>
          <p:blipFill>
            <a:blip r:embed="rId5"/>
            <a:srcRect/>
            <a:stretch>
              <a:fillRect/>
            </a:stretch>
          </p:blipFill>
          <p:spPr bwMode="auto">
            <a:xfrm>
              <a:off x="3851275" y="5324475"/>
              <a:ext cx="138113" cy="93663"/>
            </a:xfrm>
            <a:prstGeom prst="rect">
              <a:avLst/>
            </a:prstGeom>
            <a:noFill/>
          </p:spPr>
        </p:pic>
      </p:grpSp>
      <p:graphicFrame>
        <p:nvGraphicFramePr>
          <p:cNvPr id="154" name="Object 153"/>
          <p:cNvGraphicFramePr>
            <a:graphicFrameLocks noChangeAspect="1"/>
          </p:cNvGraphicFramePr>
          <p:nvPr/>
        </p:nvGraphicFramePr>
        <p:xfrm>
          <a:off x="1762125" y="3370262"/>
          <a:ext cx="559586" cy="735013"/>
        </p:xfrm>
        <a:graphic>
          <a:graphicData uri="http://schemas.openxmlformats.org/presentationml/2006/ole">
            <mc:AlternateContent xmlns:mc="http://schemas.openxmlformats.org/markup-compatibility/2006">
              <mc:Choice xmlns:v="urn:schemas-microsoft-com:vml" Requires="v">
                <p:oleObj spid="_x0000_s539692" name="Equation" r:id="rId6" imgW="139680" imgH="215640" progId="Equation.DSMT4">
                  <p:embed/>
                </p:oleObj>
              </mc:Choice>
              <mc:Fallback>
                <p:oleObj name="Equation" r:id="rId6" imgW="139680" imgH="215640" progId="Equation.DSMT4">
                  <p:embed/>
                  <p:pic>
                    <p:nvPicPr>
                      <p:cNvPr id="154" name="Object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25" y="3370262"/>
                        <a:ext cx="559586"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 name="Object 154"/>
          <p:cNvGraphicFramePr>
            <a:graphicFrameLocks noChangeAspect="1"/>
          </p:cNvGraphicFramePr>
          <p:nvPr/>
        </p:nvGraphicFramePr>
        <p:xfrm>
          <a:off x="6400800" y="3398837"/>
          <a:ext cx="559586" cy="735013"/>
        </p:xfrm>
        <a:graphic>
          <a:graphicData uri="http://schemas.openxmlformats.org/presentationml/2006/ole">
            <mc:AlternateContent xmlns:mc="http://schemas.openxmlformats.org/markup-compatibility/2006">
              <mc:Choice xmlns:v="urn:schemas-microsoft-com:vml" Requires="v">
                <p:oleObj spid="_x0000_s539693" name="Equation" r:id="rId8" imgW="139680" imgH="215640" progId="Equation.DSMT4">
                  <p:embed/>
                </p:oleObj>
              </mc:Choice>
              <mc:Fallback>
                <p:oleObj name="Equation" r:id="rId8" imgW="139680" imgH="215640" progId="Equation.DSMT4">
                  <p:embed/>
                  <p:pic>
                    <p:nvPicPr>
                      <p:cNvPr id="155" name="Object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398837"/>
                        <a:ext cx="559586"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 name="Object 155"/>
          <p:cNvGraphicFramePr>
            <a:graphicFrameLocks noChangeAspect="1"/>
          </p:cNvGraphicFramePr>
          <p:nvPr/>
        </p:nvGraphicFramePr>
        <p:xfrm>
          <a:off x="4064000" y="1716088"/>
          <a:ext cx="812800" cy="519112"/>
        </p:xfrm>
        <a:graphic>
          <a:graphicData uri="http://schemas.openxmlformats.org/presentationml/2006/ole">
            <mc:AlternateContent xmlns:mc="http://schemas.openxmlformats.org/markup-compatibility/2006">
              <mc:Choice xmlns:v="urn:schemas-microsoft-com:vml" Requires="v">
                <p:oleObj spid="_x0000_s539694" name="Equation" r:id="rId9" imgW="203040" imgH="152280" progId="Equation.DSMT4">
                  <p:embed/>
                </p:oleObj>
              </mc:Choice>
              <mc:Fallback>
                <p:oleObj name="Equation" r:id="rId9" imgW="203040" imgH="152280" progId="Equation.DSMT4">
                  <p:embed/>
                  <p:pic>
                    <p:nvPicPr>
                      <p:cNvPr id="156" name="Object 1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4000" y="1716088"/>
                        <a:ext cx="8128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 name="Object 156"/>
          <p:cNvGraphicFramePr>
            <a:graphicFrameLocks noChangeAspect="1"/>
          </p:cNvGraphicFramePr>
          <p:nvPr/>
        </p:nvGraphicFramePr>
        <p:xfrm>
          <a:off x="4140200" y="4573588"/>
          <a:ext cx="812800" cy="519112"/>
        </p:xfrm>
        <a:graphic>
          <a:graphicData uri="http://schemas.openxmlformats.org/presentationml/2006/ole">
            <mc:AlternateContent xmlns:mc="http://schemas.openxmlformats.org/markup-compatibility/2006">
              <mc:Choice xmlns:v="urn:schemas-microsoft-com:vml" Requires="v">
                <p:oleObj spid="_x0000_s539695" name="Equation" r:id="rId11" imgW="203040" imgH="152280" progId="Equation.DSMT4">
                  <p:embed/>
                </p:oleObj>
              </mc:Choice>
              <mc:Fallback>
                <p:oleObj name="Equation" r:id="rId11" imgW="203040" imgH="152280" progId="Equation.DSMT4">
                  <p:embed/>
                  <p:pic>
                    <p:nvPicPr>
                      <p:cNvPr id="157" name="Object 1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4573588"/>
                        <a:ext cx="8128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0" name="Group 169"/>
          <p:cNvGrpSpPr/>
          <p:nvPr/>
        </p:nvGrpSpPr>
        <p:grpSpPr>
          <a:xfrm>
            <a:off x="4095750" y="4600575"/>
            <a:ext cx="762000" cy="466725"/>
            <a:chOff x="4105275" y="3419475"/>
            <a:chExt cx="762000" cy="466725"/>
          </a:xfrm>
        </p:grpSpPr>
        <p:cxnSp>
          <p:nvCxnSpPr>
            <p:cNvPr id="159" name="Straight Connector 158"/>
            <p:cNvCxnSpPr/>
            <p:nvPr/>
          </p:nvCxnSpPr>
          <p:spPr>
            <a:xfrm>
              <a:off x="4105275" y="3419475"/>
              <a:ext cx="762000" cy="4667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4105275" y="3419475"/>
              <a:ext cx="7620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71" name="Object 170"/>
          <p:cNvGraphicFramePr>
            <a:graphicFrameLocks noChangeAspect="1"/>
          </p:cNvGraphicFramePr>
          <p:nvPr/>
        </p:nvGraphicFramePr>
        <p:xfrm>
          <a:off x="5159374" y="4124325"/>
          <a:ext cx="1040797" cy="485775"/>
        </p:xfrm>
        <a:graphic>
          <a:graphicData uri="http://schemas.openxmlformats.org/presentationml/2006/ole">
            <mc:AlternateContent xmlns:mc="http://schemas.openxmlformats.org/markup-compatibility/2006">
              <mc:Choice xmlns:v="urn:schemas-microsoft-com:vml" Requires="v">
                <p:oleObj spid="_x0000_s539696" name="Equation" r:id="rId12" imgW="393480" imgH="215640" progId="Equation.DSMT4">
                  <p:embed/>
                </p:oleObj>
              </mc:Choice>
              <mc:Fallback>
                <p:oleObj name="Equation" r:id="rId12" imgW="393480" imgH="215640" progId="Equation.DSMT4">
                  <p:embed/>
                  <p:pic>
                    <p:nvPicPr>
                      <p:cNvPr id="171" name="Object 1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9374" y="4124325"/>
                        <a:ext cx="104079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 name="Object 171"/>
          <p:cNvGraphicFramePr>
            <a:graphicFrameLocks noChangeAspect="1"/>
          </p:cNvGraphicFramePr>
          <p:nvPr/>
        </p:nvGraphicFramePr>
        <p:xfrm>
          <a:off x="873124" y="4124325"/>
          <a:ext cx="1040797" cy="485775"/>
        </p:xfrm>
        <a:graphic>
          <a:graphicData uri="http://schemas.openxmlformats.org/presentationml/2006/ole">
            <mc:AlternateContent xmlns:mc="http://schemas.openxmlformats.org/markup-compatibility/2006">
              <mc:Choice xmlns:v="urn:schemas-microsoft-com:vml" Requires="v">
                <p:oleObj spid="_x0000_s539697" name="Equation" r:id="rId14" imgW="393480" imgH="215640" progId="Equation.DSMT4">
                  <p:embed/>
                </p:oleObj>
              </mc:Choice>
              <mc:Fallback>
                <p:oleObj name="Equation" r:id="rId14" imgW="393480" imgH="215640" progId="Equation.DSMT4">
                  <p:embed/>
                  <p:pic>
                    <p:nvPicPr>
                      <p:cNvPr id="172" name="Object 1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124" y="4124325"/>
                        <a:ext cx="104079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 name="Rectangle 172"/>
          <p:cNvSpPr/>
          <p:nvPr/>
        </p:nvSpPr>
        <p:spPr>
          <a:xfrm>
            <a:off x="2257426" y="3505200"/>
            <a:ext cx="1857374" cy="400110"/>
          </a:xfrm>
          <a:prstGeom prst="rect">
            <a:avLst/>
          </a:prstGeom>
        </p:spPr>
        <p:txBody>
          <a:bodyPr wrap="square">
            <a:spAutoFit/>
          </a:bodyPr>
          <a:lstStyle/>
          <a:p>
            <a:pPr algn="l" rtl="0" fontAlgn="auto">
              <a:spcBef>
                <a:spcPts val="0"/>
              </a:spcBef>
              <a:spcAft>
                <a:spcPts val="0"/>
              </a:spcAft>
            </a:pPr>
            <a:r>
              <a:rPr lang="en-US" sz="2000" b="1" dirty="0" smtClean="0">
                <a:solidFill>
                  <a:srgbClr val="0000FF"/>
                </a:solidFill>
                <a:latin typeface="Calibri"/>
                <a:cs typeface="+mn-cs"/>
              </a:rPr>
              <a:t>AC dual to AB</a:t>
            </a:r>
          </a:p>
        </p:txBody>
      </p:sp>
    </p:spTree>
    <p:extLst>
      <p:ext uri="{BB962C8B-B14F-4D97-AF65-F5344CB8AC3E}">
        <p14:creationId xmlns:p14="http://schemas.microsoft.com/office/powerpoint/2010/main" val="2450330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34" grpId="0"/>
      <p:bldP spid="1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rot="20220000">
            <a:off x="2387600" y="3371850"/>
            <a:ext cx="995363"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779" name="Rectangle 3"/>
          <p:cNvSpPr>
            <a:spLocks noChangeArrowheads="1"/>
          </p:cNvSpPr>
          <p:nvPr/>
        </p:nvSpPr>
        <p:spPr bwMode="auto">
          <a:xfrm rot="20220000">
            <a:off x="5897563" y="5543550"/>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780" name="Rectangle 4"/>
          <p:cNvSpPr>
            <a:spLocks noChangeArrowheads="1"/>
          </p:cNvSpPr>
          <p:nvPr/>
        </p:nvSpPr>
        <p:spPr bwMode="auto">
          <a:xfrm rot="1380000">
            <a:off x="2384425" y="5543550"/>
            <a:ext cx="995363"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781" name="Rectangle 5"/>
          <p:cNvSpPr>
            <a:spLocks noChangeArrowheads="1"/>
          </p:cNvSpPr>
          <p:nvPr/>
        </p:nvSpPr>
        <p:spPr bwMode="auto">
          <a:xfrm rot="1380000">
            <a:off x="5897563" y="3371850"/>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75782" name="Picture 6" descr="D:\Program Files\Common Files\Microsoft Shared\Clipart\themes1\Bullets\BD10298_.GIF"/>
          <p:cNvPicPr>
            <a:picLocks noChangeAspect="1" noChangeArrowheads="1"/>
          </p:cNvPicPr>
          <p:nvPr/>
        </p:nvPicPr>
        <p:blipFill>
          <a:blip r:embed="rId4"/>
          <a:srcRect/>
          <a:stretch>
            <a:fillRect/>
          </a:stretch>
        </p:blipFill>
        <p:spPr bwMode="auto">
          <a:xfrm>
            <a:off x="809625" y="5932488"/>
            <a:ext cx="336550" cy="376237"/>
          </a:xfrm>
          <a:prstGeom prst="rect">
            <a:avLst/>
          </a:prstGeom>
          <a:noFill/>
        </p:spPr>
      </p:pic>
      <p:pic>
        <p:nvPicPr>
          <p:cNvPr id="75783" name="Picture 7" descr="D:\Program Files\Common Files\Microsoft Shared\Clipart\themes1\Bullets\BD10298_.GIF"/>
          <p:cNvPicPr>
            <a:picLocks noChangeAspect="1" noChangeArrowheads="1"/>
          </p:cNvPicPr>
          <p:nvPr/>
        </p:nvPicPr>
        <p:blipFill>
          <a:blip r:embed="rId4"/>
          <a:srcRect/>
          <a:stretch>
            <a:fillRect/>
          </a:stretch>
        </p:blipFill>
        <p:spPr bwMode="auto">
          <a:xfrm>
            <a:off x="1333500" y="5335588"/>
            <a:ext cx="336550" cy="376237"/>
          </a:xfrm>
          <a:prstGeom prst="rect">
            <a:avLst/>
          </a:prstGeom>
          <a:noFill/>
        </p:spPr>
      </p:pic>
      <p:pic>
        <p:nvPicPr>
          <p:cNvPr id="75784" name="Picture 8" descr="D:\Program Files\Common Files\Microsoft Shared\Clipart\themes1\Bullets\BD10298_.GIF"/>
          <p:cNvPicPr>
            <a:picLocks noChangeAspect="1" noChangeArrowheads="1"/>
          </p:cNvPicPr>
          <p:nvPr/>
        </p:nvPicPr>
        <p:blipFill>
          <a:blip r:embed="rId4"/>
          <a:srcRect/>
          <a:stretch>
            <a:fillRect/>
          </a:stretch>
        </p:blipFill>
        <p:spPr bwMode="auto">
          <a:xfrm>
            <a:off x="1804988" y="4824413"/>
            <a:ext cx="336550" cy="377825"/>
          </a:xfrm>
          <a:prstGeom prst="rect">
            <a:avLst/>
          </a:prstGeom>
          <a:noFill/>
        </p:spPr>
      </p:pic>
      <p:pic>
        <p:nvPicPr>
          <p:cNvPr id="75785" name="Picture 9" descr="D:\Program Files\Common Files\Microsoft Shared\Clipart\themes1\Bullets\BD10298_.GIF"/>
          <p:cNvPicPr>
            <a:picLocks noChangeAspect="1" noChangeArrowheads="1"/>
          </p:cNvPicPr>
          <p:nvPr/>
        </p:nvPicPr>
        <p:blipFill>
          <a:blip r:embed="rId4"/>
          <a:srcRect/>
          <a:stretch>
            <a:fillRect/>
          </a:stretch>
        </p:blipFill>
        <p:spPr bwMode="auto">
          <a:xfrm>
            <a:off x="2141538" y="4340225"/>
            <a:ext cx="336550" cy="376238"/>
          </a:xfrm>
          <a:prstGeom prst="rect">
            <a:avLst/>
          </a:prstGeom>
          <a:noFill/>
        </p:spPr>
      </p:pic>
      <p:pic>
        <p:nvPicPr>
          <p:cNvPr id="75786" name="Picture 10" descr="D:\Program Files\Common Files\Microsoft Shared\Clipart\themes1\Bullets\BD10298_.GIF"/>
          <p:cNvPicPr>
            <a:picLocks noChangeAspect="1" noChangeArrowheads="1"/>
          </p:cNvPicPr>
          <p:nvPr/>
        </p:nvPicPr>
        <p:blipFill>
          <a:blip r:embed="rId4"/>
          <a:srcRect/>
          <a:stretch>
            <a:fillRect/>
          </a:stretch>
        </p:blipFill>
        <p:spPr bwMode="auto">
          <a:xfrm>
            <a:off x="6821488" y="4340225"/>
            <a:ext cx="336550" cy="376238"/>
          </a:xfrm>
          <a:prstGeom prst="rect">
            <a:avLst/>
          </a:prstGeom>
          <a:noFill/>
        </p:spPr>
      </p:pic>
      <p:grpSp>
        <p:nvGrpSpPr>
          <p:cNvPr id="2" name="Group 11"/>
          <p:cNvGrpSpPr>
            <a:grpSpLocks/>
          </p:cNvGrpSpPr>
          <p:nvPr/>
        </p:nvGrpSpPr>
        <p:grpSpPr bwMode="auto">
          <a:xfrm>
            <a:off x="6484938" y="3879850"/>
            <a:ext cx="336550" cy="1314450"/>
            <a:chOff x="4081" y="971"/>
            <a:chExt cx="212" cy="827"/>
          </a:xfrm>
        </p:grpSpPr>
        <p:pic>
          <p:nvPicPr>
            <p:cNvPr id="75788" name="Picture 12" descr="D:\Program Files\Common Files\Microsoft Shared\Clipart\themes1\Bullets\BD10298_.GIF"/>
            <p:cNvPicPr>
              <a:picLocks noChangeAspect="1" noChangeArrowheads="1"/>
            </p:cNvPicPr>
            <p:nvPr/>
          </p:nvPicPr>
          <p:blipFill>
            <a:blip r:embed="rId4"/>
            <a:srcRect/>
            <a:stretch>
              <a:fillRect/>
            </a:stretch>
          </p:blipFill>
          <p:spPr bwMode="auto">
            <a:xfrm>
              <a:off x="4081" y="971"/>
              <a:ext cx="212" cy="237"/>
            </a:xfrm>
            <a:prstGeom prst="rect">
              <a:avLst/>
            </a:prstGeom>
            <a:noFill/>
          </p:spPr>
        </p:pic>
        <p:pic>
          <p:nvPicPr>
            <p:cNvPr id="75789" name="Picture 13" descr="D:\Program Files\Common Files\Microsoft Shared\Clipart\themes1\Bullets\BD10298_.GIF"/>
            <p:cNvPicPr>
              <a:picLocks noChangeAspect="1" noChangeArrowheads="1"/>
            </p:cNvPicPr>
            <p:nvPr/>
          </p:nvPicPr>
          <p:blipFill>
            <a:blip r:embed="rId4"/>
            <a:srcRect/>
            <a:stretch>
              <a:fillRect/>
            </a:stretch>
          </p:blipFill>
          <p:spPr bwMode="auto">
            <a:xfrm>
              <a:off x="4081" y="1561"/>
              <a:ext cx="212" cy="237"/>
            </a:xfrm>
            <a:prstGeom prst="rect">
              <a:avLst/>
            </a:prstGeom>
            <a:noFill/>
          </p:spPr>
        </p:pic>
      </p:grpSp>
      <p:pic>
        <p:nvPicPr>
          <p:cNvPr id="75790" name="Picture 14" descr="D:\Program Files\Common Files\Microsoft Shared\Clipart\themes1\Bullets\BD10298_.GIF"/>
          <p:cNvPicPr>
            <a:picLocks noChangeAspect="1" noChangeArrowheads="1"/>
          </p:cNvPicPr>
          <p:nvPr/>
        </p:nvPicPr>
        <p:blipFill>
          <a:blip r:embed="rId4"/>
          <a:srcRect/>
          <a:stretch>
            <a:fillRect/>
          </a:stretch>
        </p:blipFill>
        <p:spPr bwMode="auto">
          <a:xfrm>
            <a:off x="7258050" y="4824413"/>
            <a:ext cx="336550" cy="377825"/>
          </a:xfrm>
          <a:prstGeom prst="rect">
            <a:avLst/>
          </a:prstGeom>
          <a:noFill/>
        </p:spPr>
      </p:pic>
      <p:pic>
        <p:nvPicPr>
          <p:cNvPr id="75791" name="Picture 15" descr="D:\Program Files\Common Files\Microsoft Shared\Clipart\themes1\Bullets\BD10298_.GIF"/>
          <p:cNvPicPr>
            <a:picLocks noChangeAspect="1" noChangeArrowheads="1"/>
          </p:cNvPicPr>
          <p:nvPr/>
        </p:nvPicPr>
        <p:blipFill>
          <a:blip r:embed="rId4"/>
          <a:srcRect/>
          <a:stretch>
            <a:fillRect/>
          </a:stretch>
        </p:blipFill>
        <p:spPr bwMode="auto">
          <a:xfrm>
            <a:off x="7778750" y="5311775"/>
            <a:ext cx="336550" cy="376238"/>
          </a:xfrm>
          <a:prstGeom prst="rect">
            <a:avLst/>
          </a:prstGeom>
          <a:noFill/>
        </p:spPr>
      </p:pic>
      <p:grpSp>
        <p:nvGrpSpPr>
          <p:cNvPr id="3" name="Group 16"/>
          <p:cNvGrpSpPr>
            <a:grpSpLocks/>
          </p:cNvGrpSpPr>
          <p:nvPr/>
        </p:nvGrpSpPr>
        <p:grpSpPr bwMode="auto">
          <a:xfrm>
            <a:off x="2478088" y="3879850"/>
            <a:ext cx="352425" cy="1314450"/>
            <a:chOff x="1557" y="971"/>
            <a:chExt cx="222" cy="827"/>
          </a:xfrm>
        </p:grpSpPr>
        <p:pic>
          <p:nvPicPr>
            <p:cNvPr id="75793" name="Picture 17" descr="D:\Program Files\Common Files\Microsoft Shared\Clipart\themes1\Bullets\BD10298_.GIF"/>
            <p:cNvPicPr>
              <a:picLocks noChangeAspect="1" noChangeArrowheads="1"/>
            </p:cNvPicPr>
            <p:nvPr/>
          </p:nvPicPr>
          <p:blipFill>
            <a:blip r:embed="rId4"/>
            <a:srcRect/>
            <a:stretch>
              <a:fillRect/>
            </a:stretch>
          </p:blipFill>
          <p:spPr bwMode="auto">
            <a:xfrm>
              <a:off x="1567" y="971"/>
              <a:ext cx="212" cy="237"/>
            </a:xfrm>
            <a:prstGeom prst="rect">
              <a:avLst/>
            </a:prstGeom>
            <a:noFill/>
          </p:spPr>
        </p:pic>
        <p:pic>
          <p:nvPicPr>
            <p:cNvPr id="75794" name="Picture 18" descr="D:\Program Files\Common Files\Microsoft Shared\Clipart\themes1\Bullets\BD10298_.GIF"/>
            <p:cNvPicPr>
              <a:picLocks noChangeAspect="1" noChangeArrowheads="1"/>
            </p:cNvPicPr>
            <p:nvPr/>
          </p:nvPicPr>
          <p:blipFill>
            <a:blip r:embed="rId4"/>
            <a:srcRect/>
            <a:stretch>
              <a:fillRect/>
            </a:stretch>
          </p:blipFill>
          <p:spPr bwMode="auto">
            <a:xfrm>
              <a:off x="1557" y="1561"/>
              <a:ext cx="212" cy="237"/>
            </a:xfrm>
            <a:prstGeom prst="rect">
              <a:avLst/>
            </a:prstGeom>
            <a:noFill/>
          </p:spPr>
        </p:pic>
      </p:grpSp>
      <p:grpSp>
        <p:nvGrpSpPr>
          <p:cNvPr id="4" name="Group 19"/>
          <p:cNvGrpSpPr>
            <a:grpSpLocks/>
          </p:cNvGrpSpPr>
          <p:nvPr/>
        </p:nvGrpSpPr>
        <p:grpSpPr bwMode="auto">
          <a:xfrm>
            <a:off x="2830513" y="3502025"/>
            <a:ext cx="355600" cy="2068513"/>
            <a:chOff x="1779" y="734"/>
            <a:chExt cx="224" cy="1301"/>
          </a:xfrm>
        </p:grpSpPr>
        <p:pic>
          <p:nvPicPr>
            <p:cNvPr id="75796" name="Picture 20" descr="D:\Program Files\Common Files\Microsoft Shared\Clipart\themes1\Bullets\BD10298_.GIF"/>
            <p:cNvPicPr>
              <a:picLocks noChangeAspect="1" noChangeArrowheads="1"/>
            </p:cNvPicPr>
            <p:nvPr/>
          </p:nvPicPr>
          <p:blipFill>
            <a:blip r:embed="rId4"/>
            <a:srcRect/>
            <a:stretch>
              <a:fillRect/>
            </a:stretch>
          </p:blipFill>
          <p:spPr bwMode="auto">
            <a:xfrm>
              <a:off x="1791" y="734"/>
              <a:ext cx="212" cy="237"/>
            </a:xfrm>
            <a:prstGeom prst="rect">
              <a:avLst/>
            </a:prstGeom>
            <a:noFill/>
          </p:spPr>
        </p:pic>
        <p:pic>
          <p:nvPicPr>
            <p:cNvPr id="75797" name="Picture 21" descr="D:\Program Files\Common Files\Microsoft Shared\Clipart\themes1\Bullets\BD10298_.GIF"/>
            <p:cNvPicPr>
              <a:picLocks noChangeAspect="1" noChangeArrowheads="1"/>
            </p:cNvPicPr>
            <p:nvPr/>
          </p:nvPicPr>
          <p:blipFill>
            <a:blip r:embed="rId4"/>
            <a:srcRect/>
            <a:stretch>
              <a:fillRect/>
            </a:stretch>
          </p:blipFill>
          <p:spPr bwMode="auto">
            <a:xfrm>
              <a:off x="1779" y="1798"/>
              <a:ext cx="212" cy="237"/>
            </a:xfrm>
            <a:prstGeom prst="rect">
              <a:avLst/>
            </a:prstGeom>
            <a:noFill/>
          </p:spPr>
        </p:pic>
      </p:grpSp>
      <p:grpSp>
        <p:nvGrpSpPr>
          <p:cNvPr id="5" name="Group 22"/>
          <p:cNvGrpSpPr>
            <a:grpSpLocks/>
          </p:cNvGrpSpPr>
          <p:nvPr/>
        </p:nvGrpSpPr>
        <p:grpSpPr bwMode="auto">
          <a:xfrm>
            <a:off x="3470275" y="3502025"/>
            <a:ext cx="355600" cy="2068513"/>
            <a:chOff x="2182" y="734"/>
            <a:chExt cx="224" cy="1301"/>
          </a:xfrm>
        </p:grpSpPr>
        <p:pic>
          <p:nvPicPr>
            <p:cNvPr id="75799" name="Picture 23" descr="D:\Program Files\Common Files\Microsoft Shared\Clipart\themes1\Bullets\BD10298_.GIF"/>
            <p:cNvPicPr>
              <a:picLocks noChangeAspect="1" noChangeArrowheads="1"/>
            </p:cNvPicPr>
            <p:nvPr/>
          </p:nvPicPr>
          <p:blipFill>
            <a:blip r:embed="rId4"/>
            <a:srcRect/>
            <a:stretch>
              <a:fillRect/>
            </a:stretch>
          </p:blipFill>
          <p:spPr bwMode="auto">
            <a:xfrm>
              <a:off x="2194" y="734"/>
              <a:ext cx="212" cy="237"/>
            </a:xfrm>
            <a:prstGeom prst="rect">
              <a:avLst/>
            </a:prstGeom>
            <a:noFill/>
          </p:spPr>
        </p:pic>
        <p:pic>
          <p:nvPicPr>
            <p:cNvPr id="75800" name="Picture 24" descr="D:\Program Files\Common Files\Microsoft Shared\Clipart\themes1\Bullets\BD10298_.GIF"/>
            <p:cNvPicPr>
              <a:picLocks noChangeAspect="1" noChangeArrowheads="1"/>
            </p:cNvPicPr>
            <p:nvPr/>
          </p:nvPicPr>
          <p:blipFill>
            <a:blip r:embed="rId4"/>
            <a:srcRect/>
            <a:stretch>
              <a:fillRect/>
            </a:stretch>
          </p:blipFill>
          <p:spPr bwMode="auto">
            <a:xfrm>
              <a:off x="2182" y="1798"/>
              <a:ext cx="212" cy="237"/>
            </a:xfrm>
            <a:prstGeom prst="rect">
              <a:avLst/>
            </a:prstGeom>
            <a:noFill/>
          </p:spPr>
        </p:pic>
      </p:grpSp>
      <p:grpSp>
        <p:nvGrpSpPr>
          <p:cNvPr id="6" name="Group 25"/>
          <p:cNvGrpSpPr>
            <a:grpSpLocks/>
          </p:cNvGrpSpPr>
          <p:nvPr/>
        </p:nvGrpSpPr>
        <p:grpSpPr bwMode="auto">
          <a:xfrm>
            <a:off x="4108450" y="3502025"/>
            <a:ext cx="355600" cy="2068513"/>
            <a:chOff x="2584" y="734"/>
            <a:chExt cx="224" cy="1301"/>
          </a:xfrm>
        </p:grpSpPr>
        <p:pic>
          <p:nvPicPr>
            <p:cNvPr id="75802" name="Picture 26" descr="D:\Program Files\Common Files\Microsoft Shared\Clipart\themes1\Bullets\BD10298_.GIF"/>
            <p:cNvPicPr>
              <a:picLocks noChangeAspect="1" noChangeArrowheads="1"/>
            </p:cNvPicPr>
            <p:nvPr/>
          </p:nvPicPr>
          <p:blipFill>
            <a:blip r:embed="rId4"/>
            <a:srcRect/>
            <a:stretch>
              <a:fillRect/>
            </a:stretch>
          </p:blipFill>
          <p:spPr bwMode="auto">
            <a:xfrm>
              <a:off x="2596" y="734"/>
              <a:ext cx="212" cy="237"/>
            </a:xfrm>
            <a:prstGeom prst="rect">
              <a:avLst/>
            </a:prstGeom>
            <a:noFill/>
          </p:spPr>
        </p:pic>
        <p:pic>
          <p:nvPicPr>
            <p:cNvPr id="75803" name="Picture 27" descr="D:\Program Files\Common Files\Microsoft Shared\Clipart\themes1\Bullets\BD10298_.GIF"/>
            <p:cNvPicPr>
              <a:picLocks noChangeAspect="1" noChangeArrowheads="1"/>
            </p:cNvPicPr>
            <p:nvPr/>
          </p:nvPicPr>
          <p:blipFill>
            <a:blip r:embed="rId4"/>
            <a:srcRect/>
            <a:stretch>
              <a:fillRect/>
            </a:stretch>
          </p:blipFill>
          <p:spPr bwMode="auto">
            <a:xfrm>
              <a:off x="2584" y="1798"/>
              <a:ext cx="212" cy="237"/>
            </a:xfrm>
            <a:prstGeom prst="rect">
              <a:avLst/>
            </a:prstGeom>
            <a:noFill/>
          </p:spPr>
        </p:pic>
      </p:grpSp>
      <p:grpSp>
        <p:nvGrpSpPr>
          <p:cNvPr id="7" name="Group 28"/>
          <p:cNvGrpSpPr>
            <a:grpSpLocks/>
          </p:cNvGrpSpPr>
          <p:nvPr/>
        </p:nvGrpSpPr>
        <p:grpSpPr bwMode="auto">
          <a:xfrm>
            <a:off x="4746625" y="3502025"/>
            <a:ext cx="355600" cy="2068513"/>
            <a:chOff x="2986" y="734"/>
            <a:chExt cx="224" cy="1301"/>
          </a:xfrm>
        </p:grpSpPr>
        <p:pic>
          <p:nvPicPr>
            <p:cNvPr id="75805" name="Picture 29" descr="D:\Program Files\Common Files\Microsoft Shared\Clipart\themes1\Bullets\BD10298_.GIF"/>
            <p:cNvPicPr>
              <a:picLocks noChangeAspect="1" noChangeArrowheads="1"/>
            </p:cNvPicPr>
            <p:nvPr/>
          </p:nvPicPr>
          <p:blipFill>
            <a:blip r:embed="rId4"/>
            <a:srcRect/>
            <a:stretch>
              <a:fillRect/>
            </a:stretch>
          </p:blipFill>
          <p:spPr bwMode="auto">
            <a:xfrm>
              <a:off x="2998" y="734"/>
              <a:ext cx="212" cy="237"/>
            </a:xfrm>
            <a:prstGeom prst="rect">
              <a:avLst/>
            </a:prstGeom>
            <a:noFill/>
          </p:spPr>
        </p:pic>
        <p:pic>
          <p:nvPicPr>
            <p:cNvPr id="75806" name="Picture 30" descr="D:\Program Files\Common Files\Microsoft Shared\Clipart\themes1\Bullets\BD10298_.GIF"/>
            <p:cNvPicPr>
              <a:picLocks noChangeAspect="1" noChangeArrowheads="1"/>
            </p:cNvPicPr>
            <p:nvPr/>
          </p:nvPicPr>
          <p:blipFill>
            <a:blip r:embed="rId4"/>
            <a:srcRect/>
            <a:stretch>
              <a:fillRect/>
            </a:stretch>
          </p:blipFill>
          <p:spPr bwMode="auto">
            <a:xfrm>
              <a:off x="2986" y="1798"/>
              <a:ext cx="212" cy="237"/>
            </a:xfrm>
            <a:prstGeom prst="rect">
              <a:avLst/>
            </a:prstGeom>
            <a:noFill/>
          </p:spPr>
        </p:pic>
      </p:grpSp>
      <p:grpSp>
        <p:nvGrpSpPr>
          <p:cNvPr id="8" name="Group 31"/>
          <p:cNvGrpSpPr>
            <a:grpSpLocks/>
          </p:cNvGrpSpPr>
          <p:nvPr/>
        </p:nvGrpSpPr>
        <p:grpSpPr bwMode="auto">
          <a:xfrm>
            <a:off x="5384800" y="3502025"/>
            <a:ext cx="355600" cy="2068513"/>
            <a:chOff x="3388" y="734"/>
            <a:chExt cx="224" cy="1301"/>
          </a:xfrm>
        </p:grpSpPr>
        <p:pic>
          <p:nvPicPr>
            <p:cNvPr id="75808" name="Picture 32" descr="D:\Program Files\Common Files\Microsoft Shared\Clipart\themes1\Bullets\BD10298_.GIF"/>
            <p:cNvPicPr>
              <a:picLocks noChangeAspect="1" noChangeArrowheads="1"/>
            </p:cNvPicPr>
            <p:nvPr/>
          </p:nvPicPr>
          <p:blipFill>
            <a:blip r:embed="rId4"/>
            <a:srcRect/>
            <a:stretch>
              <a:fillRect/>
            </a:stretch>
          </p:blipFill>
          <p:spPr bwMode="auto">
            <a:xfrm>
              <a:off x="3400" y="734"/>
              <a:ext cx="212" cy="237"/>
            </a:xfrm>
            <a:prstGeom prst="rect">
              <a:avLst/>
            </a:prstGeom>
            <a:noFill/>
          </p:spPr>
        </p:pic>
        <p:pic>
          <p:nvPicPr>
            <p:cNvPr id="75809" name="Picture 33" descr="D:\Program Files\Common Files\Microsoft Shared\Clipart\themes1\Bullets\BD10298_.GIF"/>
            <p:cNvPicPr>
              <a:picLocks noChangeAspect="1" noChangeArrowheads="1"/>
            </p:cNvPicPr>
            <p:nvPr/>
          </p:nvPicPr>
          <p:blipFill>
            <a:blip r:embed="rId4"/>
            <a:srcRect/>
            <a:stretch>
              <a:fillRect/>
            </a:stretch>
          </p:blipFill>
          <p:spPr bwMode="auto">
            <a:xfrm>
              <a:off x="3388" y="1798"/>
              <a:ext cx="212" cy="237"/>
            </a:xfrm>
            <a:prstGeom prst="rect">
              <a:avLst/>
            </a:prstGeom>
            <a:noFill/>
          </p:spPr>
        </p:pic>
      </p:grpSp>
      <p:grpSp>
        <p:nvGrpSpPr>
          <p:cNvPr id="9" name="Group 34"/>
          <p:cNvGrpSpPr>
            <a:grpSpLocks/>
          </p:cNvGrpSpPr>
          <p:nvPr/>
        </p:nvGrpSpPr>
        <p:grpSpPr bwMode="auto">
          <a:xfrm>
            <a:off x="6024563" y="3502025"/>
            <a:ext cx="355600" cy="2068513"/>
            <a:chOff x="3791" y="734"/>
            <a:chExt cx="224" cy="1301"/>
          </a:xfrm>
        </p:grpSpPr>
        <p:pic>
          <p:nvPicPr>
            <p:cNvPr id="75811" name="Picture 35" descr="D:\Program Files\Common Files\Microsoft Shared\Clipart\themes1\Bullets\BD10298_.GIF"/>
            <p:cNvPicPr>
              <a:picLocks noChangeAspect="1" noChangeArrowheads="1"/>
            </p:cNvPicPr>
            <p:nvPr/>
          </p:nvPicPr>
          <p:blipFill>
            <a:blip r:embed="rId4"/>
            <a:srcRect/>
            <a:stretch>
              <a:fillRect/>
            </a:stretch>
          </p:blipFill>
          <p:spPr bwMode="auto">
            <a:xfrm>
              <a:off x="3803" y="734"/>
              <a:ext cx="212" cy="237"/>
            </a:xfrm>
            <a:prstGeom prst="rect">
              <a:avLst/>
            </a:prstGeom>
            <a:noFill/>
          </p:spPr>
        </p:pic>
        <p:pic>
          <p:nvPicPr>
            <p:cNvPr id="75812" name="Picture 36" descr="D:\Program Files\Common Files\Microsoft Shared\Clipart\themes1\Bullets\BD10298_.GIF"/>
            <p:cNvPicPr>
              <a:picLocks noChangeAspect="1" noChangeArrowheads="1"/>
            </p:cNvPicPr>
            <p:nvPr/>
          </p:nvPicPr>
          <p:blipFill>
            <a:blip r:embed="rId4"/>
            <a:srcRect/>
            <a:stretch>
              <a:fillRect/>
            </a:stretch>
          </p:blipFill>
          <p:spPr bwMode="auto">
            <a:xfrm>
              <a:off x="3791" y="1798"/>
              <a:ext cx="212" cy="237"/>
            </a:xfrm>
            <a:prstGeom prst="rect">
              <a:avLst/>
            </a:prstGeom>
            <a:noFill/>
          </p:spPr>
        </p:pic>
      </p:grpSp>
      <p:pic>
        <p:nvPicPr>
          <p:cNvPr id="75813" name="Picture 37" descr="D:\Program Files\Common Files\Microsoft Shared\Clipart\themes1\Bullets\BD10298_.GIF"/>
          <p:cNvPicPr>
            <a:picLocks noChangeAspect="1" noChangeArrowheads="1"/>
          </p:cNvPicPr>
          <p:nvPr/>
        </p:nvPicPr>
        <p:blipFill>
          <a:blip r:embed="rId4"/>
          <a:srcRect/>
          <a:stretch>
            <a:fillRect/>
          </a:stretch>
        </p:blipFill>
        <p:spPr bwMode="auto">
          <a:xfrm>
            <a:off x="8312150" y="5846763"/>
            <a:ext cx="336550" cy="376237"/>
          </a:xfrm>
          <a:prstGeom prst="rect">
            <a:avLst/>
          </a:prstGeom>
          <a:noFill/>
        </p:spPr>
      </p:pic>
      <p:sp>
        <p:nvSpPr>
          <p:cNvPr id="75814" name="Rectangle 38"/>
          <p:cNvSpPr>
            <a:spLocks noChangeArrowheads="1"/>
          </p:cNvSpPr>
          <p:nvPr/>
        </p:nvSpPr>
        <p:spPr bwMode="auto">
          <a:xfrm>
            <a:off x="1852613" y="4432300"/>
            <a:ext cx="996950" cy="165100"/>
          </a:xfrm>
          <a:prstGeom prst="rect">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15" name="Rectangle 39"/>
          <p:cNvSpPr>
            <a:spLocks noChangeArrowheads="1"/>
          </p:cNvSpPr>
          <p:nvPr/>
        </p:nvSpPr>
        <p:spPr bwMode="auto">
          <a:xfrm>
            <a:off x="6562725" y="4432300"/>
            <a:ext cx="996950" cy="165100"/>
          </a:xfrm>
          <a:prstGeom prst="rect">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16" name="Oval 40"/>
          <p:cNvSpPr>
            <a:spLocks noChangeArrowheads="1"/>
          </p:cNvSpPr>
          <p:nvPr/>
        </p:nvSpPr>
        <p:spPr bwMode="auto">
          <a:xfrm>
            <a:off x="4429125" y="4367213"/>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17" name="Line 41"/>
          <p:cNvSpPr>
            <a:spLocks noChangeShapeType="1"/>
          </p:cNvSpPr>
          <p:nvPr/>
        </p:nvSpPr>
        <p:spPr bwMode="auto">
          <a:xfrm flipV="1">
            <a:off x="4586288" y="314483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18" name="Line 42"/>
          <p:cNvSpPr>
            <a:spLocks noChangeShapeType="1"/>
          </p:cNvSpPr>
          <p:nvPr/>
        </p:nvSpPr>
        <p:spPr bwMode="auto">
          <a:xfrm flipH="1">
            <a:off x="3543300" y="4649788"/>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19" name="Line 43"/>
          <p:cNvSpPr>
            <a:spLocks noChangeShapeType="1"/>
          </p:cNvSpPr>
          <p:nvPr/>
        </p:nvSpPr>
        <p:spPr bwMode="auto">
          <a:xfrm rot="16200000" flipV="1">
            <a:off x="3771900" y="3938588"/>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0" name="Line 44"/>
          <p:cNvSpPr>
            <a:spLocks noChangeShapeType="1"/>
          </p:cNvSpPr>
          <p:nvPr/>
        </p:nvSpPr>
        <p:spPr bwMode="auto">
          <a:xfrm flipH="1">
            <a:off x="4572000" y="47371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1" name="Line 45"/>
          <p:cNvSpPr>
            <a:spLocks noChangeShapeType="1"/>
          </p:cNvSpPr>
          <p:nvPr/>
        </p:nvSpPr>
        <p:spPr bwMode="auto">
          <a:xfrm rot="5400000" flipV="1">
            <a:off x="5370513" y="3938588"/>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2" name="Line 46"/>
          <p:cNvSpPr>
            <a:spLocks noChangeShapeType="1"/>
          </p:cNvSpPr>
          <p:nvPr/>
        </p:nvSpPr>
        <p:spPr bwMode="auto">
          <a:xfrm flipH="1" flipV="1">
            <a:off x="3478213" y="3433763"/>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3" name="Line 47"/>
          <p:cNvSpPr>
            <a:spLocks noChangeShapeType="1"/>
          </p:cNvSpPr>
          <p:nvPr/>
        </p:nvSpPr>
        <p:spPr bwMode="auto">
          <a:xfrm>
            <a:off x="4748213" y="4684713"/>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4" name="Line 48"/>
          <p:cNvSpPr>
            <a:spLocks noChangeShapeType="1"/>
          </p:cNvSpPr>
          <p:nvPr/>
        </p:nvSpPr>
        <p:spPr bwMode="auto">
          <a:xfrm rot="10800000" flipH="1">
            <a:off x="4729163" y="3427413"/>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5" name="Line 49"/>
          <p:cNvSpPr>
            <a:spLocks noChangeShapeType="1"/>
          </p:cNvSpPr>
          <p:nvPr/>
        </p:nvSpPr>
        <p:spPr bwMode="auto">
          <a:xfrm rot="1320000" flipV="1">
            <a:off x="4881563" y="3198813"/>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6" name="Line 50"/>
          <p:cNvSpPr>
            <a:spLocks noChangeShapeType="1"/>
          </p:cNvSpPr>
          <p:nvPr/>
        </p:nvSpPr>
        <p:spPr bwMode="auto">
          <a:xfrm rot="4020000" flipV="1">
            <a:off x="5311776" y="364807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7" name="Line 51"/>
          <p:cNvSpPr>
            <a:spLocks noChangeShapeType="1"/>
          </p:cNvSpPr>
          <p:nvPr/>
        </p:nvSpPr>
        <p:spPr bwMode="auto">
          <a:xfrm rot="6720000" flipV="1">
            <a:off x="5311776" y="42545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8" name="Line 52"/>
          <p:cNvSpPr>
            <a:spLocks noChangeShapeType="1"/>
          </p:cNvSpPr>
          <p:nvPr/>
        </p:nvSpPr>
        <p:spPr bwMode="auto">
          <a:xfrm rot="9480000" flipV="1">
            <a:off x="4881563" y="4697413"/>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29" name="Line 53"/>
          <p:cNvSpPr>
            <a:spLocks noChangeShapeType="1"/>
          </p:cNvSpPr>
          <p:nvPr/>
        </p:nvSpPr>
        <p:spPr bwMode="auto">
          <a:xfrm rot="12120000" flipV="1">
            <a:off x="4271963" y="4697413"/>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30" name="Line 54"/>
          <p:cNvSpPr>
            <a:spLocks noChangeShapeType="1"/>
          </p:cNvSpPr>
          <p:nvPr/>
        </p:nvSpPr>
        <p:spPr bwMode="auto">
          <a:xfrm rot="14820000" flipV="1">
            <a:off x="3829051" y="42926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31" name="Line 55"/>
          <p:cNvSpPr>
            <a:spLocks noChangeShapeType="1"/>
          </p:cNvSpPr>
          <p:nvPr/>
        </p:nvSpPr>
        <p:spPr bwMode="auto">
          <a:xfrm rot="17520000" flipV="1">
            <a:off x="3829051" y="362426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32" name="Line 56"/>
          <p:cNvSpPr>
            <a:spLocks noChangeShapeType="1"/>
          </p:cNvSpPr>
          <p:nvPr/>
        </p:nvSpPr>
        <p:spPr bwMode="auto">
          <a:xfrm rot="20220000" flipV="1">
            <a:off x="4246563" y="3148013"/>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109" name="Group 108"/>
          <p:cNvGrpSpPr/>
          <p:nvPr/>
        </p:nvGrpSpPr>
        <p:grpSpPr>
          <a:xfrm>
            <a:off x="2949576" y="2514600"/>
            <a:ext cx="2309813" cy="4246563"/>
            <a:chOff x="2949576" y="2514600"/>
            <a:chExt cx="2309813" cy="4246563"/>
          </a:xfrm>
        </p:grpSpPr>
        <p:grpSp>
          <p:nvGrpSpPr>
            <p:cNvPr id="10" name="Group 66"/>
            <p:cNvGrpSpPr>
              <a:grpSpLocks/>
            </p:cNvGrpSpPr>
            <p:nvPr/>
          </p:nvGrpSpPr>
          <p:grpSpPr bwMode="auto">
            <a:xfrm>
              <a:off x="2949576" y="2514600"/>
              <a:ext cx="2309813" cy="4246563"/>
              <a:chOff x="2076" y="678"/>
              <a:chExt cx="1455" cy="2675"/>
            </a:xfrm>
          </p:grpSpPr>
          <p:sp>
            <p:nvSpPr>
              <p:cNvPr id="75843" name="Rectangle 67"/>
              <p:cNvSpPr>
                <a:spLocks noChangeArrowheads="1"/>
              </p:cNvSpPr>
              <p:nvPr/>
            </p:nvSpPr>
            <p:spPr bwMode="auto">
              <a:xfrm>
                <a:off x="2076" y="678"/>
                <a:ext cx="1361" cy="233"/>
              </a:xfrm>
              <a:prstGeom prst="rect">
                <a:avLst/>
              </a:prstGeom>
              <a:noFill/>
              <a:ln w="22225">
                <a:noFill/>
                <a:miter lim="800000"/>
                <a:headEnd/>
                <a:tailEnd/>
              </a:ln>
              <a:effectLst/>
            </p:spPr>
            <p:txBody>
              <a:bodyPr wrap="none">
                <a:spAutoFit/>
              </a:bodyPr>
              <a:lstStyle/>
              <a:p>
                <a:pPr algn="l" rtl="0" fontAlgn="auto">
                  <a:spcBef>
                    <a:spcPct val="50000"/>
                  </a:spcBef>
                  <a:spcAft>
                    <a:spcPts val="0"/>
                  </a:spcAft>
                </a:pPr>
                <a:r>
                  <a:rPr lang="en-US" b="1" dirty="0">
                    <a:solidFill>
                      <a:srgbClr val="0000FF"/>
                    </a:solidFill>
                    <a:latin typeface="Calibri"/>
                    <a:cs typeface="+mn-cs"/>
                  </a:rPr>
                  <a:t>Neutron slows down</a:t>
                </a:r>
              </a:p>
            </p:txBody>
          </p:sp>
          <p:sp>
            <p:nvSpPr>
              <p:cNvPr id="75844" name="Rectangle 68"/>
              <p:cNvSpPr>
                <a:spLocks noChangeArrowheads="1"/>
              </p:cNvSpPr>
              <p:nvPr/>
            </p:nvSpPr>
            <p:spPr bwMode="auto">
              <a:xfrm>
                <a:off x="2208" y="3120"/>
                <a:ext cx="1323" cy="233"/>
              </a:xfrm>
              <a:prstGeom prst="rect">
                <a:avLst/>
              </a:prstGeom>
              <a:noFill/>
              <a:ln w="22225">
                <a:noFill/>
                <a:miter lim="800000"/>
                <a:headEnd/>
                <a:tailEnd/>
              </a:ln>
              <a:effectLst/>
            </p:spPr>
            <p:txBody>
              <a:bodyPr wrap="none">
                <a:spAutoFit/>
              </a:bodyPr>
              <a:lstStyle/>
              <a:p>
                <a:pPr algn="l" rtl="0" fontAlgn="auto">
                  <a:spcBef>
                    <a:spcPct val="50000"/>
                  </a:spcBef>
                  <a:spcAft>
                    <a:spcPts val="0"/>
                  </a:spcAft>
                </a:pPr>
                <a:r>
                  <a:rPr lang="en-US" b="1" dirty="0">
                    <a:solidFill>
                      <a:srgbClr val="0000FF"/>
                    </a:solidFill>
                    <a:latin typeface="Calibri"/>
                    <a:cs typeface="+mn-cs"/>
                  </a:rPr>
                  <a:t>Neutron accelerates</a:t>
                </a:r>
              </a:p>
            </p:txBody>
          </p:sp>
        </p:grpSp>
        <p:sp>
          <p:nvSpPr>
            <p:cNvPr id="75845" name="Line 69"/>
            <p:cNvSpPr>
              <a:spLocks noChangeShapeType="1"/>
            </p:cNvSpPr>
            <p:nvPr/>
          </p:nvSpPr>
          <p:spPr bwMode="auto">
            <a:xfrm>
              <a:off x="4183063" y="2809875"/>
              <a:ext cx="0" cy="533400"/>
            </a:xfrm>
            <a:prstGeom prst="line">
              <a:avLst/>
            </a:prstGeom>
            <a:noFill/>
            <a:ln w="38100">
              <a:solidFill>
                <a:srgbClr val="3333CC"/>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46" name="Line 70"/>
            <p:cNvSpPr>
              <a:spLocks noChangeShapeType="1"/>
            </p:cNvSpPr>
            <p:nvPr/>
          </p:nvSpPr>
          <p:spPr bwMode="auto">
            <a:xfrm flipV="1">
              <a:off x="4092575" y="5843588"/>
              <a:ext cx="0" cy="533400"/>
            </a:xfrm>
            <a:prstGeom prst="line">
              <a:avLst/>
            </a:prstGeom>
            <a:noFill/>
            <a:ln w="38100">
              <a:solidFill>
                <a:srgbClr val="3333CC"/>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75847" name="Rectangle 71"/>
          <p:cNvSpPr>
            <a:spLocks noGrp="1" noChangeArrowheads="1"/>
          </p:cNvSpPr>
          <p:nvPr>
            <p:ph type="title" idx="4294967295"/>
          </p:nvPr>
        </p:nvSpPr>
        <p:spPr/>
        <p:txBody>
          <a:bodyPr/>
          <a:lstStyle/>
          <a:p>
            <a:r>
              <a:rPr lang="en-US"/>
              <a:t> </a:t>
            </a:r>
          </a:p>
        </p:txBody>
      </p:sp>
      <p:grpSp>
        <p:nvGrpSpPr>
          <p:cNvPr id="108" name="Group 107"/>
          <p:cNvGrpSpPr/>
          <p:nvPr/>
        </p:nvGrpSpPr>
        <p:grpSpPr>
          <a:xfrm>
            <a:off x="3505200" y="2886075"/>
            <a:ext cx="2209800" cy="3246438"/>
            <a:chOff x="3505200" y="2886075"/>
            <a:chExt cx="2209800" cy="3246438"/>
          </a:xfrm>
        </p:grpSpPr>
        <p:sp>
          <p:nvSpPr>
            <p:cNvPr id="75834" name="Line 58"/>
            <p:cNvSpPr>
              <a:spLocks noChangeShapeType="1"/>
            </p:cNvSpPr>
            <p:nvPr/>
          </p:nvSpPr>
          <p:spPr bwMode="auto">
            <a:xfrm>
              <a:off x="4953000" y="3419475"/>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36" name="Line 60"/>
            <p:cNvSpPr>
              <a:spLocks noChangeShapeType="1"/>
            </p:cNvSpPr>
            <p:nvPr/>
          </p:nvSpPr>
          <p:spPr bwMode="auto">
            <a:xfrm flipH="1">
              <a:off x="3505200" y="3419475"/>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38" name="Line 62"/>
            <p:cNvSpPr>
              <a:spLocks noChangeShapeType="1"/>
            </p:cNvSpPr>
            <p:nvPr/>
          </p:nvSpPr>
          <p:spPr bwMode="auto">
            <a:xfrm flipH="1">
              <a:off x="5029200" y="5705475"/>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5839" name="Line 63"/>
            <p:cNvSpPr>
              <a:spLocks noChangeShapeType="1"/>
            </p:cNvSpPr>
            <p:nvPr/>
          </p:nvSpPr>
          <p:spPr bwMode="auto">
            <a:xfrm>
              <a:off x="3657600" y="5705475"/>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11" name="Group 87"/>
            <p:cNvGrpSpPr>
              <a:grpSpLocks/>
            </p:cNvGrpSpPr>
            <p:nvPr/>
          </p:nvGrpSpPr>
          <p:grpSpPr bwMode="auto">
            <a:xfrm>
              <a:off x="3657600" y="2886075"/>
              <a:ext cx="1981200" cy="3246438"/>
              <a:chOff x="2304" y="912"/>
              <a:chExt cx="1248" cy="2045"/>
            </a:xfrm>
          </p:grpSpPr>
          <p:grpSp>
            <p:nvGrpSpPr>
              <p:cNvPr id="12" name="Group 75"/>
              <p:cNvGrpSpPr>
                <a:grpSpLocks/>
              </p:cNvGrpSpPr>
              <p:nvPr/>
            </p:nvGrpSpPr>
            <p:grpSpPr bwMode="auto">
              <a:xfrm>
                <a:off x="2304" y="912"/>
                <a:ext cx="288" cy="269"/>
                <a:chOff x="3552" y="2736"/>
                <a:chExt cx="288" cy="269"/>
              </a:xfrm>
            </p:grpSpPr>
            <p:sp>
              <p:nvSpPr>
                <p:cNvPr id="75852" name="Text Box 76"/>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4F81BD"/>
                      </a:solidFill>
                      <a:latin typeface="Times" pitchFamily="18" charset="0"/>
                      <a:cs typeface="+mn-cs"/>
                    </a:rPr>
                    <a:t>F</a:t>
                  </a:r>
                </a:p>
              </p:txBody>
            </p:sp>
            <p:sp>
              <p:nvSpPr>
                <p:cNvPr id="75853" name="Text Box 77"/>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grpSp>
            <p:nvGrpSpPr>
              <p:cNvPr id="13" name="Group 78"/>
              <p:cNvGrpSpPr>
                <a:grpSpLocks/>
              </p:cNvGrpSpPr>
              <p:nvPr/>
            </p:nvGrpSpPr>
            <p:grpSpPr bwMode="auto">
              <a:xfrm>
                <a:off x="3168" y="912"/>
                <a:ext cx="288" cy="269"/>
                <a:chOff x="3552" y="2736"/>
                <a:chExt cx="288" cy="269"/>
              </a:xfrm>
            </p:grpSpPr>
            <p:sp>
              <p:nvSpPr>
                <p:cNvPr id="75855" name="Text Box 79"/>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4F81BD"/>
                      </a:solidFill>
                      <a:latin typeface="Times" pitchFamily="18" charset="0"/>
                      <a:cs typeface="+mn-cs"/>
                    </a:rPr>
                    <a:t>F</a:t>
                  </a:r>
                </a:p>
              </p:txBody>
            </p:sp>
            <p:sp>
              <p:nvSpPr>
                <p:cNvPr id="75856" name="Text Box 80"/>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grpSp>
            <p:nvGrpSpPr>
              <p:cNvPr id="14" name="Group 81"/>
              <p:cNvGrpSpPr>
                <a:grpSpLocks/>
              </p:cNvGrpSpPr>
              <p:nvPr/>
            </p:nvGrpSpPr>
            <p:grpSpPr bwMode="auto">
              <a:xfrm>
                <a:off x="2304" y="2688"/>
                <a:ext cx="288" cy="269"/>
                <a:chOff x="3552" y="2736"/>
                <a:chExt cx="288" cy="269"/>
              </a:xfrm>
            </p:grpSpPr>
            <p:sp>
              <p:nvSpPr>
                <p:cNvPr id="75858" name="Text Box 82"/>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dirty="0">
                      <a:solidFill>
                        <a:srgbClr val="4F81BD"/>
                      </a:solidFill>
                      <a:latin typeface="Times" pitchFamily="18" charset="0"/>
                      <a:cs typeface="+mn-cs"/>
                    </a:rPr>
                    <a:t>F</a:t>
                  </a:r>
                </a:p>
              </p:txBody>
            </p:sp>
            <p:sp>
              <p:nvSpPr>
                <p:cNvPr id="75859" name="Text Box 83"/>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grpSp>
            <p:nvGrpSpPr>
              <p:cNvPr id="15" name="Group 84"/>
              <p:cNvGrpSpPr>
                <a:grpSpLocks/>
              </p:cNvGrpSpPr>
              <p:nvPr/>
            </p:nvGrpSpPr>
            <p:grpSpPr bwMode="auto">
              <a:xfrm>
                <a:off x="3264" y="2688"/>
                <a:ext cx="288" cy="269"/>
                <a:chOff x="3552" y="2736"/>
                <a:chExt cx="288" cy="269"/>
              </a:xfrm>
            </p:grpSpPr>
            <p:sp>
              <p:nvSpPr>
                <p:cNvPr id="75861" name="Text Box 85"/>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4F81BD"/>
                      </a:solidFill>
                      <a:latin typeface="Times" pitchFamily="18" charset="0"/>
                      <a:cs typeface="+mn-cs"/>
                    </a:rPr>
                    <a:t>F</a:t>
                  </a:r>
                </a:p>
              </p:txBody>
            </p:sp>
            <p:sp>
              <p:nvSpPr>
                <p:cNvPr id="75862" name="Text Box 86"/>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grpSp>
      </p:grpSp>
      <p:grpSp>
        <p:nvGrpSpPr>
          <p:cNvPr id="80" name="Group 79"/>
          <p:cNvGrpSpPr/>
          <p:nvPr/>
        </p:nvGrpSpPr>
        <p:grpSpPr>
          <a:xfrm>
            <a:off x="2598738" y="114300"/>
            <a:ext cx="3841750" cy="2184400"/>
            <a:chOff x="427038" y="4124325"/>
            <a:chExt cx="3841750" cy="2184400"/>
          </a:xfrm>
        </p:grpSpPr>
        <p:sp>
          <p:nvSpPr>
            <p:cNvPr id="81" name="AutoShape 2"/>
            <p:cNvSpPr>
              <a:spLocks noChangeArrowheads="1"/>
            </p:cNvSpPr>
            <p:nvPr/>
          </p:nvSpPr>
          <p:spPr bwMode="auto">
            <a:xfrm>
              <a:off x="2087563" y="434975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82" name="Picture 41" descr="D:\Program Files\Common Files\Microsoft Shared\Clipart\themes1\Bullets\BD10298_.GIF"/>
            <p:cNvPicPr>
              <a:picLocks noChangeAspect="1" noChangeArrowheads="1"/>
            </p:cNvPicPr>
            <p:nvPr/>
          </p:nvPicPr>
          <p:blipFill>
            <a:blip r:embed="rId4"/>
            <a:srcRect/>
            <a:stretch>
              <a:fillRect/>
            </a:stretch>
          </p:blipFill>
          <p:spPr bwMode="auto">
            <a:xfrm>
              <a:off x="2251075" y="4421188"/>
              <a:ext cx="138113" cy="92075"/>
            </a:xfrm>
            <a:prstGeom prst="rect">
              <a:avLst/>
            </a:prstGeom>
            <a:noFill/>
          </p:spPr>
        </p:pic>
        <p:sp>
          <p:nvSpPr>
            <p:cNvPr id="83" name="AutoShape 5"/>
            <p:cNvSpPr>
              <a:spLocks noChangeArrowheads="1"/>
            </p:cNvSpPr>
            <p:nvPr/>
          </p:nvSpPr>
          <p:spPr bwMode="auto">
            <a:xfrm>
              <a:off x="928688" y="4906963"/>
              <a:ext cx="485775"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84" name="AutoShape 6"/>
            <p:cNvSpPr>
              <a:spLocks noChangeArrowheads="1"/>
            </p:cNvSpPr>
            <p:nvPr/>
          </p:nvSpPr>
          <p:spPr bwMode="auto">
            <a:xfrm>
              <a:off x="3271838" y="4927600"/>
              <a:ext cx="484187"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85" name="AutoShape 31"/>
            <p:cNvSpPr>
              <a:spLocks noChangeArrowheads="1"/>
            </p:cNvSpPr>
            <p:nvPr/>
          </p:nvSpPr>
          <p:spPr bwMode="auto">
            <a:xfrm>
              <a:off x="2305050" y="4157664"/>
              <a:ext cx="57150" cy="1966912"/>
            </a:xfrm>
            <a:prstGeom prst="can">
              <a:avLst>
                <a:gd name="adj" fmla="val 146874"/>
              </a:avLst>
            </a:prstGeom>
            <a:solidFill>
              <a:srgbClr val="FF3300"/>
            </a:solidFill>
            <a:ln w="19050">
              <a:noFill/>
              <a:round/>
              <a:headEnd/>
              <a:tailEnd/>
            </a:ln>
            <a:effectLst/>
          </p:spPr>
          <p:txBody>
            <a:bodyPr wrap="none" anchor="ctr"/>
            <a:lstStyle/>
            <a:p>
              <a:pPr algn="ctr" rtl="0" fontAlgn="auto">
                <a:spcBef>
                  <a:spcPts val="0"/>
                </a:spcBef>
                <a:spcAft>
                  <a:spcPts val="0"/>
                </a:spcAft>
              </a:pPr>
              <a:endParaRPr lang="en-US">
                <a:solidFill>
                  <a:srgbClr val="FF3300"/>
                </a:solidFill>
                <a:latin typeface="Impact" pitchFamily="34" charset="0"/>
                <a:cs typeface="+mn-cs"/>
              </a:endParaRPr>
            </a:p>
          </p:txBody>
        </p:sp>
        <p:sp>
          <p:nvSpPr>
            <p:cNvPr id="86" name="AutoShape 32"/>
            <p:cNvSpPr>
              <a:spLocks noChangeArrowheads="1"/>
            </p:cNvSpPr>
            <p:nvPr/>
          </p:nvSpPr>
          <p:spPr bwMode="auto">
            <a:xfrm>
              <a:off x="2144713" y="542290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87" name="Text Box 33"/>
            <p:cNvSpPr txBox="1">
              <a:spLocks noChangeArrowheads="1"/>
            </p:cNvSpPr>
            <p:nvPr/>
          </p:nvSpPr>
          <p:spPr bwMode="auto">
            <a:xfrm>
              <a:off x="2351088" y="5972175"/>
              <a:ext cx="1917700"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dirty="0">
                  <a:solidFill>
                    <a:srgbClr val="FF3300"/>
                  </a:solidFill>
                  <a:latin typeface="Calibri"/>
                  <a:cs typeface="+mn-cs"/>
                </a:rPr>
                <a:t>LINE OF CHARGE</a:t>
              </a:r>
            </a:p>
          </p:txBody>
        </p:sp>
        <p:pic>
          <p:nvPicPr>
            <p:cNvPr id="88" name="Picture 34" descr="D:\Program Files\Common Files\Microsoft Shared\Clipart\themes1\Bullets\BD10298_.GIF"/>
            <p:cNvPicPr>
              <a:picLocks noChangeAspect="1" noChangeArrowheads="1"/>
            </p:cNvPicPr>
            <p:nvPr/>
          </p:nvPicPr>
          <p:blipFill>
            <a:blip r:embed="rId4"/>
            <a:srcRect/>
            <a:stretch>
              <a:fillRect/>
            </a:stretch>
          </p:blipFill>
          <p:spPr bwMode="auto">
            <a:xfrm>
              <a:off x="1431925" y="4789488"/>
              <a:ext cx="136525" cy="93662"/>
            </a:xfrm>
            <a:prstGeom prst="rect">
              <a:avLst/>
            </a:prstGeom>
            <a:noFill/>
          </p:spPr>
        </p:pic>
        <p:pic>
          <p:nvPicPr>
            <p:cNvPr id="89" name="Picture 38" descr="D:\Program Files\Common Files\Microsoft Shared\Clipart\themes1\Bullets\BD10298_.GIF"/>
            <p:cNvPicPr>
              <a:picLocks noChangeAspect="1" noChangeArrowheads="1"/>
            </p:cNvPicPr>
            <p:nvPr/>
          </p:nvPicPr>
          <p:blipFill>
            <a:blip r:embed="rId4"/>
            <a:srcRect/>
            <a:stretch>
              <a:fillRect/>
            </a:stretch>
          </p:blipFill>
          <p:spPr bwMode="auto">
            <a:xfrm>
              <a:off x="1104900" y="4972050"/>
              <a:ext cx="136525" cy="93663"/>
            </a:xfrm>
            <a:prstGeom prst="rect">
              <a:avLst/>
            </a:prstGeom>
            <a:noFill/>
          </p:spPr>
        </p:pic>
        <p:pic>
          <p:nvPicPr>
            <p:cNvPr id="90" name="Picture 39" descr="D:\Program Files\Common Files\Microsoft Shared\Clipart\themes1\Bullets\BD10298_.GIF"/>
            <p:cNvPicPr>
              <a:picLocks noChangeAspect="1" noChangeArrowheads="1"/>
            </p:cNvPicPr>
            <p:nvPr/>
          </p:nvPicPr>
          <p:blipFill>
            <a:blip r:embed="rId4"/>
            <a:srcRect/>
            <a:stretch>
              <a:fillRect/>
            </a:stretch>
          </p:blipFill>
          <p:spPr bwMode="auto">
            <a:xfrm>
              <a:off x="1657350" y="4667250"/>
              <a:ext cx="138113" cy="93663"/>
            </a:xfrm>
            <a:prstGeom prst="rect">
              <a:avLst/>
            </a:prstGeom>
            <a:noFill/>
          </p:spPr>
        </p:pic>
        <p:pic>
          <p:nvPicPr>
            <p:cNvPr id="91" name="Picture 40" descr="D:\Program Files\Common Files\Microsoft Shared\Clipart\themes1\Bullets\BD10298_.GIF"/>
            <p:cNvPicPr>
              <a:picLocks noChangeAspect="1" noChangeArrowheads="1"/>
            </p:cNvPicPr>
            <p:nvPr/>
          </p:nvPicPr>
          <p:blipFill>
            <a:blip r:embed="rId4"/>
            <a:srcRect/>
            <a:stretch>
              <a:fillRect/>
            </a:stretch>
          </p:blipFill>
          <p:spPr bwMode="auto">
            <a:xfrm>
              <a:off x="1901825" y="4564063"/>
              <a:ext cx="136525" cy="93662"/>
            </a:xfrm>
            <a:prstGeom prst="rect">
              <a:avLst/>
            </a:prstGeom>
            <a:noFill/>
          </p:spPr>
        </p:pic>
        <p:pic>
          <p:nvPicPr>
            <p:cNvPr id="92" name="Picture 42" descr="D:\Program Files\Common Files\Microsoft Shared\Clipart\themes1\Bullets\BD10298_.GIF"/>
            <p:cNvPicPr>
              <a:picLocks noChangeAspect="1" noChangeArrowheads="1"/>
            </p:cNvPicPr>
            <p:nvPr/>
          </p:nvPicPr>
          <p:blipFill>
            <a:blip r:embed="rId4"/>
            <a:srcRect/>
            <a:stretch>
              <a:fillRect/>
            </a:stretch>
          </p:blipFill>
          <p:spPr bwMode="auto">
            <a:xfrm>
              <a:off x="2571750" y="4568825"/>
              <a:ext cx="136525" cy="93663"/>
            </a:xfrm>
            <a:prstGeom prst="rect">
              <a:avLst/>
            </a:prstGeom>
            <a:noFill/>
          </p:spPr>
        </p:pic>
        <p:pic>
          <p:nvPicPr>
            <p:cNvPr id="93" name="Picture 43" descr="D:\Program Files\Common Files\Microsoft Shared\Clipart\themes1\Bullets\BD10298_.GIF"/>
            <p:cNvPicPr>
              <a:picLocks noChangeAspect="1" noChangeArrowheads="1"/>
            </p:cNvPicPr>
            <p:nvPr/>
          </p:nvPicPr>
          <p:blipFill>
            <a:blip r:embed="rId4"/>
            <a:srcRect/>
            <a:stretch>
              <a:fillRect/>
            </a:stretch>
          </p:blipFill>
          <p:spPr bwMode="auto">
            <a:xfrm>
              <a:off x="2803525" y="4700588"/>
              <a:ext cx="138113" cy="93662"/>
            </a:xfrm>
            <a:prstGeom prst="rect">
              <a:avLst/>
            </a:prstGeom>
            <a:noFill/>
          </p:spPr>
        </p:pic>
        <p:pic>
          <p:nvPicPr>
            <p:cNvPr id="94" name="Picture 44" descr="D:\Program Files\Common Files\Microsoft Shared\Clipart\themes1\Bullets\BD10298_.GIF"/>
            <p:cNvPicPr>
              <a:picLocks noChangeAspect="1" noChangeArrowheads="1"/>
            </p:cNvPicPr>
            <p:nvPr/>
          </p:nvPicPr>
          <p:blipFill>
            <a:blip r:embed="rId4"/>
            <a:srcRect/>
            <a:stretch>
              <a:fillRect/>
            </a:stretch>
          </p:blipFill>
          <p:spPr bwMode="auto">
            <a:xfrm>
              <a:off x="3065463" y="4838700"/>
              <a:ext cx="136525" cy="93663"/>
            </a:xfrm>
            <a:prstGeom prst="rect">
              <a:avLst/>
            </a:prstGeom>
            <a:noFill/>
          </p:spPr>
        </p:pic>
        <p:pic>
          <p:nvPicPr>
            <p:cNvPr id="95" name="Picture 45" descr="D:\Program Files\Common Files\Microsoft Shared\Clipart\themes1\Bullets\BD10298_.GIF"/>
            <p:cNvPicPr>
              <a:picLocks noChangeAspect="1" noChangeArrowheads="1"/>
            </p:cNvPicPr>
            <p:nvPr/>
          </p:nvPicPr>
          <p:blipFill>
            <a:blip r:embed="rId4"/>
            <a:srcRect/>
            <a:stretch>
              <a:fillRect/>
            </a:stretch>
          </p:blipFill>
          <p:spPr bwMode="auto">
            <a:xfrm>
              <a:off x="3357563" y="4987925"/>
              <a:ext cx="138112" cy="93663"/>
            </a:xfrm>
            <a:prstGeom prst="rect">
              <a:avLst/>
            </a:prstGeom>
            <a:noFill/>
          </p:spPr>
        </p:pic>
        <p:pic>
          <p:nvPicPr>
            <p:cNvPr id="96" name="Picture 46" descr="D:\Program Files\Common Files\Microsoft Shared\Clipart\themes1\Bullets\BD10298_.GIF"/>
            <p:cNvPicPr>
              <a:picLocks noChangeAspect="1" noChangeArrowheads="1"/>
            </p:cNvPicPr>
            <p:nvPr/>
          </p:nvPicPr>
          <p:blipFill>
            <a:blip r:embed="rId4"/>
            <a:srcRect/>
            <a:stretch>
              <a:fillRect/>
            </a:stretch>
          </p:blipFill>
          <p:spPr bwMode="auto">
            <a:xfrm>
              <a:off x="1476375" y="5121275"/>
              <a:ext cx="136525" cy="93663"/>
            </a:xfrm>
            <a:prstGeom prst="rect">
              <a:avLst/>
            </a:prstGeom>
            <a:noFill/>
          </p:spPr>
        </p:pic>
        <p:pic>
          <p:nvPicPr>
            <p:cNvPr id="97" name="Picture 47" descr="D:\Program Files\Common Files\Microsoft Shared\Clipart\themes1\Bullets\BD10298_.GIF"/>
            <p:cNvPicPr>
              <a:picLocks noChangeAspect="1" noChangeArrowheads="1"/>
            </p:cNvPicPr>
            <p:nvPr/>
          </p:nvPicPr>
          <p:blipFill>
            <a:blip r:embed="rId4"/>
            <a:srcRect/>
            <a:stretch>
              <a:fillRect/>
            </a:stretch>
          </p:blipFill>
          <p:spPr bwMode="auto">
            <a:xfrm>
              <a:off x="1736725" y="5214938"/>
              <a:ext cx="136525" cy="92075"/>
            </a:xfrm>
            <a:prstGeom prst="rect">
              <a:avLst/>
            </a:prstGeom>
            <a:noFill/>
          </p:spPr>
        </p:pic>
        <p:pic>
          <p:nvPicPr>
            <p:cNvPr id="98" name="Picture 48" descr="D:\Program Files\Common Files\Microsoft Shared\Clipart\themes1\Bullets\BD10298_.GIF"/>
            <p:cNvPicPr>
              <a:picLocks noChangeAspect="1" noChangeArrowheads="1"/>
            </p:cNvPicPr>
            <p:nvPr/>
          </p:nvPicPr>
          <p:blipFill>
            <a:blip r:embed="rId4"/>
            <a:srcRect/>
            <a:stretch>
              <a:fillRect/>
            </a:stretch>
          </p:blipFill>
          <p:spPr bwMode="auto">
            <a:xfrm>
              <a:off x="1968500" y="5346700"/>
              <a:ext cx="138113" cy="93663"/>
            </a:xfrm>
            <a:prstGeom prst="rect">
              <a:avLst/>
            </a:prstGeom>
            <a:noFill/>
          </p:spPr>
        </p:pic>
        <p:pic>
          <p:nvPicPr>
            <p:cNvPr id="99" name="Picture 49" descr="D:\Program Files\Common Files\Microsoft Shared\Clipart\themes1\Bullets\BD10298_.GIF"/>
            <p:cNvPicPr>
              <a:picLocks noChangeAspect="1" noChangeArrowheads="1"/>
            </p:cNvPicPr>
            <p:nvPr/>
          </p:nvPicPr>
          <p:blipFill>
            <a:blip r:embed="rId4"/>
            <a:srcRect/>
            <a:stretch>
              <a:fillRect/>
            </a:stretch>
          </p:blipFill>
          <p:spPr bwMode="auto">
            <a:xfrm>
              <a:off x="2611438" y="5337175"/>
              <a:ext cx="138112" cy="92075"/>
            </a:xfrm>
            <a:prstGeom prst="rect">
              <a:avLst/>
            </a:prstGeom>
            <a:noFill/>
          </p:spPr>
        </p:pic>
        <p:pic>
          <p:nvPicPr>
            <p:cNvPr id="100" name="Picture 50" descr="D:\Program Files\Common Files\Microsoft Shared\Clipart\themes1\Bullets\BD10298_.GIF"/>
            <p:cNvPicPr>
              <a:picLocks noChangeAspect="1" noChangeArrowheads="1"/>
            </p:cNvPicPr>
            <p:nvPr/>
          </p:nvPicPr>
          <p:blipFill>
            <a:blip r:embed="rId4"/>
            <a:srcRect/>
            <a:stretch>
              <a:fillRect/>
            </a:stretch>
          </p:blipFill>
          <p:spPr bwMode="auto">
            <a:xfrm>
              <a:off x="2860675" y="5226050"/>
              <a:ext cx="136525" cy="93663"/>
            </a:xfrm>
            <a:prstGeom prst="rect">
              <a:avLst/>
            </a:prstGeom>
            <a:noFill/>
          </p:spPr>
        </p:pic>
        <p:pic>
          <p:nvPicPr>
            <p:cNvPr id="101" name="Picture 51" descr="D:\Program Files\Common Files\Microsoft Shared\Clipart\themes1\Bullets\BD10298_.GIF"/>
            <p:cNvPicPr>
              <a:picLocks noChangeAspect="1" noChangeArrowheads="1"/>
            </p:cNvPicPr>
            <p:nvPr/>
          </p:nvPicPr>
          <p:blipFill>
            <a:blip r:embed="rId4"/>
            <a:srcRect/>
            <a:stretch>
              <a:fillRect/>
            </a:stretch>
          </p:blipFill>
          <p:spPr bwMode="auto">
            <a:xfrm>
              <a:off x="3098800" y="5116513"/>
              <a:ext cx="136525" cy="92075"/>
            </a:xfrm>
            <a:prstGeom prst="rect">
              <a:avLst/>
            </a:prstGeom>
            <a:noFill/>
          </p:spPr>
        </p:pic>
        <p:pic>
          <p:nvPicPr>
            <p:cNvPr id="102" name="Picture 52" descr="D:\Program Files\Common Files\Microsoft Shared\Clipart\themes1\Bullets\BD10298_.GIF"/>
            <p:cNvPicPr>
              <a:picLocks noChangeAspect="1" noChangeArrowheads="1"/>
            </p:cNvPicPr>
            <p:nvPr/>
          </p:nvPicPr>
          <p:blipFill>
            <a:blip r:embed="rId4"/>
            <a:srcRect/>
            <a:stretch>
              <a:fillRect/>
            </a:stretch>
          </p:blipFill>
          <p:spPr bwMode="auto">
            <a:xfrm>
              <a:off x="871538" y="5143500"/>
              <a:ext cx="138112" cy="92075"/>
            </a:xfrm>
            <a:prstGeom prst="rect">
              <a:avLst/>
            </a:prstGeom>
            <a:noFill/>
          </p:spPr>
        </p:pic>
        <p:pic>
          <p:nvPicPr>
            <p:cNvPr id="103" name="Picture 53" descr="D:\Program Files\Common Files\Microsoft Shared\Clipart\themes1\Bullets\BD10298_.GIF"/>
            <p:cNvPicPr>
              <a:picLocks noChangeAspect="1" noChangeArrowheads="1"/>
            </p:cNvPicPr>
            <p:nvPr/>
          </p:nvPicPr>
          <p:blipFill>
            <a:blip r:embed="rId4"/>
            <a:srcRect/>
            <a:stretch>
              <a:fillRect/>
            </a:stretch>
          </p:blipFill>
          <p:spPr bwMode="auto">
            <a:xfrm>
              <a:off x="666750" y="5286375"/>
              <a:ext cx="138113" cy="92075"/>
            </a:xfrm>
            <a:prstGeom prst="rect">
              <a:avLst/>
            </a:prstGeom>
            <a:noFill/>
          </p:spPr>
        </p:pic>
        <p:sp>
          <p:nvSpPr>
            <p:cNvPr id="104" name="Text Box 54"/>
            <p:cNvSpPr txBox="1">
              <a:spLocks noChangeArrowheads="1"/>
            </p:cNvSpPr>
            <p:nvPr/>
          </p:nvSpPr>
          <p:spPr bwMode="auto">
            <a:xfrm>
              <a:off x="427038" y="5499100"/>
              <a:ext cx="1185862"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996633"/>
                  </a:solidFill>
                  <a:latin typeface="Calibri"/>
                  <a:cs typeface="+mn-cs"/>
                </a:rPr>
                <a:t>NEUTRON</a:t>
              </a:r>
            </a:p>
          </p:txBody>
        </p:sp>
        <p:pic>
          <p:nvPicPr>
            <p:cNvPr id="105" name="Picture 55" descr="D:\Program Files\Common Files\Microsoft Shared\Clipart\themes1\Bullets\BD10298_.GIF"/>
            <p:cNvPicPr>
              <a:picLocks noChangeAspect="1" noChangeArrowheads="1"/>
            </p:cNvPicPr>
            <p:nvPr/>
          </p:nvPicPr>
          <p:blipFill>
            <a:blip r:embed="rId4"/>
            <a:srcRect/>
            <a:stretch>
              <a:fillRect/>
            </a:stretch>
          </p:blipFill>
          <p:spPr bwMode="auto">
            <a:xfrm>
              <a:off x="3606800" y="5154613"/>
              <a:ext cx="138113" cy="92075"/>
            </a:xfrm>
            <a:prstGeom prst="rect">
              <a:avLst/>
            </a:prstGeom>
            <a:noFill/>
          </p:spPr>
        </p:pic>
        <p:pic>
          <p:nvPicPr>
            <p:cNvPr id="106" name="Picture 56" descr="D:\Program Files\Common Files\Microsoft Shared\Clipart\themes1\Bullets\BD10298_.GIF"/>
            <p:cNvPicPr>
              <a:picLocks noChangeAspect="1" noChangeArrowheads="1"/>
            </p:cNvPicPr>
            <p:nvPr/>
          </p:nvPicPr>
          <p:blipFill>
            <a:blip r:embed="rId4"/>
            <a:srcRect/>
            <a:stretch>
              <a:fillRect/>
            </a:stretch>
          </p:blipFill>
          <p:spPr bwMode="auto">
            <a:xfrm>
              <a:off x="3851275" y="5324475"/>
              <a:ext cx="138113" cy="93663"/>
            </a:xfrm>
            <a:prstGeom prst="rect">
              <a:avLst/>
            </a:prstGeom>
            <a:noFill/>
          </p:spPr>
        </p:pic>
        <p:graphicFrame>
          <p:nvGraphicFramePr>
            <p:cNvPr id="107" name="Object 106"/>
            <p:cNvGraphicFramePr>
              <a:graphicFrameLocks noChangeAspect="1"/>
            </p:cNvGraphicFramePr>
            <p:nvPr/>
          </p:nvGraphicFramePr>
          <p:xfrm>
            <a:off x="873124" y="4124325"/>
            <a:ext cx="1040797" cy="485775"/>
          </p:xfrm>
          <a:graphic>
            <a:graphicData uri="http://schemas.openxmlformats.org/presentationml/2006/ole">
              <mc:AlternateContent xmlns:mc="http://schemas.openxmlformats.org/markup-compatibility/2006">
                <mc:Choice xmlns:v="urn:schemas-microsoft-com:vml" Requires="v">
                  <p:oleObj spid="_x0000_s540681" name="Equation" r:id="rId5" imgW="393480" imgH="215640" progId="Equation.DSMT4">
                    <p:embed/>
                  </p:oleObj>
                </mc:Choice>
                <mc:Fallback>
                  <p:oleObj name="Equation" r:id="rId5" imgW="393480" imgH="215640" progId="Equation.DSMT4">
                    <p:embed/>
                    <p:pic>
                      <p:nvPicPr>
                        <p:cNvPr id="107" name="Object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24" y="4124325"/>
                          <a:ext cx="104079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325434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7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7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7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7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7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7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8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8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8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8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8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8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8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58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8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58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8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58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58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8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58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8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8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58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58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9" grpId="0" animBg="1"/>
      <p:bldP spid="75780" grpId="0" animBg="1"/>
      <p:bldP spid="75781" grpId="0" animBg="1"/>
      <p:bldP spid="75814" grpId="0" animBg="1"/>
      <p:bldP spid="75815" grpId="0" animBg="1"/>
      <p:bldP spid="75816" grpId="0" animBg="1"/>
      <p:bldP spid="75817" grpId="0" animBg="1"/>
      <p:bldP spid="75818" grpId="0" animBg="1"/>
      <p:bldP spid="75819" grpId="0" animBg="1"/>
      <p:bldP spid="75820" grpId="0" animBg="1"/>
      <p:bldP spid="75821" grpId="0" animBg="1"/>
      <p:bldP spid="75822" grpId="0" animBg="1"/>
      <p:bldP spid="75823" grpId="0" animBg="1"/>
      <p:bldP spid="75824" grpId="0" animBg="1"/>
      <p:bldP spid="75825" grpId="0" animBg="1"/>
      <p:bldP spid="75826" grpId="0" animBg="1"/>
      <p:bldP spid="75827" grpId="0" animBg="1"/>
      <p:bldP spid="75828" grpId="0" animBg="1"/>
      <p:bldP spid="75829" grpId="0" animBg="1"/>
      <p:bldP spid="75830" grpId="0" animBg="1"/>
      <p:bldP spid="75831" grpId="0" animBg="1"/>
      <p:bldP spid="758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5" name="Rectangle 1037"/>
          <p:cNvSpPr>
            <a:spLocks noChangeArrowheads="1"/>
          </p:cNvSpPr>
          <p:nvPr/>
        </p:nvSpPr>
        <p:spPr bwMode="auto">
          <a:xfrm>
            <a:off x="539750" y="5295900"/>
            <a:ext cx="2642134" cy="461665"/>
          </a:xfrm>
          <a:prstGeom prst="rect">
            <a:avLst/>
          </a:prstGeom>
          <a:noFill/>
          <a:ln w="22225">
            <a:noFill/>
            <a:miter lim="800000"/>
            <a:headEnd/>
            <a:tailEnd/>
          </a:ln>
          <a:effectLst/>
        </p:spPr>
        <p:txBody>
          <a:bodyPr wrap="none">
            <a:spAutoFit/>
          </a:bodyPr>
          <a:lstStyle/>
          <a:p>
            <a:pPr algn="l" rtl="0" fontAlgn="auto">
              <a:spcBef>
                <a:spcPct val="50000"/>
              </a:spcBef>
              <a:spcAft>
                <a:spcPts val="0"/>
              </a:spcAft>
            </a:pPr>
            <a:r>
              <a:rPr lang="en-US" sz="2400" b="1" dirty="0">
                <a:solidFill>
                  <a:srgbClr val="0000FF"/>
                </a:solidFill>
                <a:latin typeface="Calibri"/>
                <a:cs typeface="+mn-cs"/>
              </a:rPr>
              <a:t>  It is a current loop</a:t>
            </a:r>
          </a:p>
        </p:txBody>
      </p:sp>
      <p:pic>
        <p:nvPicPr>
          <p:cNvPr id="95248" name="Picture 1040" descr="D:\Program Files\Common Files\Microsoft Shared\Clipart\themes1\Bullets\BD10298_.GIF"/>
          <p:cNvPicPr>
            <a:picLocks noChangeAspect="1" noChangeArrowheads="1"/>
          </p:cNvPicPr>
          <p:nvPr/>
        </p:nvPicPr>
        <p:blipFill>
          <a:blip r:embed="rId3"/>
          <a:srcRect/>
          <a:stretch>
            <a:fillRect/>
          </a:stretch>
        </p:blipFill>
        <p:spPr bwMode="auto">
          <a:xfrm>
            <a:off x="5883275" y="5256440"/>
            <a:ext cx="336550" cy="350384"/>
          </a:xfrm>
          <a:prstGeom prst="rect">
            <a:avLst/>
          </a:prstGeom>
          <a:noFill/>
        </p:spPr>
      </p:pic>
      <p:grpSp>
        <p:nvGrpSpPr>
          <p:cNvPr id="12" name="Group 1041"/>
          <p:cNvGrpSpPr>
            <a:grpSpLocks/>
          </p:cNvGrpSpPr>
          <p:nvPr/>
        </p:nvGrpSpPr>
        <p:grpSpPr bwMode="auto">
          <a:xfrm>
            <a:off x="7264400" y="5253038"/>
            <a:ext cx="1052513" cy="490538"/>
            <a:chOff x="633" y="3015"/>
            <a:chExt cx="1014" cy="831"/>
          </a:xfrm>
        </p:grpSpPr>
        <p:sp>
          <p:nvSpPr>
            <p:cNvPr id="95250" name="AutoShape 1042"/>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51" name="AutoShape 1043"/>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5253" name="Text Box 1045"/>
          <p:cNvSpPr txBox="1">
            <a:spLocks noChangeArrowheads="1"/>
          </p:cNvSpPr>
          <p:nvPr/>
        </p:nvSpPr>
        <p:spPr bwMode="auto">
          <a:xfrm>
            <a:off x="8048625" y="4895850"/>
            <a:ext cx="304800" cy="396875"/>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dirty="0">
                <a:solidFill>
                  <a:srgbClr val="996633"/>
                </a:solidFill>
                <a:latin typeface="Times" pitchFamily="18" charset="0"/>
                <a:cs typeface="+mn-cs"/>
              </a:rPr>
              <a:t>I</a:t>
            </a:r>
          </a:p>
        </p:txBody>
      </p:sp>
      <p:graphicFrame>
        <p:nvGraphicFramePr>
          <p:cNvPr id="63" name="Object 4"/>
          <p:cNvGraphicFramePr>
            <a:graphicFrameLocks noChangeAspect="1"/>
          </p:cNvGraphicFramePr>
          <p:nvPr/>
        </p:nvGraphicFramePr>
        <p:xfrm>
          <a:off x="6638925" y="5345113"/>
          <a:ext cx="342900" cy="333375"/>
        </p:xfrm>
        <a:graphic>
          <a:graphicData uri="http://schemas.openxmlformats.org/presentationml/2006/ole">
            <mc:AlternateContent xmlns:mc="http://schemas.openxmlformats.org/markup-compatibility/2006">
              <mc:Choice xmlns:v="urn:schemas-microsoft-com:vml" Requires="v">
                <p:oleObj spid="_x0000_s541712" name="Equation" r:id="rId4" imgW="139680" imgH="114120" progId="Equation.DSMT4">
                  <p:embed/>
                </p:oleObj>
              </mc:Choice>
              <mc:Fallback>
                <p:oleObj name="Equation" r:id="rId4" imgW="139680" imgH="114120" progId="Equation.DSMT4">
                  <p:embed/>
                  <p:pic>
                    <p:nvPicPr>
                      <p:cNvPr id="6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5345113"/>
                        <a:ext cx="3429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2050"/>
          <p:cNvSpPr>
            <a:spLocks noChangeArrowheads="1"/>
          </p:cNvSpPr>
          <p:nvPr/>
        </p:nvSpPr>
        <p:spPr bwMode="auto">
          <a:xfrm>
            <a:off x="609600" y="171450"/>
            <a:ext cx="8001000" cy="707886"/>
          </a:xfrm>
          <a:prstGeom prst="rect">
            <a:avLst/>
          </a:prstGeom>
          <a:noFill/>
          <a:ln w="22225">
            <a:noFill/>
            <a:miter lim="800000"/>
            <a:headEnd/>
            <a:tailEnd/>
          </a:ln>
          <a:effectLst/>
        </p:spPr>
        <p:txBody>
          <a:bodyPr>
            <a:spAutoFit/>
          </a:bodyPr>
          <a:lstStyle/>
          <a:p>
            <a:pPr algn="l" rtl="0" fontAlgn="auto">
              <a:spcBef>
                <a:spcPct val="50000"/>
              </a:spcBef>
              <a:spcAft>
                <a:spcPts val="0"/>
              </a:spcAft>
            </a:pPr>
            <a:r>
              <a:rPr lang="en-US" sz="4000" b="1" dirty="0" smtClean="0">
                <a:solidFill>
                  <a:srgbClr val="0000FF"/>
                </a:solidFill>
                <a:latin typeface="Calibri"/>
                <a:cs typeface="+mn-cs"/>
              </a:rPr>
              <a:t>The force exerted on the neutron</a:t>
            </a:r>
            <a:endParaRPr lang="en-US" sz="4000" b="1" dirty="0">
              <a:solidFill>
                <a:srgbClr val="0000FF"/>
              </a:solidFill>
              <a:latin typeface="Calibri"/>
              <a:cs typeface="+mn-cs"/>
            </a:endParaRPr>
          </a:p>
        </p:txBody>
      </p:sp>
      <p:sp>
        <p:nvSpPr>
          <p:cNvPr id="59" name="Text Box 2068"/>
          <p:cNvSpPr txBox="1">
            <a:spLocks noChangeArrowheads="1"/>
          </p:cNvSpPr>
          <p:nvPr/>
        </p:nvSpPr>
        <p:spPr bwMode="auto">
          <a:xfrm>
            <a:off x="7696200" y="2714625"/>
            <a:ext cx="457200" cy="365125"/>
          </a:xfrm>
          <a:prstGeom prst="rect">
            <a:avLst/>
          </a:prstGeom>
          <a:noFill/>
          <a:ln w="22225">
            <a:noFill/>
            <a:miter lim="800000"/>
            <a:headEnd/>
            <a:tailEnd/>
          </a:ln>
          <a:effectLst/>
        </p:spPr>
        <p:txBody>
          <a:bodyPr lIns="0" tIns="0" rIns="0" bIns="0" anchor="ctr" anchorCtr="1">
            <a:spAutoFit/>
          </a:bodyPr>
          <a:lstStyle/>
          <a:p>
            <a:pPr algn="l" rtl="0" fontAlgn="auto">
              <a:spcBef>
                <a:spcPts val="0"/>
              </a:spcBef>
              <a:spcAft>
                <a:spcPts val="0"/>
              </a:spcAft>
            </a:pPr>
            <a:r>
              <a:rPr lang="en-US" sz="2400" i="1">
                <a:solidFill>
                  <a:srgbClr val="996633"/>
                </a:solidFill>
                <a:latin typeface="Times" pitchFamily="18" charset="0"/>
                <a:cs typeface="+mn-cs"/>
              </a:rPr>
              <a:t>N</a:t>
            </a:r>
          </a:p>
        </p:txBody>
      </p:sp>
      <p:pic>
        <p:nvPicPr>
          <p:cNvPr id="61" name="Picture 2070" descr="D:\Program Files\Common Files\Microsoft Shared\Clipart\themes1\Bullets\BD10298_.GIF"/>
          <p:cNvPicPr>
            <a:picLocks noChangeAspect="1" noChangeArrowheads="1"/>
          </p:cNvPicPr>
          <p:nvPr/>
        </p:nvPicPr>
        <p:blipFill>
          <a:blip r:embed="rId3"/>
          <a:srcRect/>
          <a:stretch>
            <a:fillRect/>
          </a:stretch>
        </p:blipFill>
        <p:spPr bwMode="auto">
          <a:xfrm>
            <a:off x="6172200" y="3276600"/>
            <a:ext cx="336550" cy="381000"/>
          </a:xfrm>
          <a:prstGeom prst="rect">
            <a:avLst/>
          </a:prstGeom>
          <a:noFill/>
        </p:spPr>
      </p:pic>
      <p:sp>
        <p:nvSpPr>
          <p:cNvPr id="62" name="Oval 2072"/>
          <p:cNvSpPr>
            <a:spLocks noChangeArrowheads="1"/>
          </p:cNvSpPr>
          <p:nvPr/>
        </p:nvSpPr>
        <p:spPr bwMode="auto">
          <a:xfrm>
            <a:off x="7848600" y="3095625"/>
            <a:ext cx="152400" cy="152400"/>
          </a:xfrm>
          <a:prstGeom prst="ellipse">
            <a:avLst/>
          </a:prstGeom>
          <a:solidFill>
            <a:srgbClr val="996633"/>
          </a:solidFill>
          <a:ln w="22225">
            <a:solidFill>
              <a:srgbClr val="996633"/>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65" name="Oval 2073"/>
          <p:cNvSpPr>
            <a:spLocks noChangeArrowheads="1"/>
          </p:cNvSpPr>
          <p:nvPr/>
        </p:nvSpPr>
        <p:spPr bwMode="auto">
          <a:xfrm>
            <a:off x="7848600" y="3552825"/>
            <a:ext cx="152400" cy="152400"/>
          </a:xfrm>
          <a:prstGeom prst="ellipse">
            <a:avLst/>
          </a:prstGeom>
          <a:solidFill>
            <a:srgbClr val="996633"/>
          </a:solidFill>
          <a:ln w="22225">
            <a:solidFill>
              <a:srgbClr val="996633"/>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66" name="Rectangle 2074"/>
          <p:cNvSpPr>
            <a:spLocks noChangeArrowheads="1"/>
          </p:cNvSpPr>
          <p:nvPr/>
        </p:nvSpPr>
        <p:spPr bwMode="auto">
          <a:xfrm>
            <a:off x="7772400" y="3705225"/>
            <a:ext cx="336550" cy="45720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2400" i="1" dirty="0">
                <a:solidFill>
                  <a:srgbClr val="996633"/>
                </a:solidFill>
                <a:latin typeface="Times" pitchFamily="18" charset="0"/>
                <a:cs typeface="+mn-cs"/>
              </a:rPr>
              <a:t>S</a:t>
            </a:r>
          </a:p>
        </p:txBody>
      </p:sp>
      <p:sp>
        <p:nvSpPr>
          <p:cNvPr id="67" name="Rectangle 2075"/>
          <p:cNvSpPr>
            <a:spLocks noChangeArrowheads="1"/>
          </p:cNvSpPr>
          <p:nvPr/>
        </p:nvSpPr>
        <p:spPr bwMode="auto">
          <a:xfrm>
            <a:off x="233363" y="3136900"/>
            <a:ext cx="5706562" cy="523220"/>
          </a:xfrm>
          <a:prstGeom prst="rect">
            <a:avLst/>
          </a:prstGeom>
          <a:noFill/>
          <a:ln w="22225">
            <a:noFill/>
            <a:miter lim="800000"/>
            <a:headEnd/>
            <a:tailEnd/>
          </a:ln>
          <a:effectLst/>
        </p:spPr>
        <p:txBody>
          <a:bodyPr wrap="none">
            <a:spAutoFit/>
          </a:bodyPr>
          <a:lstStyle/>
          <a:p>
            <a:pPr algn="l" rtl="0" fontAlgn="auto">
              <a:spcBef>
                <a:spcPct val="50000"/>
              </a:spcBef>
              <a:spcAft>
                <a:spcPts val="0"/>
              </a:spcAft>
            </a:pPr>
            <a:r>
              <a:rPr lang="en-US" sz="2400" b="1" dirty="0" smtClean="0">
                <a:solidFill>
                  <a:srgbClr val="0000FF"/>
                </a:solidFill>
                <a:latin typeface="Calibri"/>
                <a:cs typeface="+mn-cs"/>
              </a:rPr>
              <a:t> A neutron</a:t>
            </a:r>
            <a:r>
              <a:rPr lang="en-US" sz="2800" dirty="0" smtClean="0">
                <a:solidFill>
                  <a:srgbClr val="0000FF"/>
                </a:solidFill>
                <a:latin typeface="Calibri"/>
                <a:cs typeface="+mn-cs"/>
              </a:rPr>
              <a:t> </a:t>
            </a:r>
            <a:r>
              <a:rPr lang="en-US" sz="2400" b="1" dirty="0">
                <a:solidFill>
                  <a:srgbClr val="0000FF"/>
                </a:solidFill>
                <a:latin typeface="Calibri"/>
                <a:cs typeface="+mn-cs"/>
              </a:rPr>
              <a:t>is not  two magnetic monopoles</a:t>
            </a:r>
          </a:p>
        </p:txBody>
      </p:sp>
      <p:sp>
        <p:nvSpPr>
          <p:cNvPr id="68" name="Rectangle 2077"/>
          <p:cNvSpPr>
            <a:spLocks noChangeArrowheads="1"/>
          </p:cNvSpPr>
          <p:nvPr/>
        </p:nvSpPr>
        <p:spPr bwMode="auto">
          <a:xfrm>
            <a:off x="400050" y="1466850"/>
            <a:ext cx="6834756" cy="523220"/>
          </a:xfrm>
          <a:prstGeom prst="rect">
            <a:avLst/>
          </a:prstGeom>
          <a:noFill/>
          <a:ln w="22225">
            <a:noFill/>
            <a:miter lim="800000"/>
            <a:headEnd/>
            <a:tailEnd/>
          </a:ln>
          <a:effectLst/>
        </p:spPr>
        <p:txBody>
          <a:bodyPr wrap="none">
            <a:spAutoFit/>
          </a:bodyPr>
          <a:lstStyle/>
          <a:p>
            <a:pPr algn="l" rtl="0" fontAlgn="auto">
              <a:spcBef>
                <a:spcPct val="50000"/>
              </a:spcBef>
              <a:spcAft>
                <a:spcPts val="0"/>
              </a:spcAft>
            </a:pPr>
            <a:r>
              <a:rPr lang="en-US" sz="2800" dirty="0">
                <a:solidFill>
                  <a:srgbClr val="0000FF"/>
                </a:solidFill>
                <a:latin typeface="Calibri"/>
                <a:cs typeface="+mn-cs"/>
              </a:rPr>
              <a:t> </a:t>
            </a:r>
            <a:r>
              <a:rPr lang="en-US" sz="2400" b="1" dirty="0">
                <a:solidFill>
                  <a:srgbClr val="0000FF"/>
                </a:solidFill>
                <a:latin typeface="Calibri"/>
                <a:cs typeface="+mn-cs"/>
              </a:rPr>
              <a:t>The model of the </a:t>
            </a:r>
            <a:r>
              <a:rPr lang="en-US" sz="2400" b="1" dirty="0" smtClean="0">
                <a:solidFill>
                  <a:srgbClr val="0000FF"/>
                </a:solidFill>
                <a:latin typeface="Calibri"/>
                <a:cs typeface="+mn-cs"/>
              </a:rPr>
              <a:t>magnetic </a:t>
            </a:r>
            <a:r>
              <a:rPr lang="en-US" sz="2400" b="1" dirty="0">
                <a:solidFill>
                  <a:srgbClr val="0000FF"/>
                </a:solidFill>
                <a:latin typeface="Calibri"/>
                <a:cs typeface="+mn-cs"/>
              </a:rPr>
              <a:t>moment </a:t>
            </a:r>
            <a:r>
              <a:rPr lang="en-US" sz="2400" b="1" i="1" dirty="0">
                <a:solidFill>
                  <a:srgbClr val="0000FF"/>
                </a:solidFill>
                <a:latin typeface="Symbol" pitchFamily="18" charset="2"/>
                <a:cs typeface="+mn-cs"/>
              </a:rPr>
              <a:t>m </a:t>
            </a:r>
            <a:r>
              <a:rPr lang="en-US" sz="2400" b="1" dirty="0">
                <a:solidFill>
                  <a:srgbClr val="0000FF"/>
                </a:solidFill>
                <a:latin typeface="Calibri"/>
                <a:cs typeface="+mn-cs"/>
              </a:rPr>
              <a:t>of a neutron</a:t>
            </a:r>
          </a:p>
        </p:txBody>
      </p:sp>
      <p:grpSp>
        <p:nvGrpSpPr>
          <p:cNvPr id="15" name="Group 2128"/>
          <p:cNvGrpSpPr>
            <a:grpSpLocks/>
          </p:cNvGrpSpPr>
          <p:nvPr/>
        </p:nvGrpSpPr>
        <p:grpSpPr bwMode="auto">
          <a:xfrm>
            <a:off x="7934325" y="1362075"/>
            <a:ext cx="495300" cy="762000"/>
            <a:chOff x="4080" y="384"/>
            <a:chExt cx="312" cy="480"/>
          </a:xfrm>
        </p:grpSpPr>
        <p:sp>
          <p:nvSpPr>
            <p:cNvPr id="70" name="Line 2078"/>
            <p:cNvSpPr>
              <a:spLocks noChangeShapeType="1"/>
            </p:cNvSpPr>
            <p:nvPr/>
          </p:nvSpPr>
          <p:spPr bwMode="auto">
            <a:xfrm flipV="1">
              <a:off x="4080" y="384"/>
              <a:ext cx="0" cy="480"/>
            </a:xfrm>
            <a:prstGeom prst="line">
              <a:avLst/>
            </a:prstGeom>
            <a:noFill/>
            <a:ln w="76200">
              <a:solidFill>
                <a:srgbClr val="996633"/>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1" name="Rectangle 2079"/>
            <p:cNvSpPr>
              <a:spLocks noChangeArrowheads="1"/>
            </p:cNvSpPr>
            <p:nvPr/>
          </p:nvSpPr>
          <p:spPr bwMode="auto">
            <a:xfrm>
              <a:off x="4128" y="499"/>
              <a:ext cx="264" cy="365"/>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996633"/>
                  </a:solidFill>
                  <a:latin typeface="Symbol" pitchFamily="18" charset="2"/>
                  <a:cs typeface="+mn-cs"/>
                  <a:sym typeface="Symbol" pitchFamily="18" charset="2"/>
                </a:rPr>
                <a:t></a:t>
              </a:r>
              <a:endParaRPr lang="en-US" i="1">
                <a:solidFill>
                  <a:srgbClr val="996633"/>
                </a:solidFill>
                <a:latin typeface="Symbol" pitchFamily="18" charset="2"/>
                <a:cs typeface="+mn-cs"/>
              </a:endParaRPr>
            </a:p>
          </p:txBody>
        </p:sp>
      </p:grpSp>
      <p:graphicFrame>
        <p:nvGraphicFramePr>
          <p:cNvPr id="72" name="Object 71"/>
          <p:cNvGraphicFramePr>
            <a:graphicFrameLocks noChangeAspect="1"/>
          </p:cNvGraphicFramePr>
          <p:nvPr/>
        </p:nvGraphicFramePr>
        <p:xfrm>
          <a:off x="7096125" y="3298825"/>
          <a:ext cx="342900" cy="349250"/>
        </p:xfrm>
        <a:graphic>
          <a:graphicData uri="http://schemas.openxmlformats.org/presentationml/2006/ole">
            <mc:AlternateContent xmlns:mc="http://schemas.openxmlformats.org/markup-compatibility/2006">
              <mc:Choice xmlns:v="urn:schemas-microsoft-com:vml" Requires="v">
                <p:oleObj spid="_x0000_s541713" name="Equation" r:id="rId6" imgW="139680" imgH="139680" progId="Equation.DSMT4">
                  <p:embed/>
                </p:oleObj>
              </mc:Choice>
              <mc:Fallback>
                <p:oleObj name="Equation" r:id="rId6" imgW="139680" imgH="139680" progId="Equation.DSMT4">
                  <p:embed/>
                  <p:pic>
                    <p:nvPicPr>
                      <p:cNvPr id="72" name="Object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125" y="3298825"/>
                        <a:ext cx="34290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Rectangle 150"/>
          <p:cNvSpPr>
            <a:spLocks noChangeArrowheads="1"/>
          </p:cNvSpPr>
          <p:nvPr/>
        </p:nvSpPr>
        <p:spPr bwMode="auto">
          <a:xfrm>
            <a:off x="5734050" y="828675"/>
            <a:ext cx="3629025" cy="304800"/>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1400" dirty="0">
                <a:solidFill>
                  <a:prstClr val="black"/>
                </a:solidFill>
                <a:latin typeface="Calibri"/>
                <a:cs typeface="+mn-cs"/>
              </a:rPr>
              <a:t>T.H. Boyer, Am .J. Phys. 56, 688 (1988)</a:t>
            </a:r>
          </a:p>
        </p:txBody>
      </p:sp>
    </p:spTree>
    <p:extLst>
      <p:ext uri="{BB962C8B-B14F-4D97-AF65-F5344CB8AC3E}">
        <p14:creationId xmlns:p14="http://schemas.microsoft.com/office/powerpoint/2010/main" val="495363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2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2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p:bldP spid="95253" grpId="0"/>
      <p:bldP spid="59" grpId="0"/>
      <p:bldP spid="62" grpId="0" animBg="1"/>
      <p:bldP spid="65" grpId="0" animBg="1"/>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0"/>
          <p:cNvPicPr>
            <a:picLocks noChangeAspect="1" noChangeArrowheads="1"/>
          </p:cNvPicPr>
          <p:nvPr/>
        </p:nvPicPr>
        <p:blipFill>
          <a:blip r:embed="rId2"/>
          <a:srcRect/>
          <a:stretch>
            <a:fillRect/>
          </a:stretch>
        </p:blipFill>
        <p:spPr bwMode="auto">
          <a:xfrm>
            <a:off x="-562012" y="7627128"/>
            <a:ext cx="321297" cy="167525"/>
          </a:xfrm>
          <a:prstGeom prst="rect">
            <a:avLst/>
          </a:prstGeom>
          <a:noFill/>
          <a:ln w="9525">
            <a:noFill/>
            <a:miter lim="800000"/>
            <a:headEnd/>
            <a:tailEnd/>
          </a:ln>
        </p:spPr>
      </p:pic>
      <p:pic>
        <p:nvPicPr>
          <p:cNvPr id="5160" name="Picture 40"/>
          <p:cNvPicPr>
            <a:picLocks noChangeAspect="1" noChangeArrowheads="1"/>
          </p:cNvPicPr>
          <p:nvPr/>
        </p:nvPicPr>
        <p:blipFill>
          <a:blip r:embed="rId2"/>
          <a:srcRect/>
          <a:stretch>
            <a:fillRect/>
          </a:stretch>
        </p:blipFill>
        <p:spPr bwMode="auto">
          <a:xfrm>
            <a:off x="1214414" y="4572008"/>
            <a:ext cx="321297" cy="167525"/>
          </a:xfrm>
          <a:prstGeom prst="rect">
            <a:avLst/>
          </a:prstGeom>
          <a:noFill/>
          <a:ln w="9525">
            <a:noFill/>
            <a:miter lim="800000"/>
            <a:headEnd/>
            <a:tailEnd/>
          </a:ln>
        </p:spPr>
      </p:pic>
      <p:sp>
        <p:nvSpPr>
          <p:cNvPr id="7171" name="AutoShape 49"/>
          <p:cNvSpPr>
            <a:spLocks noChangeArrowheads="1"/>
          </p:cNvSpPr>
          <p:nvPr/>
        </p:nvSpPr>
        <p:spPr bwMode="auto">
          <a:xfrm>
            <a:off x="4071934" y="4033830"/>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5144" name="Picture 24"/>
          <p:cNvPicPr>
            <a:picLocks noChangeAspect="1" noChangeArrowheads="1"/>
          </p:cNvPicPr>
          <p:nvPr/>
        </p:nvPicPr>
        <p:blipFill>
          <a:blip r:embed="rId3"/>
          <a:srcRect/>
          <a:stretch>
            <a:fillRect/>
          </a:stretch>
        </p:blipFill>
        <p:spPr bwMode="auto">
          <a:xfrm>
            <a:off x="-714412" y="4263392"/>
            <a:ext cx="387557" cy="180026"/>
          </a:xfrm>
          <a:prstGeom prst="rect">
            <a:avLst/>
          </a:prstGeom>
          <a:noFill/>
          <a:ln w="9525">
            <a:noFill/>
            <a:miter lim="800000"/>
            <a:headEnd/>
            <a:tailEnd/>
          </a:ln>
        </p:spPr>
      </p:pic>
      <p:pic>
        <p:nvPicPr>
          <p:cNvPr id="7184" name="Picture 16"/>
          <p:cNvPicPr>
            <a:picLocks noChangeAspect="1" noChangeArrowheads="1"/>
          </p:cNvPicPr>
          <p:nvPr/>
        </p:nvPicPr>
        <p:blipFill>
          <a:blip r:embed="rId3"/>
          <a:srcRect/>
          <a:stretch>
            <a:fillRect/>
          </a:stretch>
        </p:blipFill>
        <p:spPr bwMode="auto">
          <a:xfrm>
            <a:off x="-785850" y="6263318"/>
            <a:ext cx="387557" cy="178777"/>
          </a:xfrm>
          <a:prstGeom prst="rect">
            <a:avLst/>
          </a:prstGeom>
          <a:noFill/>
          <a:ln w="9525">
            <a:noFill/>
            <a:miter lim="800000"/>
            <a:headEnd/>
            <a:tailEnd/>
          </a:ln>
        </p:spPr>
      </p:pic>
      <p:sp>
        <p:nvSpPr>
          <p:cNvPr id="7172" name="AutoShape 4"/>
          <p:cNvSpPr>
            <a:spLocks noChangeArrowheads="1"/>
          </p:cNvSpPr>
          <p:nvPr/>
        </p:nvSpPr>
        <p:spPr bwMode="auto">
          <a:xfrm>
            <a:off x="1928778"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7173" name="AutoShape 9"/>
          <p:cNvSpPr>
            <a:spLocks noChangeArrowheads="1"/>
          </p:cNvSpPr>
          <p:nvPr/>
        </p:nvSpPr>
        <p:spPr bwMode="auto">
          <a:xfrm>
            <a:off x="6286496"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7188" name="Text Box 71"/>
          <p:cNvSpPr txBox="1">
            <a:spLocks noChangeArrowheads="1"/>
          </p:cNvSpPr>
          <p:nvPr/>
        </p:nvSpPr>
        <p:spPr bwMode="auto">
          <a:xfrm>
            <a:off x="2133600" y="228600"/>
            <a:ext cx="5264775" cy="584775"/>
          </a:xfrm>
          <a:prstGeom prst="rect">
            <a:avLst/>
          </a:prstGeom>
          <a:noFill/>
          <a:ln w="31750">
            <a:noFill/>
            <a:miter lim="800000"/>
            <a:headEnd/>
            <a:tailEnd/>
          </a:ln>
        </p:spPr>
        <p:txBody>
          <a:bodyPr wrap="none">
            <a:spAutoFit/>
          </a:bodyPr>
          <a:lstStyle/>
          <a:p>
            <a:pPr algn="l" rtl="0" fontAlgn="auto">
              <a:spcBef>
                <a:spcPts val="0"/>
              </a:spcBef>
              <a:spcAft>
                <a:spcPts val="0"/>
              </a:spcAft>
            </a:pPr>
            <a:r>
              <a:rPr lang="en-US" sz="3200" b="1" dirty="0" smtClean="0">
                <a:solidFill>
                  <a:srgbClr val="0000FF"/>
                </a:solidFill>
                <a:latin typeface="Calibri" pitchFamily="-112" charset="0"/>
                <a:cs typeface="+mn-cs"/>
              </a:rPr>
              <a:t>Mach </a:t>
            </a:r>
            <a:r>
              <a:rPr lang="en-US" sz="3200" b="1" dirty="0" err="1" smtClean="0">
                <a:solidFill>
                  <a:srgbClr val="0000FF"/>
                </a:solidFill>
                <a:latin typeface="Calibri" pitchFamily="-112" charset="0"/>
                <a:cs typeface="+mn-cs"/>
              </a:rPr>
              <a:t>Zehnder</a:t>
            </a:r>
            <a:r>
              <a:rPr lang="en-US" sz="3200" b="1" dirty="0" smtClean="0">
                <a:solidFill>
                  <a:srgbClr val="0000FF"/>
                </a:solidFill>
                <a:latin typeface="Calibri" pitchFamily="-112" charset="0"/>
                <a:cs typeface="+mn-cs"/>
              </a:rPr>
              <a:t> Interferometer</a:t>
            </a:r>
            <a:endParaRPr lang="en-US" sz="3200" b="1" dirty="0">
              <a:solidFill>
                <a:srgbClr val="0000FF"/>
              </a:solidFill>
              <a:latin typeface="Times New Roman" pitchFamily="18" charset="0"/>
              <a:cs typeface="+mn-cs"/>
            </a:endParaRPr>
          </a:p>
        </p:txBody>
      </p:sp>
      <p:pic>
        <p:nvPicPr>
          <p:cNvPr id="34" name="Picture 24"/>
          <p:cNvPicPr>
            <a:picLocks noChangeAspect="1" noChangeArrowheads="1"/>
          </p:cNvPicPr>
          <p:nvPr/>
        </p:nvPicPr>
        <p:blipFill>
          <a:blip r:embed="rId3"/>
          <a:srcRect/>
          <a:stretch>
            <a:fillRect/>
          </a:stretch>
        </p:blipFill>
        <p:spPr bwMode="auto">
          <a:xfrm>
            <a:off x="-714412" y="4763458"/>
            <a:ext cx="387557" cy="180026"/>
          </a:xfrm>
          <a:prstGeom prst="rect">
            <a:avLst/>
          </a:prstGeom>
          <a:noFill/>
          <a:ln w="9525">
            <a:noFill/>
            <a:miter lim="800000"/>
            <a:headEnd/>
            <a:tailEnd/>
          </a:ln>
        </p:spPr>
      </p:pic>
      <p:pic>
        <p:nvPicPr>
          <p:cNvPr id="27" name="Picture 16"/>
          <p:cNvPicPr>
            <a:picLocks noChangeAspect="1" noChangeArrowheads="1"/>
          </p:cNvPicPr>
          <p:nvPr/>
        </p:nvPicPr>
        <p:blipFill>
          <a:blip r:embed="rId3"/>
          <a:srcRect/>
          <a:stretch>
            <a:fillRect/>
          </a:stretch>
        </p:blipFill>
        <p:spPr bwMode="auto">
          <a:xfrm>
            <a:off x="-714412" y="6977698"/>
            <a:ext cx="387557" cy="178777"/>
          </a:xfrm>
          <a:prstGeom prst="rect">
            <a:avLst/>
          </a:prstGeom>
          <a:noFill/>
          <a:ln w="9525">
            <a:noFill/>
            <a:miter lim="800000"/>
            <a:headEnd/>
            <a:tailEnd/>
          </a:ln>
        </p:spPr>
      </p:pic>
      <p:sp>
        <p:nvSpPr>
          <p:cNvPr id="7187" name="AutoShape 48"/>
          <p:cNvSpPr>
            <a:spLocks noChangeArrowheads="1"/>
          </p:cNvSpPr>
          <p:nvPr/>
        </p:nvSpPr>
        <p:spPr bwMode="auto">
          <a:xfrm>
            <a:off x="4071934" y="6105532"/>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8" name="Picture 40"/>
          <p:cNvPicPr>
            <a:picLocks noChangeAspect="1" noChangeArrowheads="1"/>
          </p:cNvPicPr>
          <p:nvPr/>
        </p:nvPicPr>
        <p:blipFill>
          <a:blip r:embed="rId2"/>
          <a:srcRect/>
          <a:stretch>
            <a:fillRect/>
          </a:stretch>
        </p:blipFill>
        <p:spPr bwMode="auto">
          <a:xfrm>
            <a:off x="-714412" y="7474728"/>
            <a:ext cx="321297" cy="167525"/>
          </a:xfrm>
          <a:prstGeom prst="rect">
            <a:avLst/>
          </a:prstGeom>
          <a:noFill/>
          <a:ln w="9525">
            <a:noFill/>
            <a:miter lim="800000"/>
            <a:headEnd/>
            <a:tailEnd/>
          </a:ln>
        </p:spPr>
      </p:pic>
      <p:sp>
        <p:nvSpPr>
          <p:cNvPr id="26" name="AutoShape 49"/>
          <p:cNvSpPr>
            <a:spLocks noChangeArrowheads="1"/>
          </p:cNvSpPr>
          <p:nvPr/>
        </p:nvSpPr>
        <p:spPr bwMode="auto">
          <a:xfrm>
            <a:off x="4071934" y="857232"/>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srgbClr val="0000FF"/>
              </a:solidFill>
              <a:latin typeface="Calibri" pitchFamily="-112" charset="0"/>
              <a:cs typeface="+mn-cs"/>
            </a:endParaRPr>
          </a:p>
        </p:txBody>
      </p:sp>
      <p:pic>
        <p:nvPicPr>
          <p:cNvPr id="29" name="Picture 24"/>
          <p:cNvPicPr>
            <a:picLocks noChangeAspect="1" noChangeArrowheads="1"/>
          </p:cNvPicPr>
          <p:nvPr/>
        </p:nvPicPr>
        <p:blipFill>
          <a:blip r:embed="rId3"/>
          <a:srcRect/>
          <a:stretch>
            <a:fillRect/>
          </a:stretch>
        </p:blipFill>
        <p:spPr bwMode="auto">
          <a:xfrm>
            <a:off x="-714412" y="1086794"/>
            <a:ext cx="387557" cy="180026"/>
          </a:xfrm>
          <a:prstGeom prst="rect">
            <a:avLst/>
          </a:prstGeom>
          <a:noFill/>
          <a:ln w="9525">
            <a:noFill/>
            <a:miter lim="800000"/>
            <a:headEnd/>
            <a:tailEnd/>
          </a:ln>
        </p:spPr>
      </p:pic>
      <p:pic>
        <p:nvPicPr>
          <p:cNvPr id="30" name="Picture 16"/>
          <p:cNvPicPr>
            <a:picLocks noChangeAspect="1" noChangeArrowheads="1"/>
          </p:cNvPicPr>
          <p:nvPr/>
        </p:nvPicPr>
        <p:blipFill>
          <a:blip r:embed="rId3"/>
          <a:srcRect/>
          <a:stretch>
            <a:fillRect/>
          </a:stretch>
        </p:blipFill>
        <p:spPr bwMode="auto">
          <a:xfrm>
            <a:off x="-785850" y="3086720"/>
            <a:ext cx="387557" cy="178777"/>
          </a:xfrm>
          <a:prstGeom prst="rect">
            <a:avLst/>
          </a:prstGeom>
          <a:noFill/>
          <a:ln w="9525">
            <a:noFill/>
            <a:miter lim="800000"/>
            <a:headEnd/>
            <a:tailEnd/>
          </a:ln>
        </p:spPr>
      </p:pic>
      <p:sp>
        <p:nvSpPr>
          <p:cNvPr id="31" name="AutoShape 4"/>
          <p:cNvSpPr>
            <a:spLocks noChangeArrowheads="1"/>
          </p:cNvSpPr>
          <p:nvPr/>
        </p:nvSpPr>
        <p:spPr bwMode="auto">
          <a:xfrm>
            <a:off x="1928778"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32" name="AutoShape 9"/>
          <p:cNvSpPr>
            <a:spLocks noChangeArrowheads="1"/>
          </p:cNvSpPr>
          <p:nvPr/>
        </p:nvSpPr>
        <p:spPr bwMode="auto">
          <a:xfrm>
            <a:off x="6286496"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3" name="Picture 24"/>
          <p:cNvPicPr>
            <a:picLocks noChangeAspect="1" noChangeArrowheads="1"/>
          </p:cNvPicPr>
          <p:nvPr/>
        </p:nvPicPr>
        <p:blipFill>
          <a:blip r:embed="rId3"/>
          <a:srcRect/>
          <a:stretch>
            <a:fillRect/>
          </a:stretch>
        </p:blipFill>
        <p:spPr bwMode="auto">
          <a:xfrm>
            <a:off x="-714412" y="1586860"/>
            <a:ext cx="387557" cy="180026"/>
          </a:xfrm>
          <a:prstGeom prst="rect">
            <a:avLst/>
          </a:prstGeom>
          <a:noFill/>
          <a:ln w="9525">
            <a:noFill/>
            <a:miter lim="800000"/>
            <a:headEnd/>
            <a:tailEnd/>
          </a:ln>
        </p:spPr>
      </p:pic>
      <p:pic>
        <p:nvPicPr>
          <p:cNvPr id="35" name="Picture 16"/>
          <p:cNvPicPr>
            <a:picLocks noChangeAspect="1" noChangeArrowheads="1"/>
          </p:cNvPicPr>
          <p:nvPr/>
        </p:nvPicPr>
        <p:blipFill>
          <a:blip r:embed="rId3"/>
          <a:srcRect/>
          <a:stretch>
            <a:fillRect/>
          </a:stretch>
        </p:blipFill>
        <p:spPr bwMode="auto">
          <a:xfrm>
            <a:off x="-714412" y="3801100"/>
            <a:ext cx="387557" cy="178777"/>
          </a:xfrm>
          <a:prstGeom prst="rect">
            <a:avLst/>
          </a:prstGeom>
          <a:noFill/>
          <a:ln w="9525">
            <a:noFill/>
            <a:miter lim="800000"/>
            <a:headEnd/>
            <a:tailEnd/>
          </a:ln>
        </p:spPr>
      </p:pic>
      <p:sp>
        <p:nvSpPr>
          <p:cNvPr id="36" name="AutoShape 48"/>
          <p:cNvSpPr>
            <a:spLocks noChangeArrowheads="1"/>
          </p:cNvSpPr>
          <p:nvPr/>
        </p:nvSpPr>
        <p:spPr bwMode="auto">
          <a:xfrm>
            <a:off x="4071934" y="2928934"/>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5" name="Picture 40"/>
          <p:cNvPicPr>
            <a:picLocks noChangeAspect="1" noChangeArrowheads="1"/>
          </p:cNvPicPr>
          <p:nvPr/>
        </p:nvPicPr>
        <p:blipFill>
          <a:blip r:embed="rId2"/>
          <a:srcRect/>
          <a:stretch>
            <a:fillRect/>
          </a:stretch>
        </p:blipFill>
        <p:spPr bwMode="auto">
          <a:xfrm>
            <a:off x="1285852" y="2428868"/>
            <a:ext cx="321297" cy="167525"/>
          </a:xfrm>
          <a:prstGeom prst="rect">
            <a:avLst/>
          </a:prstGeom>
          <a:noFill/>
          <a:ln w="9525">
            <a:noFill/>
            <a:miter lim="800000"/>
            <a:headEnd/>
            <a:tailEnd/>
          </a:ln>
        </p:spPr>
      </p:pic>
    </p:spTree>
    <p:extLst>
      <p:ext uri="{BB962C8B-B14F-4D97-AF65-F5344CB8AC3E}">
        <p14:creationId xmlns:p14="http://schemas.microsoft.com/office/powerpoint/2010/main" val="2328859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2.77778E-7 -0.01065 L 0.10556 -0.06598 " pathEditMode="relative" rAng="0" ptsTypes="AA">
                                      <p:cBhvr>
                                        <p:cTn id="6" dur="1000" fill="hold"/>
                                        <p:tgtEl>
                                          <p:spTgt spid="25"/>
                                        </p:tgtEl>
                                        <p:attrNameLst>
                                          <p:attrName>ppt_x</p:attrName>
                                          <p:attrName>ppt_y</p:attrName>
                                        </p:attrNameLst>
                                      </p:cBhvr>
                                      <p:rCtr x="5300" y="-2800"/>
                                    </p:animMotion>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par>
                                <p:cTn id="7" presetID="0" presetClass="path" presetSubtype="0" accel="50000" fill="hold" nodeType="withEffect">
                                  <p:stCondLst>
                                    <p:cond delay="0"/>
                                  </p:stCondLst>
                                  <p:childTnLst>
                                    <p:animMotion origin="layout" path="M 0.00261 0.00209 L 0.11598 0.08565 " pathEditMode="relative" rAng="0" ptsTypes="AA">
                                      <p:cBhvr>
                                        <p:cTn id="8" dur="1000" fill="hold"/>
                                        <p:tgtEl>
                                          <p:spTgt spid="5160"/>
                                        </p:tgtEl>
                                        <p:attrNameLst>
                                          <p:attrName>ppt_x</p:attrName>
                                          <p:attrName>ppt_y</p:attrName>
                                        </p:attrNameLst>
                                      </p:cBhvr>
                                      <p:rCtr x="5700" y="4200"/>
                                    </p:animMotion>
                                  </p:childTnLst>
                                  <p:subTnLst>
                                    <p:set>
                                      <p:cBhvr override="childStyle">
                                        <p:cTn dur="1" fill="hold" display="0" masterRel="sameClick" afterEffect="1">
                                          <p:stCondLst>
                                            <p:cond evt="end" delay="0">
                                              <p:tn val="7"/>
                                            </p:cond>
                                          </p:stCondLst>
                                        </p:cTn>
                                        <p:tgtEl>
                                          <p:spTgt spid="5160"/>
                                        </p:tgtEl>
                                        <p:attrNameLst>
                                          <p:attrName>style.visibility</p:attrName>
                                        </p:attrNameLst>
                                      </p:cBhvr>
                                      <p:to>
                                        <p:strVal val="hidden"/>
                                      </p:to>
                                    </p:set>
                                  </p:subTnLst>
                                </p:cTn>
                              </p:par>
                            </p:childTnLst>
                          </p:cTn>
                        </p:par>
                        <p:par>
                          <p:cTn id="9" fill="hold">
                            <p:stCondLst>
                              <p:cond delay="1000"/>
                            </p:stCondLst>
                            <p:childTnLst>
                              <p:par>
                                <p:cTn id="10" presetID="0" presetClass="path" presetSubtype="0" fill="hold" nodeType="afterEffect">
                                  <p:stCondLst>
                                    <p:cond delay="0"/>
                                  </p:stCondLst>
                                  <p:childTnLst>
                                    <p:animMotion origin="layout" path="M 0.32326 0.12986 L 0.55694 -0.01921 " pathEditMode="relative" rAng="0" ptsTypes="AA">
                                      <p:cBhvr>
                                        <p:cTn id="11" dur="2000" fill="hold"/>
                                        <p:tgtEl>
                                          <p:spTgt spid="29"/>
                                        </p:tgtEl>
                                        <p:attrNameLst>
                                          <p:attrName>ppt_x</p:attrName>
                                          <p:attrName>ppt_y</p:attrName>
                                        </p:attrNameLst>
                                      </p:cBhvr>
                                      <p:rCtr x="11700" y="-7500"/>
                                    </p:animMotion>
                                  </p:childTnLst>
                                  <p:subTnLst>
                                    <p:set>
                                      <p:cBhvr override="childStyle">
                                        <p:cTn dur="1" fill="hold" display="0" masterRel="sameClick" afterEffect="1">
                                          <p:stCondLst>
                                            <p:cond evt="end" delay="0">
                                              <p:tn val="10"/>
                                            </p:cond>
                                          </p:stCondLst>
                                        </p:cTn>
                                        <p:tgtEl>
                                          <p:spTgt spid="29"/>
                                        </p:tgtEl>
                                        <p:attrNameLst>
                                          <p:attrName>style.visibility</p:attrName>
                                        </p:attrNameLst>
                                      </p:cBhvr>
                                      <p:to>
                                        <p:strVal val="hidden"/>
                                      </p:to>
                                    </p:set>
                                  </p:subTnLst>
                                </p:cTn>
                              </p:par>
                              <p:par>
                                <p:cTn id="12" presetID="0" presetClass="path" presetSubtype="0" fill="hold" nodeType="withEffect">
                                  <p:stCondLst>
                                    <p:cond delay="0"/>
                                  </p:stCondLst>
                                  <p:childTnLst>
                                    <p:animMotion origin="layout" path="M 0.32326 0.12986 L 0.55694 -0.01921 " pathEditMode="relative" rAng="0" ptsTypes="AA">
                                      <p:cBhvr>
                                        <p:cTn id="13" dur="2000" fill="hold"/>
                                        <p:tgtEl>
                                          <p:spTgt spid="5144"/>
                                        </p:tgtEl>
                                        <p:attrNameLst>
                                          <p:attrName>ppt_x</p:attrName>
                                          <p:attrName>ppt_y</p:attrName>
                                        </p:attrNameLst>
                                      </p:cBhvr>
                                      <p:rCtr x="11700" y="-7500"/>
                                    </p:animMotion>
                                  </p:childTnLst>
                                  <p:subTnLst>
                                    <p:set>
                                      <p:cBhvr override="childStyle">
                                        <p:cTn dur="1" fill="hold" display="0" masterRel="sameClick" afterEffect="1">
                                          <p:stCondLst>
                                            <p:cond evt="end" delay="0">
                                              <p:tn val="12"/>
                                            </p:cond>
                                          </p:stCondLst>
                                        </p:cTn>
                                        <p:tgtEl>
                                          <p:spTgt spid="5144"/>
                                        </p:tgtEl>
                                        <p:attrNameLst>
                                          <p:attrName>style.visibility</p:attrName>
                                        </p:attrNameLst>
                                      </p:cBhvr>
                                      <p:to>
                                        <p:strVal val="hidden"/>
                                      </p:to>
                                    </p:set>
                                  </p:subTnLst>
                                </p:cTn>
                              </p:par>
                              <p:par>
                                <p:cTn id="14" presetID="0" presetClass="path" presetSubtype="0" fill="hold" nodeType="withEffect">
                                  <p:stCondLst>
                                    <p:cond delay="0"/>
                                  </p:stCondLst>
                                  <p:childTnLst>
                                    <p:animMotion origin="layout" path="M 0.32326 0.05694 L 0.55694 0.21227 " pathEditMode="relative" rAng="0" ptsTypes="AA">
                                      <p:cBhvr>
                                        <p:cTn id="15" dur="2000" fill="hold"/>
                                        <p:tgtEl>
                                          <p:spTgt spid="33"/>
                                        </p:tgtEl>
                                        <p:attrNameLst>
                                          <p:attrName>ppt_x</p:attrName>
                                          <p:attrName>ppt_y</p:attrName>
                                        </p:attrNameLst>
                                      </p:cBhvr>
                                      <p:rCtr x="11700" y="7800"/>
                                    </p:animMotion>
                                  </p:childTnLst>
                                  <p:subTnLst>
                                    <p:set>
                                      <p:cBhvr override="childStyle">
                                        <p:cTn dur="1" fill="hold" display="0" masterRel="sameClick" afterEffect="1">
                                          <p:stCondLst>
                                            <p:cond evt="end" delay="0">
                                              <p:tn val="14"/>
                                            </p:cond>
                                          </p:stCondLst>
                                        </p:cTn>
                                        <p:tgtEl>
                                          <p:spTgt spid="33"/>
                                        </p:tgtEl>
                                        <p:attrNameLst>
                                          <p:attrName>style.visibility</p:attrName>
                                        </p:attrNameLst>
                                      </p:cBhvr>
                                      <p:to>
                                        <p:strVal val="hidden"/>
                                      </p:to>
                                    </p:set>
                                  </p:subTnLst>
                                </p:cTn>
                              </p:par>
                              <p:par>
                                <p:cTn id="16" presetID="0" presetClass="path" presetSubtype="0" fill="hold" nodeType="withEffect">
                                  <p:stCondLst>
                                    <p:cond delay="0"/>
                                  </p:stCondLst>
                                  <p:childTnLst>
                                    <p:animMotion origin="layout" path="M 0.32326 0.05694 L 0.55694 0.21227 " pathEditMode="relative" rAng="0" ptsTypes="AA">
                                      <p:cBhvr>
                                        <p:cTn id="17" dur="2000" fill="hold"/>
                                        <p:tgtEl>
                                          <p:spTgt spid="34"/>
                                        </p:tgtEl>
                                        <p:attrNameLst>
                                          <p:attrName>ppt_x</p:attrName>
                                          <p:attrName>ppt_y</p:attrName>
                                        </p:attrNameLst>
                                      </p:cBhvr>
                                      <p:rCtr x="11700" y="7800"/>
                                    </p:animMotion>
                                  </p:childTnLst>
                                  <p:subTnLst>
                                    <p:set>
                                      <p:cBhvr override="childStyle">
                                        <p:cTn dur="1" fill="hold" display="0" masterRel="sameClick" afterEffect="1">
                                          <p:stCondLst>
                                            <p:cond evt="end" delay="0">
                                              <p:tn val="16"/>
                                            </p:cond>
                                          </p:stCondLst>
                                        </p:cTn>
                                        <p:tgtEl>
                                          <p:spTgt spid="34"/>
                                        </p:tgtEl>
                                        <p:attrNameLst>
                                          <p:attrName>style.visibility</p:attrName>
                                        </p:attrNameLst>
                                      </p:cBhvr>
                                      <p:to>
                                        <p:strVal val="hidden"/>
                                      </p:to>
                                    </p:set>
                                  </p:subTnLst>
                                </p:cTn>
                              </p:par>
                            </p:childTnLst>
                          </p:cTn>
                        </p:par>
                        <p:par>
                          <p:cTn id="18" fill="hold">
                            <p:stCondLst>
                              <p:cond delay="3000"/>
                            </p:stCondLst>
                            <p:childTnLst>
                              <p:par>
                                <p:cTn id="19" presetID="0" presetClass="path" presetSubtype="0" fill="hold" nodeType="afterEffect">
                                  <p:stCondLst>
                                    <p:cond delay="0"/>
                                  </p:stCondLst>
                                  <p:childTnLst>
                                    <p:animMotion origin="layout" path="M 0.56476 -0.31065 L 0.80104 -0.15324 " pathEditMode="relative" rAng="0" ptsTypes="AA">
                                      <p:cBhvr>
                                        <p:cTn id="20" dur="2000" fill="hold"/>
                                        <p:tgtEl>
                                          <p:spTgt spid="30"/>
                                        </p:tgtEl>
                                        <p:attrNameLst>
                                          <p:attrName>ppt_x</p:attrName>
                                          <p:attrName>ppt_y</p:attrName>
                                        </p:attrNameLst>
                                      </p:cBhvr>
                                      <p:rCtr x="11800" y="7900"/>
                                    </p:animMotion>
                                  </p:childTnLst>
                                  <p:subTnLst>
                                    <p:set>
                                      <p:cBhvr override="childStyle">
                                        <p:cTn dur="1" fill="hold" display="0" masterRel="sameClick" afterEffect="1">
                                          <p:stCondLst>
                                            <p:cond evt="end" delay="0">
                                              <p:tn val="19"/>
                                            </p:cond>
                                          </p:stCondLst>
                                        </p:cTn>
                                        <p:tgtEl>
                                          <p:spTgt spid="30"/>
                                        </p:tgtEl>
                                        <p:attrNameLst>
                                          <p:attrName>style.visibility</p:attrName>
                                        </p:attrNameLst>
                                      </p:cBhvr>
                                      <p:to>
                                        <p:strVal val="hidden"/>
                                      </p:to>
                                    </p:set>
                                  </p:subTnLst>
                                </p:cTn>
                              </p:par>
                              <p:par>
                                <p:cTn id="21" presetID="0" presetClass="path" presetSubtype="0" fill="hold" nodeType="withEffect">
                                  <p:stCondLst>
                                    <p:cond delay="0"/>
                                  </p:stCondLst>
                                  <p:childTnLst>
                                    <p:animMotion origin="layout" path="M 0.55694 -0.11041 L 0.79322 -0.26782 " pathEditMode="relative" rAng="0" ptsTypes="AA">
                                      <p:cBhvr>
                                        <p:cTn id="22" dur="2000" fill="hold"/>
                                        <p:tgtEl>
                                          <p:spTgt spid="35"/>
                                        </p:tgtEl>
                                        <p:attrNameLst>
                                          <p:attrName>ppt_x</p:attrName>
                                          <p:attrName>ppt_y</p:attrName>
                                        </p:attrNameLst>
                                      </p:cBhvr>
                                      <p:rCtr x="11800" y="-7900"/>
                                    </p:animMotion>
                                  </p:childTnLst>
                                  <p:subTnLst>
                                    <p:set>
                                      <p:cBhvr override="childStyle">
                                        <p:cTn dur="1" fill="hold" display="0" masterRel="sameClick" afterEffect="1">
                                          <p:stCondLst>
                                            <p:cond evt="end" delay="0">
                                              <p:tn val="21"/>
                                            </p:cond>
                                          </p:stCondLst>
                                        </p:cTn>
                                        <p:tgtEl>
                                          <p:spTgt spid="35"/>
                                        </p:tgtEl>
                                        <p:attrNameLst>
                                          <p:attrName>style.visibility</p:attrName>
                                        </p:attrNameLst>
                                      </p:cBhvr>
                                      <p:to>
                                        <p:strVal val="hidden"/>
                                      </p:to>
                                    </p:set>
                                  </p:subTnLst>
                                </p:cTn>
                              </p:par>
                              <p:par>
                                <p:cTn id="23" presetID="0" presetClass="path" presetSubtype="0" fill="hold" nodeType="withEffect">
                                  <p:stCondLst>
                                    <p:cond delay="0"/>
                                  </p:stCondLst>
                                  <p:childTnLst>
                                    <p:animMotion origin="layout" path="M 0.56476 -0.31065 L 0.80104 -0.15324 " pathEditMode="relative" rAng="0" ptsTypes="AA">
                                      <p:cBhvr>
                                        <p:cTn id="24" dur="2000" fill="hold"/>
                                        <p:tgtEl>
                                          <p:spTgt spid="7184"/>
                                        </p:tgtEl>
                                        <p:attrNameLst>
                                          <p:attrName>ppt_x</p:attrName>
                                          <p:attrName>ppt_y</p:attrName>
                                        </p:attrNameLst>
                                      </p:cBhvr>
                                      <p:rCtr x="11800" y="7900"/>
                                    </p:animMotion>
                                  </p:childTnLst>
                                  <p:subTnLst>
                                    <p:set>
                                      <p:cBhvr override="childStyle">
                                        <p:cTn dur="1" fill="hold" display="0" masterRel="sameClick" afterEffect="1">
                                          <p:stCondLst>
                                            <p:cond evt="end" delay="0">
                                              <p:tn val="23"/>
                                            </p:cond>
                                          </p:stCondLst>
                                        </p:cTn>
                                        <p:tgtEl>
                                          <p:spTgt spid="7184"/>
                                        </p:tgtEl>
                                        <p:attrNameLst>
                                          <p:attrName>style.visibility</p:attrName>
                                        </p:attrNameLst>
                                      </p:cBhvr>
                                      <p:to>
                                        <p:strVal val="hidden"/>
                                      </p:to>
                                    </p:set>
                                  </p:subTnLst>
                                </p:cTn>
                              </p:par>
                              <p:par>
                                <p:cTn id="25" presetID="0" presetClass="path" presetSubtype="0" fill="hold" nodeType="withEffect">
                                  <p:stCondLst>
                                    <p:cond delay="0"/>
                                  </p:stCondLst>
                                  <p:childTnLst>
                                    <p:animMotion origin="layout" path="M 0.55694 -0.11041 L 0.79322 -0.26782 " pathEditMode="relative" rAng="0" ptsTypes="AA">
                                      <p:cBhvr>
                                        <p:cTn id="26" dur="2000" fill="hold"/>
                                        <p:tgtEl>
                                          <p:spTgt spid="27"/>
                                        </p:tgtEl>
                                        <p:attrNameLst>
                                          <p:attrName>ppt_x</p:attrName>
                                          <p:attrName>ppt_y</p:attrName>
                                        </p:attrNameLst>
                                      </p:cBhvr>
                                      <p:rCtr x="11800" y="-7900"/>
                                    </p:animMotion>
                                  </p:childTnLst>
                                  <p:subTnLst>
                                    <p:set>
                                      <p:cBhvr override="childStyle">
                                        <p:cTn dur="1" fill="hold" display="0" masterRel="sameClick" afterEffect="1">
                                          <p:stCondLst>
                                            <p:cond evt="end" delay="0">
                                              <p:tn val="25"/>
                                            </p:cond>
                                          </p:stCondLst>
                                        </p:cTn>
                                        <p:tgtEl>
                                          <p:spTgt spid="27"/>
                                        </p:tgtEl>
                                        <p:attrNameLst>
                                          <p:attrName>style.visibility</p:attrName>
                                        </p:attrNameLst>
                                      </p:cBhvr>
                                      <p:to>
                                        <p:strVal val="hidden"/>
                                      </p:to>
                                    </p:set>
                                  </p:subTnLst>
                                </p:cTn>
                              </p:par>
                            </p:childTnLst>
                          </p:cTn>
                        </p:par>
                        <p:par>
                          <p:cTn id="27" fill="hold">
                            <p:stCondLst>
                              <p:cond delay="5000"/>
                            </p:stCondLst>
                            <p:childTnLst>
                              <p:par>
                                <p:cTn id="28" presetID="0" presetClass="path" presetSubtype="0" fill="hold" nodeType="afterEffect">
                                  <p:stCondLst>
                                    <p:cond delay="0"/>
                                  </p:stCondLst>
                                  <p:childTnLst>
                                    <p:animMotion origin="layout" path="M 0.7802 -0.82385 L 0.89045 -0.88565 " pathEditMode="relative" rAng="0" ptsTypes="AA">
                                      <p:cBhvr>
                                        <p:cTn id="29" dur="1000" fill="hold"/>
                                        <p:tgtEl>
                                          <p:spTgt spid="38"/>
                                        </p:tgtEl>
                                        <p:attrNameLst>
                                          <p:attrName>ppt_x</p:attrName>
                                          <p:attrName>ppt_y</p:attrName>
                                        </p:attrNameLst>
                                      </p:cBhvr>
                                      <p:rCtr x="5500" y="-3100"/>
                                    </p:animMotion>
                                  </p:childTnLst>
                                </p:cTn>
                              </p:par>
                              <p:par>
                                <p:cTn id="30" presetID="0" presetClass="path" presetSubtype="0" fill="hold" nodeType="withEffect">
                                  <p:stCondLst>
                                    <p:cond delay="0"/>
                                  </p:stCondLst>
                                  <p:childTnLst>
                                    <p:animMotion origin="layout" path="M 0.79687 -0.32916 L 0.91493 -0.25555 " pathEditMode="relative" rAng="0" ptsTypes="AA">
                                      <p:cBhvr>
                                        <p:cTn id="31" dur="1000" fill="hold"/>
                                        <p:tgtEl>
                                          <p:spTgt spid="28"/>
                                        </p:tgtEl>
                                        <p:attrNameLst>
                                          <p:attrName>ppt_x</p:attrName>
                                          <p:attrName>ppt_y</p:attrName>
                                        </p:attrNameLst>
                                      </p:cBhvr>
                                      <p:rCtr x="5900" y="3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552" name="Object 1024"/>
          <p:cNvGraphicFramePr>
            <a:graphicFrameLocks noChangeAspect="1"/>
          </p:cNvGraphicFramePr>
          <p:nvPr/>
        </p:nvGraphicFramePr>
        <p:xfrm>
          <a:off x="4378325" y="1830377"/>
          <a:ext cx="1489075" cy="962036"/>
        </p:xfrm>
        <a:graphic>
          <a:graphicData uri="http://schemas.openxmlformats.org/presentationml/2006/ole">
            <mc:AlternateContent xmlns:mc="http://schemas.openxmlformats.org/markup-compatibility/2006">
              <mc:Choice xmlns:v="urn:schemas-microsoft-com:vml" Requires="v">
                <p:oleObj spid="_x0000_s542764" name="Equation" r:id="rId3" imgW="647640" imgH="419040" progId="Equation.3">
                  <p:embed/>
                </p:oleObj>
              </mc:Choice>
              <mc:Fallback>
                <p:oleObj name="Equation" r:id="rId3" imgW="647640" imgH="419040" progId="Equation.3">
                  <p:embed/>
                  <p:pic>
                    <p:nvPicPr>
                      <p:cNvPr id="27955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1830377"/>
                        <a:ext cx="1489075" cy="96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58" name="Rectangle 1050"/>
          <p:cNvSpPr>
            <a:spLocks noChangeArrowheads="1"/>
          </p:cNvSpPr>
          <p:nvPr/>
        </p:nvSpPr>
        <p:spPr bwMode="auto">
          <a:xfrm>
            <a:off x="238125" y="1838325"/>
            <a:ext cx="4189313" cy="830997"/>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A moving </a:t>
            </a:r>
            <a:r>
              <a:rPr lang="en-US" sz="2400" b="1" dirty="0">
                <a:solidFill>
                  <a:srgbClr val="0000FF"/>
                </a:solidFill>
                <a:latin typeface="Calibri"/>
                <a:cs typeface="+mn-cs"/>
              </a:rPr>
              <a:t>current loop has </a:t>
            </a:r>
            <a:r>
              <a:rPr lang="en-US" sz="2400" b="1" dirty="0" smtClean="0">
                <a:solidFill>
                  <a:srgbClr val="0000FF"/>
                </a:solidFill>
                <a:latin typeface="Calibri"/>
                <a:cs typeface="+mn-cs"/>
              </a:rPr>
              <a:t>an </a:t>
            </a:r>
            <a:r>
              <a:rPr lang="en-US" sz="2400" b="1" dirty="0">
                <a:solidFill>
                  <a:srgbClr val="0000FF"/>
                </a:solidFill>
                <a:latin typeface="Calibri"/>
                <a:cs typeface="+mn-cs"/>
              </a:rPr>
              <a:t>electric dipole moment</a:t>
            </a:r>
          </a:p>
        </p:txBody>
      </p:sp>
      <p:grpSp>
        <p:nvGrpSpPr>
          <p:cNvPr id="3" name="Group 1067"/>
          <p:cNvGrpSpPr>
            <a:grpSpLocks/>
          </p:cNvGrpSpPr>
          <p:nvPr/>
        </p:nvGrpSpPr>
        <p:grpSpPr bwMode="auto">
          <a:xfrm>
            <a:off x="6721475" y="1485899"/>
            <a:ext cx="1143000" cy="1143000"/>
            <a:chOff x="4114" y="2400"/>
            <a:chExt cx="720" cy="720"/>
          </a:xfrm>
        </p:grpSpPr>
        <p:sp>
          <p:nvSpPr>
            <p:cNvPr id="95260" name="Line 1052"/>
            <p:cNvSpPr>
              <a:spLocks noChangeShapeType="1"/>
            </p:cNvSpPr>
            <p:nvPr/>
          </p:nvSpPr>
          <p:spPr bwMode="auto">
            <a:xfrm>
              <a:off x="4114" y="3120"/>
              <a:ext cx="72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4" name="Group 1054"/>
            <p:cNvGrpSpPr>
              <a:grpSpLocks/>
            </p:cNvGrpSpPr>
            <p:nvPr/>
          </p:nvGrpSpPr>
          <p:grpSpPr bwMode="auto">
            <a:xfrm>
              <a:off x="4114" y="2736"/>
              <a:ext cx="663" cy="336"/>
              <a:chOff x="633" y="3015"/>
              <a:chExt cx="1014" cy="831"/>
            </a:xfrm>
          </p:grpSpPr>
          <p:sp>
            <p:nvSpPr>
              <p:cNvPr id="95263" name="AutoShape 1055"/>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64" name="AutoShape 1056"/>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5265" name="Line 1057"/>
            <p:cNvSpPr>
              <a:spLocks noChangeShapeType="1"/>
            </p:cNvSpPr>
            <p:nvPr/>
          </p:nvSpPr>
          <p:spPr bwMode="auto">
            <a:xfrm flipV="1">
              <a:off x="4450" y="2400"/>
              <a:ext cx="0" cy="480"/>
            </a:xfrm>
            <a:prstGeom prst="line">
              <a:avLst/>
            </a:prstGeom>
            <a:noFill/>
            <a:ln w="76200">
              <a:solidFill>
                <a:srgbClr val="996633"/>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66" name="Line 1058"/>
            <p:cNvSpPr>
              <a:spLocks noChangeShapeType="1"/>
            </p:cNvSpPr>
            <p:nvPr/>
          </p:nvSpPr>
          <p:spPr bwMode="auto">
            <a:xfrm flipH="1">
              <a:off x="4306" y="2784"/>
              <a:ext cx="288" cy="24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5283" name="Rectangle 1075"/>
          <p:cNvSpPr>
            <a:spLocks noChangeArrowheads="1"/>
          </p:cNvSpPr>
          <p:nvPr/>
        </p:nvSpPr>
        <p:spPr bwMode="auto">
          <a:xfrm>
            <a:off x="266700" y="3790950"/>
            <a:ext cx="4648200" cy="830997"/>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a:solidFill>
                  <a:srgbClr val="0000FF"/>
                </a:solidFill>
                <a:latin typeface="Calibri"/>
                <a:cs typeface="+mn-cs"/>
              </a:rPr>
              <a:t>The inhomogeneous electric </a:t>
            </a:r>
            <a:r>
              <a:rPr lang="en-US" sz="2400" b="1" dirty="0" smtClean="0">
                <a:solidFill>
                  <a:srgbClr val="0000FF"/>
                </a:solidFill>
                <a:latin typeface="Calibri"/>
                <a:cs typeface="+mn-cs"/>
              </a:rPr>
              <a:t>field </a:t>
            </a:r>
            <a:r>
              <a:rPr lang="en-US" sz="2400" b="1" dirty="0">
                <a:solidFill>
                  <a:srgbClr val="0000FF"/>
                </a:solidFill>
                <a:latin typeface="Calibri"/>
                <a:cs typeface="+mn-cs"/>
              </a:rPr>
              <a:t>exerts force on the dipole</a:t>
            </a:r>
          </a:p>
        </p:txBody>
      </p:sp>
      <p:graphicFrame>
        <p:nvGraphicFramePr>
          <p:cNvPr id="279553" name="Object 1025"/>
          <p:cNvGraphicFramePr>
            <a:graphicFrameLocks noChangeAspect="1"/>
          </p:cNvGraphicFramePr>
          <p:nvPr/>
        </p:nvGraphicFramePr>
        <p:xfrm>
          <a:off x="561975" y="4667250"/>
          <a:ext cx="3276600" cy="685800"/>
        </p:xfrm>
        <a:graphic>
          <a:graphicData uri="http://schemas.openxmlformats.org/presentationml/2006/ole">
            <mc:AlternateContent xmlns:mc="http://schemas.openxmlformats.org/markup-compatibility/2006">
              <mc:Choice xmlns:v="urn:schemas-microsoft-com:vml" Requires="v">
                <p:oleObj spid="_x0000_s542765" name="Equation" r:id="rId5" imgW="927000" imgH="241200" progId="Equation.3">
                  <p:embed/>
                </p:oleObj>
              </mc:Choice>
              <mc:Fallback>
                <p:oleObj name="Equation" r:id="rId5" imgW="927000" imgH="241200" progId="Equation.3">
                  <p:embed/>
                  <p:pic>
                    <p:nvPicPr>
                      <p:cNvPr id="279553"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4667250"/>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133"/>
          <p:cNvGrpSpPr>
            <a:grpSpLocks/>
          </p:cNvGrpSpPr>
          <p:nvPr/>
        </p:nvGrpSpPr>
        <p:grpSpPr bwMode="auto">
          <a:xfrm>
            <a:off x="5334000" y="3248025"/>
            <a:ext cx="2819400" cy="3249613"/>
            <a:chOff x="3360" y="2640"/>
            <a:chExt cx="1776" cy="2047"/>
          </a:xfrm>
        </p:grpSpPr>
        <p:sp>
          <p:nvSpPr>
            <p:cNvPr id="95310" name="Text Box 1102"/>
            <p:cNvSpPr txBox="1">
              <a:spLocks noChangeArrowheads="1"/>
            </p:cNvSpPr>
            <p:nvPr/>
          </p:nvSpPr>
          <p:spPr bwMode="auto">
            <a:xfrm>
              <a:off x="4368" y="2640"/>
              <a:ext cx="116" cy="330"/>
            </a:xfrm>
            <a:prstGeom prst="rect">
              <a:avLst/>
            </a:prstGeom>
            <a:noFill/>
            <a:ln w="22225">
              <a:noFill/>
              <a:miter lim="800000"/>
              <a:headEnd/>
              <a:tailEnd/>
            </a:ln>
            <a:effectLst/>
          </p:spPr>
          <p:txBody>
            <a:bodyPr wrap="none">
              <a:spAutoFit/>
            </a:bodyPr>
            <a:lstStyle/>
            <a:p>
              <a:pPr algn="l" rtl="0" fontAlgn="auto">
                <a:spcBef>
                  <a:spcPts val="0"/>
                </a:spcBef>
                <a:spcAft>
                  <a:spcPts val="0"/>
                </a:spcAft>
              </a:pPr>
              <a:endParaRPr lang="en-US" sz="2800" i="1" dirty="0">
                <a:solidFill>
                  <a:srgbClr val="C0504D"/>
                </a:solidFill>
                <a:latin typeface="Calibri"/>
                <a:cs typeface="+mn-cs"/>
              </a:endParaRPr>
            </a:p>
          </p:txBody>
        </p:sp>
        <p:grpSp>
          <p:nvGrpSpPr>
            <p:cNvPr id="6" name="Group 1132"/>
            <p:cNvGrpSpPr>
              <a:grpSpLocks/>
            </p:cNvGrpSpPr>
            <p:nvPr/>
          </p:nvGrpSpPr>
          <p:grpSpPr bwMode="auto">
            <a:xfrm>
              <a:off x="3360" y="2736"/>
              <a:ext cx="1776" cy="1951"/>
              <a:chOff x="3360" y="2736"/>
              <a:chExt cx="1776" cy="1951"/>
            </a:xfrm>
          </p:grpSpPr>
          <p:grpSp>
            <p:nvGrpSpPr>
              <p:cNvPr id="7" name="Group 1100"/>
              <p:cNvGrpSpPr>
                <a:grpSpLocks/>
              </p:cNvGrpSpPr>
              <p:nvPr/>
            </p:nvGrpSpPr>
            <p:grpSpPr bwMode="auto">
              <a:xfrm>
                <a:off x="4080" y="3952"/>
                <a:ext cx="384" cy="735"/>
                <a:chOff x="4323" y="4050"/>
                <a:chExt cx="384" cy="735"/>
              </a:xfrm>
            </p:grpSpPr>
            <p:sp>
              <p:nvSpPr>
                <p:cNvPr id="95305" name="Line 1097"/>
                <p:cNvSpPr>
                  <a:spLocks noChangeShapeType="1"/>
                </p:cNvSpPr>
                <p:nvPr/>
              </p:nvSpPr>
              <p:spPr bwMode="auto">
                <a:xfrm flipH="1">
                  <a:off x="4512" y="4075"/>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306" name="Line 1098"/>
                <p:cNvSpPr>
                  <a:spLocks noChangeShapeType="1"/>
                </p:cNvSpPr>
                <p:nvPr/>
              </p:nvSpPr>
              <p:spPr bwMode="auto">
                <a:xfrm rot="9480000" flipV="1">
                  <a:off x="4707" y="4050"/>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307" name="Line 1099"/>
                <p:cNvSpPr>
                  <a:spLocks noChangeShapeType="1"/>
                </p:cNvSpPr>
                <p:nvPr/>
              </p:nvSpPr>
              <p:spPr bwMode="auto">
                <a:xfrm rot="12120000" flipV="1">
                  <a:off x="4323" y="4050"/>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5288" name="Line 1080"/>
              <p:cNvSpPr>
                <a:spLocks noChangeShapeType="1"/>
              </p:cNvSpPr>
              <p:nvPr/>
            </p:nvSpPr>
            <p:spPr bwMode="auto">
              <a:xfrm flipH="1">
                <a:off x="3624" y="3924"/>
                <a:ext cx="576" cy="56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5300" name="Picture 1092" descr="D:\Program Files\Common Files\Microsoft Shared\Clipart\themes1\Bullets\BD10298_.GIF"/>
              <p:cNvPicPr>
                <a:picLocks noChangeAspect="1" noChangeArrowheads="1"/>
              </p:cNvPicPr>
              <p:nvPr/>
            </p:nvPicPr>
            <p:blipFill>
              <a:blip r:embed="rId7"/>
              <a:srcRect/>
              <a:stretch>
                <a:fillRect/>
              </a:stretch>
            </p:blipFill>
            <p:spPr bwMode="auto">
              <a:xfrm>
                <a:off x="3888" y="2880"/>
                <a:ext cx="212" cy="237"/>
              </a:xfrm>
              <a:prstGeom prst="rect">
                <a:avLst/>
              </a:prstGeom>
              <a:noFill/>
            </p:spPr>
          </p:pic>
          <p:grpSp>
            <p:nvGrpSpPr>
              <p:cNvPr id="8" name="Group 1112"/>
              <p:cNvGrpSpPr>
                <a:grpSpLocks/>
              </p:cNvGrpSpPr>
              <p:nvPr/>
            </p:nvGrpSpPr>
            <p:grpSpPr bwMode="auto">
              <a:xfrm>
                <a:off x="3360" y="2976"/>
                <a:ext cx="1776" cy="1468"/>
                <a:chOff x="3360" y="2976"/>
                <a:chExt cx="1776" cy="1468"/>
              </a:xfrm>
            </p:grpSpPr>
            <p:sp>
              <p:nvSpPr>
                <p:cNvPr id="95285" name="Line 1077"/>
                <p:cNvSpPr>
                  <a:spLocks noChangeShapeType="1"/>
                </p:cNvSpPr>
                <p:nvPr/>
              </p:nvSpPr>
              <p:spPr bwMode="auto">
                <a:xfrm>
                  <a:off x="4176" y="3024"/>
                  <a:ext cx="72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86" name="Oval 1078"/>
                <p:cNvSpPr>
                  <a:spLocks noChangeArrowheads="1"/>
                </p:cNvSpPr>
                <p:nvPr/>
              </p:nvSpPr>
              <p:spPr bwMode="auto">
                <a:xfrm>
                  <a:off x="4182" y="3746"/>
                  <a:ext cx="179" cy="178"/>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87" name="Line 1079"/>
                <p:cNvSpPr>
                  <a:spLocks noChangeShapeType="1"/>
                </p:cNvSpPr>
                <p:nvPr/>
              </p:nvSpPr>
              <p:spPr bwMode="auto">
                <a:xfrm flipV="1">
                  <a:off x="4281" y="2976"/>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89" name="Line 1081"/>
                <p:cNvSpPr>
                  <a:spLocks noChangeShapeType="1"/>
                </p:cNvSpPr>
                <p:nvPr/>
              </p:nvSpPr>
              <p:spPr bwMode="auto">
                <a:xfrm rot="16200000" flipV="1">
                  <a:off x="3768" y="3476"/>
                  <a:ext cx="0" cy="72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0" name="Line 1082"/>
                <p:cNvSpPr>
                  <a:spLocks noChangeShapeType="1"/>
                </p:cNvSpPr>
                <p:nvPr/>
              </p:nvSpPr>
              <p:spPr bwMode="auto">
                <a:xfrm rot="5400000" flipV="1">
                  <a:off x="4775" y="3476"/>
                  <a:ext cx="0" cy="72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1" name="Line 1083"/>
                <p:cNvSpPr>
                  <a:spLocks noChangeShapeType="1"/>
                </p:cNvSpPr>
                <p:nvPr/>
              </p:nvSpPr>
              <p:spPr bwMode="auto">
                <a:xfrm flipH="1" flipV="1">
                  <a:off x="3583" y="3158"/>
                  <a:ext cx="576" cy="56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2" name="Line 1084"/>
                <p:cNvSpPr>
                  <a:spLocks noChangeShapeType="1"/>
                </p:cNvSpPr>
                <p:nvPr/>
              </p:nvSpPr>
              <p:spPr bwMode="auto">
                <a:xfrm>
                  <a:off x="4383" y="3946"/>
                  <a:ext cx="504" cy="49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3" name="Line 1085"/>
                <p:cNvSpPr>
                  <a:spLocks noChangeShapeType="1"/>
                </p:cNvSpPr>
                <p:nvPr/>
              </p:nvSpPr>
              <p:spPr bwMode="auto">
                <a:xfrm rot="10800000" flipH="1">
                  <a:off x="4371" y="3154"/>
                  <a:ext cx="576" cy="56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4" name="Line 1086"/>
                <p:cNvSpPr>
                  <a:spLocks noChangeShapeType="1"/>
                </p:cNvSpPr>
                <p:nvPr/>
              </p:nvSpPr>
              <p:spPr bwMode="auto">
                <a:xfrm rot="1320000" flipV="1">
                  <a:off x="4467" y="3010"/>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5" name="Line 1087"/>
                <p:cNvSpPr>
                  <a:spLocks noChangeShapeType="1"/>
                </p:cNvSpPr>
                <p:nvPr/>
              </p:nvSpPr>
              <p:spPr bwMode="auto">
                <a:xfrm rot="4020000" flipV="1">
                  <a:off x="4738" y="3293"/>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6" name="Line 1088"/>
                <p:cNvSpPr>
                  <a:spLocks noChangeShapeType="1"/>
                </p:cNvSpPr>
                <p:nvPr/>
              </p:nvSpPr>
              <p:spPr bwMode="auto">
                <a:xfrm rot="6720000" flipV="1">
                  <a:off x="4738" y="3675"/>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7" name="Line 1089"/>
                <p:cNvSpPr>
                  <a:spLocks noChangeShapeType="1"/>
                </p:cNvSpPr>
                <p:nvPr/>
              </p:nvSpPr>
              <p:spPr bwMode="auto">
                <a:xfrm rot="14820000" flipV="1">
                  <a:off x="3804" y="3699"/>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8" name="Line 1090"/>
                <p:cNvSpPr>
                  <a:spLocks noChangeShapeType="1"/>
                </p:cNvSpPr>
                <p:nvPr/>
              </p:nvSpPr>
              <p:spPr bwMode="auto">
                <a:xfrm rot="17520000" flipV="1">
                  <a:off x="3804" y="3278"/>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299" name="Line 1091"/>
                <p:cNvSpPr>
                  <a:spLocks noChangeShapeType="1"/>
                </p:cNvSpPr>
                <p:nvPr/>
              </p:nvSpPr>
              <p:spPr bwMode="auto">
                <a:xfrm rot="20220000" flipV="1">
                  <a:off x="4067" y="2978"/>
                  <a:ext cx="0" cy="71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301" name="Line 1093"/>
                <p:cNvSpPr>
                  <a:spLocks noChangeShapeType="1"/>
                </p:cNvSpPr>
                <p:nvPr/>
              </p:nvSpPr>
              <p:spPr bwMode="auto">
                <a:xfrm>
                  <a:off x="3984" y="3024"/>
                  <a:ext cx="0" cy="288"/>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302" name="Line 1094"/>
                <p:cNvSpPr>
                  <a:spLocks noChangeShapeType="1"/>
                </p:cNvSpPr>
                <p:nvPr/>
              </p:nvSpPr>
              <p:spPr bwMode="auto">
                <a:xfrm flipH="1">
                  <a:off x="3360" y="3024"/>
                  <a:ext cx="432"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5303" name="Text Box 1095"/>
                <p:cNvSpPr txBox="1">
                  <a:spLocks noChangeArrowheads="1"/>
                </p:cNvSpPr>
                <p:nvPr/>
              </p:nvSpPr>
              <p:spPr bwMode="auto">
                <a:xfrm>
                  <a:off x="4896" y="3264"/>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FF6699"/>
                      </a:solidFill>
                      <a:latin typeface="Times" pitchFamily="18" charset="0"/>
                      <a:cs typeface="+mn-cs"/>
                    </a:rPr>
                    <a:t>E</a:t>
                  </a:r>
                </a:p>
              </p:txBody>
            </p:sp>
            <p:sp>
              <p:nvSpPr>
                <p:cNvPr id="95304" name="Rectangle 1096"/>
                <p:cNvSpPr>
                  <a:spLocks noChangeArrowheads="1"/>
                </p:cNvSpPr>
                <p:nvPr/>
              </p:nvSpPr>
              <p:spPr bwMode="auto">
                <a:xfrm>
                  <a:off x="3984" y="3072"/>
                  <a:ext cx="288" cy="365"/>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pSp>
          <p:grpSp>
            <p:nvGrpSpPr>
              <p:cNvPr id="9" name="Group 1110"/>
              <p:cNvGrpSpPr>
                <a:grpSpLocks/>
              </p:cNvGrpSpPr>
              <p:nvPr/>
            </p:nvGrpSpPr>
            <p:grpSpPr bwMode="auto">
              <a:xfrm>
                <a:off x="3552" y="2736"/>
                <a:ext cx="288" cy="269"/>
                <a:chOff x="3552" y="2736"/>
                <a:chExt cx="288" cy="269"/>
              </a:xfrm>
            </p:grpSpPr>
            <p:sp>
              <p:nvSpPr>
                <p:cNvPr id="95311" name="Text Box 1103"/>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4F81BD"/>
                      </a:solidFill>
                      <a:latin typeface="Times" pitchFamily="18" charset="0"/>
                      <a:cs typeface="+mn-cs"/>
                    </a:rPr>
                    <a:t>F</a:t>
                  </a:r>
                </a:p>
              </p:txBody>
            </p:sp>
            <p:sp>
              <p:nvSpPr>
                <p:cNvPr id="95312" name="Text Box 1104"/>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grpSp>
      </p:grpSp>
      <p:graphicFrame>
        <p:nvGraphicFramePr>
          <p:cNvPr id="124932" name="Object 4"/>
          <p:cNvGraphicFramePr>
            <a:graphicFrameLocks noChangeAspect="1"/>
          </p:cNvGraphicFramePr>
          <p:nvPr/>
        </p:nvGraphicFramePr>
        <p:xfrm>
          <a:off x="7381875" y="2105025"/>
          <a:ext cx="266252" cy="419100"/>
        </p:xfrm>
        <a:graphic>
          <a:graphicData uri="http://schemas.openxmlformats.org/presentationml/2006/ole">
            <mc:AlternateContent xmlns:mc="http://schemas.openxmlformats.org/markup-compatibility/2006">
              <mc:Choice xmlns:v="urn:schemas-microsoft-com:vml" Requires="v">
                <p:oleObj spid="_x0000_s542766" name="Equation" r:id="rId8" imgW="139680" imgH="215640" progId="Equation.DSMT4">
                  <p:embed/>
                </p:oleObj>
              </mc:Choice>
              <mc:Fallback>
                <p:oleObj name="Equation" r:id="rId8" imgW="139680" imgH="215640" progId="Equation.DSMT4">
                  <p:embed/>
                  <p:pic>
                    <p:nvPicPr>
                      <p:cNvPr id="1249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1875" y="2105025"/>
                        <a:ext cx="26625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4"/>
          <p:cNvGraphicFramePr>
            <a:graphicFrameLocks noChangeAspect="1"/>
          </p:cNvGraphicFramePr>
          <p:nvPr/>
        </p:nvGraphicFramePr>
        <p:xfrm>
          <a:off x="6986589" y="3543300"/>
          <a:ext cx="219174" cy="298450"/>
        </p:xfrm>
        <a:graphic>
          <a:graphicData uri="http://schemas.openxmlformats.org/presentationml/2006/ole">
            <mc:AlternateContent xmlns:mc="http://schemas.openxmlformats.org/markup-compatibility/2006">
              <mc:Choice xmlns:v="urn:schemas-microsoft-com:vml" Requires="v">
                <p:oleObj spid="_x0000_s542767" name="Equation" r:id="rId10" imgW="152280" imgH="203040" progId="Equation.DSMT4">
                  <p:embed/>
                </p:oleObj>
              </mc:Choice>
              <mc:Fallback>
                <p:oleObj name="Equation" r:id="rId10" imgW="152280" imgH="203040" progId="Equation.DSMT4">
                  <p:embed/>
                  <p:pic>
                    <p:nvPicPr>
                      <p:cNvPr id="64"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6589" y="3543300"/>
                        <a:ext cx="219174"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2050"/>
          <p:cNvSpPr>
            <a:spLocks noChangeArrowheads="1"/>
          </p:cNvSpPr>
          <p:nvPr/>
        </p:nvSpPr>
        <p:spPr bwMode="auto">
          <a:xfrm>
            <a:off x="609600" y="171450"/>
            <a:ext cx="8001000" cy="707886"/>
          </a:xfrm>
          <a:prstGeom prst="rect">
            <a:avLst/>
          </a:prstGeom>
          <a:noFill/>
          <a:ln w="22225">
            <a:noFill/>
            <a:miter lim="800000"/>
            <a:headEnd/>
            <a:tailEnd/>
          </a:ln>
          <a:effectLst/>
        </p:spPr>
        <p:txBody>
          <a:bodyPr>
            <a:spAutoFit/>
          </a:bodyPr>
          <a:lstStyle/>
          <a:p>
            <a:pPr algn="l" rtl="0" fontAlgn="auto">
              <a:spcBef>
                <a:spcPct val="50000"/>
              </a:spcBef>
              <a:spcAft>
                <a:spcPts val="0"/>
              </a:spcAft>
            </a:pPr>
            <a:r>
              <a:rPr lang="en-US" sz="4000" b="1" dirty="0" smtClean="0">
                <a:solidFill>
                  <a:srgbClr val="0000FF"/>
                </a:solidFill>
                <a:latin typeface="Calibri"/>
                <a:cs typeface="+mn-cs"/>
              </a:rPr>
              <a:t>The force exerted on the neutron</a:t>
            </a:r>
            <a:endParaRPr lang="en-US" sz="4000" b="1" dirty="0">
              <a:solidFill>
                <a:srgbClr val="0000FF"/>
              </a:solidFill>
              <a:latin typeface="Calibri"/>
              <a:cs typeface="+mn-cs"/>
            </a:endParaRPr>
          </a:p>
        </p:txBody>
      </p:sp>
      <p:graphicFrame>
        <p:nvGraphicFramePr>
          <p:cNvPr id="73" name="Object 4"/>
          <p:cNvGraphicFramePr>
            <a:graphicFrameLocks noChangeAspect="1"/>
          </p:cNvGraphicFramePr>
          <p:nvPr/>
        </p:nvGraphicFramePr>
        <p:xfrm>
          <a:off x="7215189" y="2667000"/>
          <a:ext cx="219174" cy="298450"/>
        </p:xfrm>
        <a:graphic>
          <a:graphicData uri="http://schemas.openxmlformats.org/presentationml/2006/ole">
            <mc:AlternateContent xmlns:mc="http://schemas.openxmlformats.org/markup-compatibility/2006">
              <mc:Choice xmlns:v="urn:schemas-microsoft-com:vml" Requires="v">
                <p:oleObj spid="_x0000_s542768" name="Equation" r:id="rId12" imgW="152280" imgH="203040" progId="Equation.DSMT4">
                  <p:embed/>
                </p:oleObj>
              </mc:Choice>
              <mc:Fallback>
                <p:oleObj name="Equation" r:id="rId12" imgW="152280" imgH="203040" progId="Equation.DSMT4">
                  <p:embed/>
                  <p:pic>
                    <p:nvPicPr>
                      <p:cNvPr id="73"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5189" y="2667000"/>
                        <a:ext cx="219174"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4"/>
          <p:cNvGraphicFramePr>
            <a:graphicFrameLocks noChangeAspect="1"/>
          </p:cNvGraphicFramePr>
          <p:nvPr/>
        </p:nvGraphicFramePr>
        <p:xfrm>
          <a:off x="7386639" y="1311750"/>
          <a:ext cx="319086" cy="434500"/>
        </p:xfrm>
        <a:graphic>
          <a:graphicData uri="http://schemas.openxmlformats.org/presentationml/2006/ole">
            <mc:AlternateContent xmlns:mc="http://schemas.openxmlformats.org/markup-compatibility/2006">
              <mc:Choice xmlns:v="urn:schemas-microsoft-com:vml" Requires="v">
                <p:oleObj spid="_x0000_s542769" name="Equation" r:id="rId13" imgW="152280" imgH="203040" progId="Equation.DSMT4">
                  <p:embed/>
                </p:oleObj>
              </mc:Choice>
              <mc:Fallback>
                <p:oleObj name="Equation" r:id="rId13" imgW="152280" imgH="203040" progId="Equation.DSMT4">
                  <p:embed/>
                  <p:pic>
                    <p:nvPicPr>
                      <p:cNvPr id="74"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6639" y="1311750"/>
                        <a:ext cx="319086" cy="43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Rectangle 150"/>
          <p:cNvSpPr>
            <a:spLocks noChangeArrowheads="1"/>
          </p:cNvSpPr>
          <p:nvPr/>
        </p:nvSpPr>
        <p:spPr bwMode="auto">
          <a:xfrm>
            <a:off x="5734050" y="828675"/>
            <a:ext cx="3629025" cy="304800"/>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1400" dirty="0">
                <a:solidFill>
                  <a:prstClr val="black"/>
                </a:solidFill>
                <a:latin typeface="Calibri"/>
                <a:cs typeface="+mn-cs"/>
              </a:rPr>
              <a:t>T.H. Boyer, Am .J. Phys. 56, 688 (1988)</a:t>
            </a:r>
          </a:p>
        </p:txBody>
      </p:sp>
    </p:spTree>
    <p:extLst>
      <p:ext uri="{BB962C8B-B14F-4D97-AF65-F5344CB8AC3E}">
        <p14:creationId xmlns:p14="http://schemas.microsoft.com/office/powerpoint/2010/main" val="513621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95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1026" descr="D:\Program Files\Common Files\Microsoft Shared\Clipart\themes1\Bullets\BD10298_.GIF"/>
          <p:cNvPicPr>
            <a:picLocks noChangeAspect="1" noChangeArrowheads="1"/>
          </p:cNvPicPr>
          <p:nvPr/>
        </p:nvPicPr>
        <p:blipFill>
          <a:blip r:embed="rId3"/>
          <a:srcRect/>
          <a:stretch>
            <a:fillRect/>
          </a:stretch>
        </p:blipFill>
        <p:spPr bwMode="auto">
          <a:xfrm>
            <a:off x="790575" y="5170487"/>
            <a:ext cx="336550" cy="376237"/>
          </a:xfrm>
          <a:prstGeom prst="rect">
            <a:avLst/>
          </a:prstGeom>
          <a:noFill/>
        </p:spPr>
      </p:pic>
      <p:pic>
        <p:nvPicPr>
          <p:cNvPr id="268291" name="Picture 1027" descr="D:\Program Files\Common Files\Microsoft Shared\Clipart\themes1\Bullets\BD10298_.GIF"/>
          <p:cNvPicPr>
            <a:picLocks noChangeAspect="1" noChangeArrowheads="1"/>
          </p:cNvPicPr>
          <p:nvPr/>
        </p:nvPicPr>
        <p:blipFill>
          <a:blip r:embed="rId3"/>
          <a:srcRect/>
          <a:stretch>
            <a:fillRect/>
          </a:stretch>
        </p:blipFill>
        <p:spPr bwMode="auto">
          <a:xfrm>
            <a:off x="1314450" y="4573587"/>
            <a:ext cx="336550" cy="376237"/>
          </a:xfrm>
          <a:prstGeom prst="rect">
            <a:avLst/>
          </a:prstGeom>
          <a:noFill/>
        </p:spPr>
      </p:pic>
      <p:pic>
        <p:nvPicPr>
          <p:cNvPr id="268292" name="Picture 1028" descr="D:\Program Files\Common Files\Microsoft Shared\Clipart\themes1\Bullets\BD10298_.GIF"/>
          <p:cNvPicPr>
            <a:picLocks noChangeAspect="1" noChangeArrowheads="1"/>
          </p:cNvPicPr>
          <p:nvPr/>
        </p:nvPicPr>
        <p:blipFill>
          <a:blip r:embed="rId3"/>
          <a:srcRect/>
          <a:stretch>
            <a:fillRect/>
          </a:stretch>
        </p:blipFill>
        <p:spPr bwMode="auto">
          <a:xfrm>
            <a:off x="1785938" y="4062412"/>
            <a:ext cx="336550" cy="377825"/>
          </a:xfrm>
          <a:prstGeom prst="rect">
            <a:avLst/>
          </a:prstGeom>
          <a:noFill/>
        </p:spPr>
      </p:pic>
      <p:pic>
        <p:nvPicPr>
          <p:cNvPr id="268293" name="Picture 1029" descr="D:\Program Files\Common Files\Microsoft Shared\Clipart\themes1\Bullets\BD10298_.GIF"/>
          <p:cNvPicPr>
            <a:picLocks noChangeAspect="1" noChangeArrowheads="1"/>
          </p:cNvPicPr>
          <p:nvPr/>
        </p:nvPicPr>
        <p:blipFill>
          <a:blip r:embed="rId3"/>
          <a:srcRect/>
          <a:stretch>
            <a:fillRect/>
          </a:stretch>
        </p:blipFill>
        <p:spPr bwMode="auto">
          <a:xfrm>
            <a:off x="2122488" y="3578224"/>
            <a:ext cx="336550" cy="376238"/>
          </a:xfrm>
          <a:prstGeom prst="rect">
            <a:avLst/>
          </a:prstGeom>
          <a:noFill/>
        </p:spPr>
      </p:pic>
      <p:pic>
        <p:nvPicPr>
          <p:cNvPr id="268294" name="Picture 1030" descr="D:\Program Files\Common Files\Microsoft Shared\Clipart\themes1\Bullets\BD10298_.GIF"/>
          <p:cNvPicPr>
            <a:picLocks noChangeAspect="1" noChangeArrowheads="1"/>
          </p:cNvPicPr>
          <p:nvPr/>
        </p:nvPicPr>
        <p:blipFill>
          <a:blip r:embed="rId3"/>
          <a:srcRect/>
          <a:stretch>
            <a:fillRect/>
          </a:stretch>
        </p:blipFill>
        <p:spPr bwMode="auto">
          <a:xfrm>
            <a:off x="6802438" y="3578224"/>
            <a:ext cx="336550" cy="376238"/>
          </a:xfrm>
          <a:prstGeom prst="rect">
            <a:avLst/>
          </a:prstGeom>
          <a:noFill/>
        </p:spPr>
      </p:pic>
      <p:grpSp>
        <p:nvGrpSpPr>
          <p:cNvPr id="2" name="Group 1031"/>
          <p:cNvGrpSpPr>
            <a:grpSpLocks/>
          </p:cNvGrpSpPr>
          <p:nvPr/>
        </p:nvGrpSpPr>
        <p:grpSpPr bwMode="auto">
          <a:xfrm>
            <a:off x="6465888" y="3117849"/>
            <a:ext cx="336550" cy="1314450"/>
            <a:chOff x="4081" y="971"/>
            <a:chExt cx="212" cy="827"/>
          </a:xfrm>
        </p:grpSpPr>
        <p:pic>
          <p:nvPicPr>
            <p:cNvPr id="268296" name="Picture 1032" descr="D:\Program Files\Common Files\Microsoft Shared\Clipart\themes1\Bullets\BD10298_.GIF"/>
            <p:cNvPicPr>
              <a:picLocks noChangeAspect="1" noChangeArrowheads="1"/>
            </p:cNvPicPr>
            <p:nvPr/>
          </p:nvPicPr>
          <p:blipFill>
            <a:blip r:embed="rId3"/>
            <a:srcRect/>
            <a:stretch>
              <a:fillRect/>
            </a:stretch>
          </p:blipFill>
          <p:spPr bwMode="auto">
            <a:xfrm>
              <a:off x="4081" y="971"/>
              <a:ext cx="212" cy="237"/>
            </a:xfrm>
            <a:prstGeom prst="rect">
              <a:avLst/>
            </a:prstGeom>
            <a:noFill/>
          </p:spPr>
        </p:pic>
        <p:pic>
          <p:nvPicPr>
            <p:cNvPr id="268297" name="Picture 1033" descr="D:\Program Files\Common Files\Microsoft Shared\Clipart\themes1\Bullets\BD10298_.GIF"/>
            <p:cNvPicPr>
              <a:picLocks noChangeAspect="1" noChangeArrowheads="1"/>
            </p:cNvPicPr>
            <p:nvPr/>
          </p:nvPicPr>
          <p:blipFill>
            <a:blip r:embed="rId3"/>
            <a:srcRect/>
            <a:stretch>
              <a:fillRect/>
            </a:stretch>
          </p:blipFill>
          <p:spPr bwMode="auto">
            <a:xfrm>
              <a:off x="4081" y="1561"/>
              <a:ext cx="212" cy="237"/>
            </a:xfrm>
            <a:prstGeom prst="rect">
              <a:avLst/>
            </a:prstGeom>
            <a:noFill/>
          </p:spPr>
        </p:pic>
      </p:grpSp>
      <p:pic>
        <p:nvPicPr>
          <p:cNvPr id="268298" name="Picture 1034" descr="D:\Program Files\Common Files\Microsoft Shared\Clipart\themes1\Bullets\BD10298_.GIF"/>
          <p:cNvPicPr>
            <a:picLocks noChangeAspect="1" noChangeArrowheads="1"/>
          </p:cNvPicPr>
          <p:nvPr/>
        </p:nvPicPr>
        <p:blipFill>
          <a:blip r:embed="rId3"/>
          <a:srcRect/>
          <a:stretch>
            <a:fillRect/>
          </a:stretch>
        </p:blipFill>
        <p:spPr bwMode="auto">
          <a:xfrm>
            <a:off x="7239000" y="4062412"/>
            <a:ext cx="336550" cy="377825"/>
          </a:xfrm>
          <a:prstGeom prst="rect">
            <a:avLst/>
          </a:prstGeom>
          <a:noFill/>
        </p:spPr>
      </p:pic>
      <p:pic>
        <p:nvPicPr>
          <p:cNvPr id="268299" name="Picture 1035" descr="D:\Program Files\Common Files\Microsoft Shared\Clipart\themes1\Bullets\BD10298_.GIF"/>
          <p:cNvPicPr>
            <a:picLocks noChangeAspect="1" noChangeArrowheads="1"/>
          </p:cNvPicPr>
          <p:nvPr/>
        </p:nvPicPr>
        <p:blipFill>
          <a:blip r:embed="rId3"/>
          <a:srcRect/>
          <a:stretch>
            <a:fillRect/>
          </a:stretch>
        </p:blipFill>
        <p:spPr bwMode="auto">
          <a:xfrm>
            <a:off x="7759700" y="4549774"/>
            <a:ext cx="336550" cy="376238"/>
          </a:xfrm>
          <a:prstGeom prst="rect">
            <a:avLst/>
          </a:prstGeom>
          <a:noFill/>
        </p:spPr>
      </p:pic>
      <p:grpSp>
        <p:nvGrpSpPr>
          <p:cNvPr id="3" name="Group 1036"/>
          <p:cNvGrpSpPr>
            <a:grpSpLocks/>
          </p:cNvGrpSpPr>
          <p:nvPr/>
        </p:nvGrpSpPr>
        <p:grpSpPr bwMode="auto">
          <a:xfrm>
            <a:off x="2459038" y="3117849"/>
            <a:ext cx="352425" cy="1314450"/>
            <a:chOff x="1557" y="971"/>
            <a:chExt cx="222" cy="827"/>
          </a:xfrm>
        </p:grpSpPr>
        <p:pic>
          <p:nvPicPr>
            <p:cNvPr id="268301" name="Picture 1037" descr="D:\Program Files\Common Files\Microsoft Shared\Clipart\themes1\Bullets\BD10298_.GIF"/>
            <p:cNvPicPr>
              <a:picLocks noChangeAspect="1" noChangeArrowheads="1"/>
            </p:cNvPicPr>
            <p:nvPr/>
          </p:nvPicPr>
          <p:blipFill>
            <a:blip r:embed="rId3"/>
            <a:srcRect/>
            <a:stretch>
              <a:fillRect/>
            </a:stretch>
          </p:blipFill>
          <p:spPr bwMode="auto">
            <a:xfrm>
              <a:off x="1567" y="971"/>
              <a:ext cx="212" cy="237"/>
            </a:xfrm>
            <a:prstGeom prst="rect">
              <a:avLst/>
            </a:prstGeom>
            <a:noFill/>
          </p:spPr>
        </p:pic>
        <p:pic>
          <p:nvPicPr>
            <p:cNvPr id="268302" name="Picture 1038" descr="D:\Program Files\Common Files\Microsoft Shared\Clipart\themes1\Bullets\BD10298_.GIF"/>
            <p:cNvPicPr>
              <a:picLocks noChangeAspect="1" noChangeArrowheads="1"/>
            </p:cNvPicPr>
            <p:nvPr/>
          </p:nvPicPr>
          <p:blipFill>
            <a:blip r:embed="rId3"/>
            <a:srcRect/>
            <a:stretch>
              <a:fillRect/>
            </a:stretch>
          </p:blipFill>
          <p:spPr bwMode="auto">
            <a:xfrm>
              <a:off x="1557" y="1561"/>
              <a:ext cx="212" cy="237"/>
            </a:xfrm>
            <a:prstGeom prst="rect">
              <a:avLst/>
            </a:prstGeom>
            <a:noFill/>
          </p:spPr>
        </p:pic>
      </p:grpSp>
      <p:grpSp>
        <p:nvGrpSpPr>
          <p:cNvPr id="4" name="Group 1039"/>
          <p:cNvGrpSpPr>
            <a:grpSpLocks/>
          </p:cNvGrpSpPr>
          <p:nvPr/>
        </p:nvGrpSpPr>
        <p:grpSpPr bwMode="auto">
          <a:xfrm>
            <a:off x="2811463" y="2740024"/>
            <a:ext cx="355600" cy="2068513"/>
            <a:chOff x="1779" y="734"/>
            <a:chExt cx="224" cy="1301"/>
          </a:xfrm>
        </p:grpSpPr>
        <p:pic>
          <p:nvPicPr>
            <p:cNvPr id="268304" name="Picture 1040" descr="D:\Program Files\Common Files\Microsoft Shared\Clipart\themes1\Bullets\BD10298_.GIF"/>
            <p:cNvPicPr>
              <a:picLocks noChangeAspect="1" noChangeArrowheads="1"/>
            </p:cNvPicPr>
            <p:nvPr/>
          </p:nvPicPr>
          <p:blipFill>
            <a:blip r:embed="rId3"/>
            <a:srcRect/>
            <a:stretch>
              <a:fillRect/>
            </a:stretch>
          </p:blipFill>
          <p:spPr bwMode="auto">
            <a:xfrm>
              <a:off x="1791" y="734"/>
              <a:ext cx="212" cy="237"/>
            </a:xfrm>
            <a:prstGeom prst="rect">
              <a:avLst/>
            </a:prstGeom>
            <a:noFill/>
          </p:spPr>
        </p:pic>
        <p:pic>
          <p:nvPicPr>
            <p:cNvPr id="268305" name="Picture 1041" descr="D:\Program Files\Common Files\Microsoft Shared\Clipart\themes1\Bullets\BD10298_.GIF"/>
            <p:cNvPicPr>
              <a:picLocks noChangeAspect="1" noChangeArrowheads="1"/>
            </p:cNvPicPr>
            <p:nvPr/>
          </p:nvPicPr>
          <p:blipFill>
            <a:blip r:embed="rId3"/>
            <a:srcRect/>
            <a:stretch>
              <a:fillRect/>
            </a:stretch>
          </p:blipFill>
          <p:spPr bwMode="auto">
            <a:xfrm>
              <a:off x="1779" y="1798"/>
              <a:ext cx="212" cy="237"/>
            </a:xfrm>
            <a:prstGeom prst="rect">
              <a:avLst/>
            </a:prstGeom>
            <a:noFill/>
          </p:spPr>
        </p:pic>
      </p:grpSp>
      <p:grpSp>
        <p:nvGrpSpPr>
          <p:cNvPr id="5" name="Group 1042"/>
          <p:cNvGrpSpPr>
            <a:grpSpLocks/>
          </p:cNvGrpSpPr>
          <p:nvPr/>
        </p:nvGrpSpPr>
        <p:grpSpPr bwMode="auto">
          <a:xfrm>
            <a:off x="3451225" y="2740024"/>
            <a:ext cx="355600" cy="2068513"/>
            <a:chOff x="2182" y="734"/>
            <a:chExt cx="224" cy="1301"/>
          </a:xfrm>
        </p:grpSpPr>
        <p:pic>
          <p:nvPicPr>
            <p:cNvPr id="268307" name="Picture 1043" descr="D:\Program Files\Common Files\Microsoft Shared\Clipart\themes1\Bullets\BD10298_.GIF"/>
            <p:cNvPicPr>
              <a:picLocks noChangeAspect="1" noChangeArrowheads="1"/>
            </p:cNvPicPr>
            <p:nvPr/>
          </p:nvPicPr>
          <p:blipFill>
            <a:blip r:embed="rId3"/>
            <a:srcRect/>
            <a:stretch>
              <a:fillRect/>
            </a:stretch>
          </p:blipFill>
          <p:spPr bwMode="auto">
            <a:xfrm>
              <a:off x="2194" y="734"/>
              <a:ext cx="212" cy="237"/>
            </a:xfrm>
            <a:prstGeom prst="rect">
              <a:avLst/>
            </a:prstGeom>
            <a:noFill/>
          </p:spPr>
        </p:pic>
        <p:pic>
          <p:nvPicPr>
            <p:cNvPr id="268308" name="Picture 1044" descr="D:\Program Files\Common Files\Microsoft Shared\Clipart\themes1\Bullets\BD10298_.GIF"/>
            <p:cNvPicPr>
              <a:picLocks noChangeAspect="1" noChangeArrowheads="1"/>
            </p:cNvPicPr>
            <p:nvPr/>
          </p:nvPicPr>
          <p:blipFill>
            <a:blip r:embed="rId3"/>
            <a:srcRect/>
            <a:stretch>
              <a:fillRect/>
            </a:stretch>
          </p:blipFill>
          <p:spPr bwMode="auto">
            <a:xfrm>
              <a:off x="2182" y="1798"/>
              <a:ext cx="212" cy="237"/>
            </a:xfrm>
            <a:prstGeom prst="rect">
              <a:avLst/>
            </a:prstGeom>
            <a:noFill/>
          </p:spPr>
        </p:pic>
      </p:grpSp>
      <p:grpSp>
        <p:nvGrpSpPr>
          <p:cNvPr id="6" name="Group 1045"/>
          <p:cNvGrpSpPr>
            <a:grpSpLocks/>
          </p:cNvGrpSpPr>
          <p:nvPr/>
        </p:nvGrpSpPr>
        <p:grpSpPr bwMode="auto">
          <a:xfrm>
            <a:off x="4089400" y="2740024"/>
            <a:ext cx="355600" cy="2068513"/>
            <a:chOff x="2584" y="734"/>
            <a:chExt cx="224" cy="1301"/>
          </a:xfrm>
        </p:grpSpPr>
        <p:pic>
          <p:nvPicPr>
            <p:cNvPr id="268310" name="Picture 1046" descr="D:\Program Files\Common Files\Microsoft Shared\Clipart\themes1\Bullets\BD10298_.GIF"/>
            <p:cNvPicPr>
              <a:picLocks noChangeAspect="1" noChangeArrowheads="1"/>
            </p:cNvPicPr>
            <p:nvPr/>
          </p:nvPicPr>
          <p:blipFill>
            <a:blip r:embed="rId3"/>
            <a:srcRect/>
            <a:stretch>
              <a:fillRect/>
            </a:stretch>
          </p:blipFill>
          <p:spPr bwMode="auto">
            <a:xfrm>
              <a:off x="2596" y="734"/>
              <a:ext cx="212" cy="237"/>
            </a:xfrm>
            <a:prstGeom prst="rect">
              <a:avLst/>
            </a:prstGeom>
            <a:noFill/>
          </p:spPr>
        </p:pic>
        <p:pic>
          <p:nvPicPr>
            <p:cNvPr id="268311" name="Picture 1047" descr="D:\Program Files\Common Files\Microsoft Shared\Clipart\themes1\Bullets\BD10298_.GIF"/>
            <p:cNvPicPr>
              <a:picLocks noChangeAspect="1" noChangeArrowheads="1"/>
            </p:cNvPicPr>
            <p:nvPr/>
          </p:nvPicPr>
          <p:blipFill>
            <a:blip r:embed="rId3"/>
            <a:srcRect/>
            <a:stretch>
              <a:fillRect/>
            </a:stretch>
          </p:blipFill>
          <p:spPr bwMode="auto">
            <a:xfrm>
              <a:off x="2584" y="1798"/>
              <a:ext cx="212" cy="237"/>
            </a:xfrm>
            <a:prstGeom prst="rect">
              <a:avLst/>
            </a:prstGeom>
            <a:noFill/>
          </p:spPr>
        </p:pic>
      </p:grpSp>
      <p:grpSp>
        <p:nvGrpSpPr>
          <p:cNvPr id="7" name="Group 1048"/>
          <p:cNvGrpSpPr>
            <a:grpSpLocks/>
          </p:cNvGrpSpPr>
          <p:nvPr/>
        </p:nvGrpSpPr>
        <p:grpSpPr bwMode="auto">
          <a:xfrm>
            <a:off x="4727575" y="2740024"/>
            <a:ext cx="355600" cy="2068513"/>
            <a:chOff x="2986" y="734"/>
            <a:chExt cx="224" cy="1301"/>
          </a:xfrm>
        </p:grpSpPr>
        <p:pic>
          <p:nvPicPr>
            <p:cNvPr id="268313" name="Picture 1049" descr="D:\Program Files\Common Files\Microsoft Shared\Clipart\themes1\Bullets\BD10298_.GIF"/>
            <p:cNvPicPr>
              <a:picLocks noChangeAspect="1" noChangeArrowheads="1"/>
            </p:cNvPicPr>
            <p:nvPr/>
          </p:nvPicPr>
          <p:blipFill>
            <a:blip r:embed="rId3"/>
            <a:srcRect/>
            <a:stretch>
              <a:fillRect/>
            </a:stretch>
          </p:blipFill>
          <p:spPr bwMode="auto">
            <a:xfrm>
              <a:off x="2998" y="734"/>
              <a:ext cx="212" cy="237"/>
            </a:xfrm>
            <a:prstGeom prst="rect">
              <a:avLst/>
            </a:prstGeom>
            <a:noFill/>
          </p:spPr>
        </p:pic>
        <p:pic>
          <p:nvPicPr>
            <p:cNvPr id="268314" name="Picture 1050" descr="D:\Program Files\Common Files\Microsoft Shared\Clipart\themes1\Bullets\BD10298_.GIF"/>
            <p:cNvPicPr>
              <a:picLocks noChangeAspect="1" noChangeArrowheads="1"/>
            </p:cNvPicPr>
            <p:nvPr/>
          </p:nvPicPr>
          <p:blipFill>
            <a:blip r:embed="rId3"/>
            <a:srcRect/>
            <a:stretch>
              <a:fillRect/>
            </a:stretch>
          </p:blipFill>
          <p:spPr bwMode="auto">
            <a:xfrm>
              <a:off x="2986" y="1798"/>
              <a:ext cx="212" cy="237"/>
            </a:xfrm>
            <a:prstGeom prst="rect">
              <a:avLst/>
            </a:prstGeom>
            <a:noFill/>
          </p:spPr>
        </p:pic>
      </p:grpSp>
      <p:grpSp>
        <p:nvGrpSpPr>
          <p:cNvPr id="8" name="Group 1051"/>
          <p:cNvGrpSpPr>
            <a:grpSpLocks/>
          </p:cNvGrpSpPr>
          <p:nvPr/>
        </p:nvGrpSpPr>
        <p:grpSpPr bwMode="auto">
          <a:xfrm>
            <a:off x="5365750" y="2740024"/>
            <a:ext cx="355600" cy="2068513"/>
            <a:chOff x="3388" y="734"/>
            <a:chExt cx="224" cy="1301"/>
          </a:xfrm>
        </p:grpSpPr>
        <p:pic>
          <p:nvPicPr>
            <p:cNvPr id="268316" name="Picture 1052" descr="D:\Program Files\Common Files\Microsoft Shared\Clipart\themes1\Bullets\BD10298_.GIF"/>
            <p:cNvPicPr>
              <a:picLocks noChangeAspect="1" noChangeArrowheads="1"/>
            </p:cNvPicPr>
            <p:nvPr/>
          </p:nvPicPr>
          <p:blipFill>
            <a:blip r:embed="rId3"/>
            <a:srcRect/>
            <a:stretch>
              <a:fillRect/>
            </a:stretch>
          </p:blipFill>
          <p:spPr bwMode="auto">
            <a:xfrm>
              <a:off x="3400" y="734"/>
              <a:ext cx="212" cy="237"/>
            </a:xfrm>
            <a:prstGeom prst="rect">
              <a:avLst/>
            </a:prstGeom>
            <a:noFill/>
          </p:spPr>
        </p:pic>
        <p:pic>
          <p:nvPicPr>
            <p:cNvPr id="268317" name="Picture 1053" descr="D:\Program Files\Common Files\Microsoft Shared\Clipart\themes1\Bullets\BD10298_.GIF"/>
            <p:cNvPicPr>
              <a:picLocks noChangeAspect="1" noChangeArrowheads="1"/>
            </p:cNvPicPr>
            <p:nvPr/>
          </p:nvPicPr>
          <p:blipFill>
            <a:blip r:embed="rId3"/>
            <a:srcRect/>
            <a:stretch>
              <a:fillRect/>
            </a:stretch>
          </p:blipFill>
          <p:spPr bwMode="auto">
            <a:xfrm>
              <a:off x="3388" y="1798"/>
              <a:ext cx="212" cy="237"/>
            </a:xfrm>
            <a:prstGeom prst="rect">
              <a:avLst/>
            </a:prstGeom>
            <a:noFill/>
          </p:spPr>
        </p:pic>
      </p:grpSp>
      <p:grpSp>
        <p:nvGrpSpPr>
          <p:cNvPr id="9" name="Group 1054"/>
          <p:cNvGrpSpPr>
            <a:grpSpLocks/>
          </p:cNvGrpSpPr>
          <p:nvPr/>
        </p:nvGrpSpPr>
        <p:grpSpPr bwMode="auto">
          <a:xfrm>
            <a:off x="6005513" y="2740024"/>
            <a:ext cx="355600" cy="2068513"/>
            <a:chOff x="3791" y="734"/>
            <a:chExt cx="224" cy="1301"/>
          </a:xfrm>
        </p:grpSpPr>
        <p:pic>
          <p:nvPicPr>
            <p:cNvPr id="268319" name="Picture 1055" descr="D:\Program Files\Common Files\Microsoft Shared\Clipart\themes1\Bullets\BD10298_.GIF"/>
            <p:cNvPicPr>
              <a:picLocks noChangeAspect="1" noChangeArrowheads="1"/>
            </p:cNvPicPr>
            <p:nvPr/>
          </p:nvPicPr>
          <p:blipFill>
            <a:blip r:embed="rId3"/>
            <a:srcRect/>
            <a:stretch>
              <a:fillRect/>
            </a:stretch>
          </p:blipFill>
          <p:spPr bwMode="auto">
            <a:xfrm>
              <a:off x="3803" y="734"/>
              <a:ext cx="212" cy="237"/>
            </a:xfrm>
            <a:prstGeom prst="rect">
              <a:avLst/>
            </a:prstGeom>
            <a:noFill/>
          </p:spPr>
        </p:pic>
        <p:pic>
          <p:nvPicPr>
            <p:cNvPr id="268320" name="Picture 1056" descr="D:\Program Files\Common Files\Microsoft Shared\Clipart\themes1\Bullets\BD10298_.GIF"/>
            <p:cNvPicPr>
              <a:picLocks noChangeAspect="1" noChangeArrowheads="1"/>
            </p:cNvPicPr>
            <p:nvPr/>
          </p:nvPicPr>
          <p:blipFill>
            <a:blip r:embed="rId3"/>
            <a:srcRect/>
            <a:stretch>
              <a:fillRect/>
            </a:stretch>
          </p:blipFill>
          <p:spPr bwMode="auto">
            <a:xfrm>
              <a:off x="3791" y="1798"/>
              <a:ext cx="212" cy="237"/>
            </a:xfrm>
            <a:prstGeom prst="rect">
              <a:avLst/>
            </a:prstGeom>
            <a:noFill/>
          </p:spPr>
        </p:pic>
      </p:grpSp>
      <p:pic>
        <p:nvPicPr>
          <p:cNvPr id="268321" name="Picture 1057" descr="D:\Program Files\Common Files\Microsoft Shared\Clipart\themes1\Bullets\BD10298_.GIF"/>
          <p:cNvPicPr>
            <a:picLocks noChangeAspect="1" noChangeArrowheads="1"/>
          </p:cNvPicPr>
          <p:nvPr/>
        </p:nvPicPr>
        <p:blipFill>
          <a:blip r:embed="rId3"/>
          <a:srcRect/>
          <a:stretch>
            <a:fillRect/>
          </a:stretch>
        </p:blipFill>
        <p:spPr bwMode="auto">
          <a:xfrm>
            <a:off x="8293100" y="5084762"/>
            <a:ext cx="336550" cy="376237"/>
          </a:xfrm>
          <a:prstGeom prst="rect">
            <a:avLst/>
          </a:prstGeom>
          <a:noFill/>
        </p:spPr>
      </p:pic>
      <p:sp>
        <p:nvSpPr>
          <p:cNvPr id="268324" name="Line 1060"/>
          <p:cNvSpPr>
            <a:spLocks noChangeShapeType="1"/>
          </p:cNvSpPr>
          <p:nvPr/>
        </p:nvSpPr>
        <p:spPr bwMode="auto">
          <a:xfrm flipV="1">
            <a:off x="4567238" y="238283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25" name="Line 1061"/>
          <p:cNvSpPr>
            <a:spLocks noChangeShapeType="1"/>
          </p:cNvSpPr>
          <p:nvPr/>
        </p:nvSpPr>
        <p:spPr bwMode="auto">
          <a:xfrm>
            <a:off x="4933950" y="2657474"/>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26" name="Line 1062"/>
          <p:cNvSpPr>
            <a:spLocks noChangeShapeType="1"/>
          </p:cNvSpPr>
          <p:nvPr/>
        </p:nvSpPr>
        <p:spPr bwMode="auto">
          <a:xfrm flipH="1">
            <a:off x="3486150" y="2657474"/>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27" name="Line 1063"/>
          <p:cNvSpPr>
            <a:spLocks noChangeShapeType="1"/>
          </p:cNvSpPr>
          <p:nvPr/>
        </p:nvSpPr>
        <p:spPr bwMode="auto">
          <a:xfrm flipH="1">
            <a:off x="5010150" y="4943474"/>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28" name="Line 1064"/>
          <p:cNvSpPr>
            <a:spLocks noChangeShapeType="1"/>
          </p:cNvSpPr>
          <p:nvPr/>
        </p:nvSpPr>
        <p:spPr bwMode="auto">
          <a:xfrm>
            <a:off x="3638550" y="4943474"/>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29" name="Rectangle 1065"/>
          <p:cNvSpPr>
            <a:spLocks noChangeArrowheads="1"/>
          </p:cNvSpPr>
          <p:nvPr/>
        </p:nvSpPr>
        <p:spPr bwMode="auto">
          <a:xfrm rot="20220000">
            <a:off x="2368550" y="2609849"/>
            <a:ext cx="995363"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0" name="Rectangle 1066"/>
          <p:cNvSpPr>
            <a:spLocks noChangeArrowheads="1"/>
          </p:cNvSpPr>
          <p:nvPr/>
        </p:nvSpPr>
        <p:spPr bwMode="auto">
          <a:xfrm rot="20220000">
            <a:off x="5878513" y="4781549"/>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1" name="Rectangle 1067"/>
          <p:cNvSpPr>
            <a:spLocks noChangeArrowheads="1"/>
          </p:cNvSpPr>
          <p:nvPr/>
        </p:nvSpPr>
        <p:spPr bwMode="auto">
          <a:xfrm rot="1380000">
            <a:off x="2365375" y="4781549"/>
            <a:ext cx="995363"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2" name="Rectangle 1068"/>
          <p:cNvSpPr>
            <a:spLocks noChangeArrowheads="1"/>
          </p:cNvSpPr>
          <p:nvPr/>
        </p:nvSpPr>
        <p:spPr bwMode="auto">
          <a:xfrm rot="1380000">
            <a:off x="5878513" y="2609849"/>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3" name="Rectangle 1069"/>
          <p:cNvSpPr>
            <a:spLocks noChangeArrowheads="1"/>
          </p:cNvSpPr>
          <p:nvPr/>
        </p:nvSpPr>
        <p:spPr bwMode="auto">
          <a:xfrm>
            <a:off x="1833563" y="3670299"/>
            <a:ext cx="996950" cy="165100"/>
          </a:xfrm>
          <a:prstGeom prst="rect">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4" name="Rectangle 1070"/>
          <p:cNvSpPr>
            <a:spLocks noChangeArrowheads="1"/>
          </p:cNvSpPr>
          <p:nvPr/>
        </p:nvSpPr>
        <p:spPr bwMode="auto">
          <a:xfrm>
            <a:off x="6543675" y="3670299"/>
            <a:ext cx="996950" cy="165100"/>
          </a:xfrm>
          <a:prstGeom prst="rect">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5" name="Oval 1071"/>
          <p:cNvSpPr>
            <a:spLocks noChangeArrowheads="1"/>
          </p:cNvSpPr>
          <p:nvPr/>
        </p:nvSpPr>
        <p:spPr bwMode="auto">
          <a:xfrm>
            <a:off x="4410075" y="3605212"/>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6" name="Line 1072"/>
          <p:cNvSpPr>
            <a:spLocks noChangeShapeType="1"/>
          </p:cNvSpPr>
          <p:nvPr/>
        </p:nvSpPr>
        <p:spPr bwMode="auto">
          <a:xfrm flipH="1">
            <a:off x="3524250" y="3887787"/>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7" name="Line 1073"/>
          <p:cNvSpPr>
            <a:spLocks noChangeShapeType="1"/>
          </p:cNvSpPr>
          <p:nvPr/>
        </p:nvSpPr>
        <p:spPr bwMode="auto">
          <a:xfrm rot="16200000" flipV="1">
            <a:off x="3752850" y="3176587"/>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8" name="Line 1074"/>
          <p:cNvSpPr>
            <a:spLocks noChangeShapeType="1"/>
          </p:cNvSpPr>
          <p:nvPr/>
        </p:nvSpPr>
        <p:spPr bwMode="auto">
          <a:xfrm flipH="1">
            <a:off x="4552950" y="3975099"/>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39" name="Line 1075"/>
          <p:cNvSpPr>
            <a:spLocks noChangeShapeType="1"/>
          </p:cNvSpPr>
          <p:nvPr/>
        </p:nvSpPr>
        <p:spPr bwMode="auto">
          <a:xfrm rot="5400000" flipV="1">
            <a:off x="5351463" y="3176587"/>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0" name="Line 1076"/>
          <p:cNvSpPr>
            <a:spLocks noChangeShapeType="1"/>
          </p:cNvSpPr>
          <p:nvPr/>
        </p:nvSpPr>
        <p:spPr bwMode="auto">
          <a:xfrm flipH="1" flipV="1">
            <a:off x="3459163" y="2671762"/>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1" name="Line 1077"/>
          <p:cNvSpPr>
            <a:spLocks noChangeShapeType="1"/>
          </p:cNvSpPr>
          <p:nvPr/>
        </p:nvSpPr>
        <p:spPr bwMode="auto">
          <a:xfrm>
            <a:off x="4729163" y="3922712"/>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2" name="Line 1078"/>
          <p:cNvSpPr>
            <a:spLocks noChangeShapeType="1"/>
          </p:cNvSpPr>
          <p:nvPr/>
        </p:nvSpPr>
        <p:spPr bwMode="auto">
          <a:xfrm rot="10800000" flipH="1">
            <a:off x="4710113" y="2665412"/>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3" name="Line 1079"/>
          <p:cNvSpPr>
            <a:spLocks noChangeShapeType="1"/>
          </p:cNvSpPr>
          <p:nvPr/>
        </p:nvSpPr>
        <p:spPr bwMode="auto">
          <a:xfrm rot="1320000" flipV="1">
            <a:off x="4862513" y="24368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4" name="Line 1080"/>
          <p:cNvSpPr>
            <a:spLocks noChangeShapeType="1"/>
          </p:cNvSpPr>
          <p:nvPr/>
        </p:nvSpPr>
        <p:spPr bwMode="auto">
          <a:xfrm rot="4020000" flipV="1">
            <a:off x="5292726" y="2886074"/>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5" name="Line 1081"/>
          <p:cNvSpPr>
            <a:spLocks noChangeShapeType="1"/>
          </p:cNvSpPr>
          <p:nvPr/>
        </p:nvSpPr>
        <p:spPr bwMode="auto">
          <a:xfrm rot="6720000" flipV="1">
            <a:off x="5292726" y="3492499"/>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6" name="Line 1082"/>
          <p:cNvSpPr>
            <a:spLocks noChangeShapeType="1"/>
          </p:cNvSpPr>
          <p:nvPr/>
        </p:nvSpPr>
        <p:spPr bwMode="auto">
          <a:xfrm rot="9480000" flipV="1">
            <a:off x="4862513" y="39354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7" name="Line 1083"/>
          <p:cNvSpPr>
            <a:spLocks noChangeShapeType="1"/>
          </p:cNvSpPr>
          <p:nvPr/>
        </p:nvSpPr>
        <p:spPr bwMode="auto">
          <a:xfrm rot="12120000" flipV="1">
            <a:off x="4252913" y="39354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8" name="Line 1084"/>
          <p:cNvSpPr>
            <a:spLocks noChangeShapeType="1"/>
          </p:cNvSpPr>
          <p:nvPr/>
        </p:nvSpPr>
        <p:spPr bwMode="auto">
          <a:xfrm rot="14820000" flipV="1">
            <a:off x="3810001" y="3530599"/>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49" name="Line 1085"/>
          <p:cNvSpPr>
            <a:spLocks noChangeShapeType="1"/>
          </p:cNvSpPr>
          <p:nvPr/>
        </p:nvSpPr>
        <p:spPr bwMode="auto">
          <a:xfrm rot="17520000" flipV="1">
            <a:off x="3810001" y="2862261"/>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50" name="Line 1086"/>
          <p:cNvSpPr>
            <a:spLocks noChangeShapeType="1"/>
          </p:cNvSpPr>
          <p:nvPr/>
        </p:nvSpPr>
        <p:spPr bwMode="auto">
          <a:xfrm rot="20220000" flipV="1">
            <a:off x="4227513" y="23860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51"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grpSp>
        <p:nvGrpSpPr>
          <p:cNvPr id="11" name="Group 1088"/>
          <p:cNvGrpSpPr>
            <a:grpSpLocks/>
          </p:cNvGrpSpPr>
          <p:nvPr/>
        </p:nvGrpSpPr>
        <p:grpSpPr bwMode="auto">
          <a:xfrm>
            <a:off x="3562350" y="2200274"/>
            <a:ext cx="1981200" cy="3135313"/>
            <a:chOff x="2304" y="912"/>
            <a:chExt cx="1248" cy="2052"/>
          </a:xfrm>
        </p:grpSpPr>
        <p:grpSp>
          <p:nvGrpSpPr>
            <p:cNvPr id="12" name="Group 1089"/>
            <p:cNvGrpSpPr>
              <a:grpSpLocks/>
            </p:cNvGrpSpPr>
            <p:nvPr/>
          </p:nvGrpSpPr>
          <p:grpSpPr bwMode="auto">
            <a:xfrm>
              <a:off x="2304" y="912"/>
              <a:ext cx="288" cy="277"/>
              <a:chOff x="3552" y="2736"/>
              <a:chExt cx="288" cy="277"/>
            </a:xfrm>
          </p:grpSpPr>
          <p:sp>
            <p:nvSpPr>
              <p:cNvPr id="268354" name="Text Box 1090"/>
              <p:cNvSpPr txBox="1">
                <a:spLocks noChangeArrowheads="1"/>
              </p:cNvSpPr>
              <p:nvPr/>
            </p:nvSpPr>
            <p:spPr bwMode="auto">
              <a:xfrm>
                <a:off x="3552" y="2736"/>
                <a:ext cx="240" cy="26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0000FF"/>
                    </a:solidFill>
                    <a:latin typeface="Times" pitchFamily="18" charset="0"/>
                    <a:cs typeface="+mn-cs"/>
                  </a:rPr>
                  <a:t>F</a:t>
                </a:r>
              </a:p>
            </p:txBody>
          </p:sp>
          <p:sp>
            <p:nvSpPr>
              <p:cNvPr id="268355" name="Text Box 1091"/>
              <p:cNvSpPr txBox="1">
                <a:spLocks noChangeArrowheads="1"/>
              </p:cNvSpPr>
              <p:nvPr/>
            </p:nvSpPr>
            <p:spPr bwMode="auto">
              <a:xfrm>
                <a:off x="3696" y="2832"/>
                <a:ext cx="144" cy="181"/>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0000FF"/>
                    </a:solidFill>
                    <a:latin typeface="Times" pitchFamily="18" charset="0"/>
                    <a:cs typeface="+mn-cs"/>
                  </a:rPr>
                  <a:t>x</a:t>
                </a:r>
              </a:p>
            </p:txBody>
          </p:sp>
        </p:grpSp>
        <p:grpSp>
          <p:nvGrpSpPr>
            <p:cNvPr id="13" name="Group 1092"/>
            <p:cNvGrpSpPr>
              <a:grpSpLocks/>
            </p:cNvGrpSpPr>
            <p:nvPr/>
          </p:nvGrpSpPr>
          <p:grpSpPr bwMode="auto">
            <a:xfrm>
              <a:off x="3168" y="912"/>
              <a:ext cx="288" cy="277"/>
              <a:chOff x="3552" y="2736"/>
              <a:chExt cx="288" cy="277"/>
            </a:xfrm>
          </p:grpSpPr>
          <p:sp>
            <p:nvSpPr>
              <p:cNvPr id="268357" name="Text Box 1093"/>
              <p:cNvSpPr txBox="1">
                <a:spLocks noChangeArrowheads="1"/>
              </p:cNvSpPr>
              <p:nvPr/>
            </p:nvSpPr>
            <p:spPr bwMode="auto">
              <a:xfrm>
                <a:off x="3552" y="2736"/>
                <a:ext cx="240" cy="26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0000FF"/>
                    </a:solidFill>
                    <a:latin typeface="Times" pitchFamily="18" charset="0"/>
                    <a:cs typeface="+mn-cs"/>
                  </a:rPr>
                  <a:t>F</a:t>
                </a:r>
              </a:p>
            </p:txBody>
          </p:sp>
          <p:sp>
            <p:nvSpPr>
              <p:cNvPr id="268358" name="Text Box 1094"/>
              <p:cNvSpPr txBox="1">
                <a:spLocks noChangeArrowheads="1"/>
              </p:cNvSpPr>
              <p:nvPr/>
            </p:nvSpPr>
            <p:spPr bwMode="auto">
              <a:xfrm>
                <a:off x="3696" y="2832"/>
                <a:ext cx="144" cy="181"/>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0000FF"/>
                    </a:solidFill>
                    <a:latin typeface="Times" pitchFamily="18" charset="0"/>
                    <a:cs typeface="+mn-cs"/>
                  </a:rPr>
                  <a:t>x</a:t>
                </a:r>
              </a:p>
            </p:txBody>
          </p:sp>
        </p:grpSp>
        <p:grpSp>
          <p:nvGrpSpPr>
            <p:cNvPr id="14" name="Group 1095"/>
            <p:cNvGrpSpPr>
              <a:grpSpLocks/>
            </p:cNvGrpSpPr>
            <p:nvPr/>
          </p:nvGrpSpPr>
          <p:grpSpPr bwMode="auto">
            <a:xfrm>
              <a:off x="2304" y="2688"/>
              <a:ext cx="288" cy="276"/>
              <a:chOff x="3552" y="2736"/>
              <a:chExt cx="288" cy="276"/>
            </a:xfrm>
          </p:grpSpPr>
          <p:sp>
            <p:nvSpPr>
              <p:cNvPr id="268360" name="Text Box 1096"/>
              <p:cNvSpPr txBox="1">
                <a:spLocks noChangeArrowheads="1"/>
              </p:cNvSpPr>
              <p:nvPr/>
            </p:nvSpPr>
            <p:spPr bwMode="auto">
              <a:xfrm>
                <a:off x="3552" y="2736"/>
                <a:ext cx="240" cy="262"/>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0000FF"/>
                    </a:solidFill>
                    <a:latin typeface="Times" pitchFamily="18" charset="0"/>
                    <a:cs typeface="+mn-cs"/>
                  </a:rPr>
                  <a:t>F</a:t>
                </a:r>
              </a:p>
            </p:txBody>
          </p:sp>
          <p:sp>
            <p:nvSpPr>
              <p:cNvPr id="268361" name="Text Box 1097"/>
              <p:cNvSpPr txBox="1">
                <a:spLocks noChangeArrowheads="1"/>
              </p:cNvSpPr>
              <p:nvPr/>
            </p:nvSpPr>
            <p:spPr bwMode="auto">
              <a:xfrm>
                <a:off x="3696" y="2832"/>
                <a:ext cx="144" cy="180"/>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0000FF"/>
                    </a:solidFill>
                    <a:latin typeface="Times" pitchFamily="18" charset="0"/>
                    <a:cs typeface="+mn-cs"/>
                  </a:rPr>
                  <a:t>x</a:t>
                </a:r>
              </a:p>
            </p:txBody>
          </p:sp>
        </p:grpSp>
        <p:grpSp>
          <p:nvGrpSpPr>
            <p:cNvPr id="15" name="Group 1098"/>
            <p:cNvGrpSpPr>
              <a:grpSpLocks/>
            </p:cNvGrpSpPr>
            <p:nvPr/>
          </p:nvGrpSpPr>
          <p:grpSpPr bwMode="auto">
            <a:xfrm>
              <a:off x="3264" y="2688"/>
              <a:ext cx="288" cy="276"/>
              <a:chOff x="3552" y="2736"/>
              <a:chExt cx="288" cy="276"/>
            </a:xfrm>
          </p:grpSpPr>
          <p:sp>
            <p:nvSpPr>
              <p:cNvPr id="268363" name="Text Box 1099"/>
              <p:cNvSpPr txBox="1">
                <a:spLocks noChangeArrowheads="1"/>
              </p:cNvSpPr>
              <p:nvPr/>
            </p:nvSpPr>
            <p:spPr bwMode="auto">
              <a:xfrm>
                <a:off x="3552" y="2736"/>
                <a:ext cx="240" cy="262"/>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0000FF"/>
                    </a:solidFill>
                    <a:latin typeface="Times" pitchFamily="18" charset="0"/>
                    <a:cs typeface="+mn-cs"/>
                  </a:rPr>
                  <a:t>F</a:t>
                </a:r>
              </a:p>
            </p:txBody>
          </p:sp>
          <p:sp>
            <p:nvSpPr>
              <p:cNvPr id="268364" name="Text Box 1100"/>
              <p:cNvSpPr txBox="1">
                <a:spLocks noChangeArrowheads="1"/>
              </p:cNvSpPr>
              <p:nvPr/>
            </p:nvSpPr>
            <p:spPr bwMode="auto">
              <a:xfrm>
                <a:off x="3696" y="2832"/>
                <a:ext cx="144" cy="180"/>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0000FF"/>
                    </a:solidFill>
                    <a:latin typeface="Times" pitchFamily="18" charset="0"/>
                    <a:cs typeface="+mn-cs"/>
                  </a:rPr>
                  <a:t>x</a:t>
                </a:r>
              </a:p>
            </p:txBody>
          </p:sp>
        </p:grpSp>
      </p:grpSp>
      <p:sp>
        <p:nvSpPr>
          <p:cNvPr id="268365"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
        <p:nvSpPr>
          <p:cNvPr id="268366" name="Rectangle 1102"/>
          <p:cNvSpPr>
            <a:spLocks noChangeArrowheads="1"/>
          </p:cNvSpPr>
          <p:nvPr/>
        </p:nvSpPr>
        <p:spPr bwMode="auto">
          <a:xfrm rot="5400000">
            <a:off x="4063206" y="2766218"/>
            <a:ext cx="995363"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sp>
        <p:nvSpPr>
          <p:cNvPr id="268367" name="Rectangle 1103"/>
          <p:cNvSpPr>
            <a:spLocks noChangeArrowheads="1"/>
          </p:cNvSpPr>
          <p:nvPr/>
        </p:nvSpPr>
        <p:spPr bwMode="auto">
          <a:xfrm rot="5400000">
            <a:off x="5892006" y="2842418"/>
            <a:ext cx="995363"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b="1">
              <a:solidFill>
                <a:srgbClr val="0000FF"/>
              </a:solidFill>
              <a:latin typeface="Calibri"/>
              <a:cs typeface="+mn-cs"/>
            </a:endParaRPr>
          </a:p>
        </p:txBody>
      </p:sp>
      <p:pic>
        <p:nvPicPr>
          <p:cNvPr id="268368" name="Picture 1104" descr="D:\Program Files\Common Files\Microsoft Shared\Clipart\themes1\Bullets\BD10298_.GIF"/>
          <p:cNvPicPr>
            <a:picLocks noChangeAspect="1" noChangeArrowheads="1"/>
          </p:cNvPicPr>
          <p:nvPr/>
        </p:nvPicPr>
        <p:blipFill>
          <a:blip r:embed="rId3"/>
          <a:srcRect/>
          <a:stretch>
            <a:fillRect/>
          </a:stretch>
        </p:blipFill>
        <p:spPr bwMode="auto">
          <a:xfrm>
            <a:off x="4705350" y="2733674"/>
            <a:ext cx="336550" cy="376238"/>
          </a:xfrm>
          <a:prstGeom prst="rect">
            <a:avLst/>
          </a:prstGeom>
          <a:noFill/>
        </p:spPr>
      </p:pic>
    </p:spTree>
    <p:extLst>
      <p:ext uri="{BB962C8B-B14F-4D97-AF65-F5344CB8AC3E}">
        <p14:creationId xmlns:p14="http://schemas.microsoft.com/office/powerpoint/2010/main" val="2211191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3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8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66" grpId="0" animBg="1"/>
      <p:bldP spid="2683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1026"/>
          <p:cNvSpPr>
            <a:spLocks noChangeArrowheads="1"/>
          </p:cNvSpPr>
          <p:nvPr/>
        </p:nvSpPr>
        <p:spPr bwMode="auto">
          <a:xfrm>
            <a:off x="4429125" y="3057525"/>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59" name="Line 1027"/>
          <p:cNvSpPr>
            <a:spLocks noChangeShapeType="1"/>
          </p:cNvSpPr>
          <p:nvPr/>
        </p:nvSpPr>
        <p:spPr bwMode="auto">
          <a:xfrm flipV="1">
            <a:off x="4586288" y="18351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0" name="Line 1028"/>
          <p:cNvSpPr>
            <a:spLocks noChangeShapeType="1"/>
          </p:cNvSpPr>
          <p:nvPr/>
        </p:nvSpPr>
        <p:spPr bwMode="auto">
          <a:xfrm flipH="1">
            <a:off x="3543300" y="33401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1" name="Line 1029"/>
          <p:cNvSpPr>
            <a:spLocks noChangeShapeType="1"/>
          </p:cNvSpPr>
          <p:nvPr/>
        </p:nvSpPr>
        <p:spPr bwMode="auto">
          <a:xfrm rot="16200000" flipV="1">
            <a:off x="3771900" y="2628900"/>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2" name="Line 1030"/>
          <p:cNvSpPr>
            <a:spLocks noChangeShapeType="1"/>
          </p:cNvSpPr>
          <p:nvPr/>
        </p:nvSpPr>
        <p:spPr bwMode="auto">
          <a:xfrm flipH="1">
            <a:off x="4572000" y="3427413"/>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3" name="Line 1031"/>
          <p:cNvSpPr>
            <a:spLocks noChangeShapeType="1"/>
          </p:cNvSpPr>
          <p:nvPr/>
        </p:nvSpPr>
        <p:spPr bwMode="auto">
          <a:xfrm rot="5400000" flipV="1">
            <a:off x="5372100" y="2605088"/>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4" name="Line 1032"/>
          <p:cNvSpPr>
            <a:spLocks noChangeShapeType="1"/>
          </p:cNvSpPr>
          <p:nvPr/>
        </p:nvSpPr>
        <p:spPr bwMode="auto">
          <a:xfrm flipH="1" flipV="1">
            <a:off x="3478213" y="21240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5" name="Line 1033"/>
          <p:cNvSpPr>
            <a:spLocks noChangeShapeType="1"/>
          </p:cNvSpPr>
          <p:nvPr/>
        </p:nvSpPr>
        <p:spPr bwMode="auto">
          <a:xfrm>
            <a:off x="4748213" y="3375025"/>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6" name="Line 1034"/>
          <p:cNvSpPr>
            <a:spLocks noChangeShapeType="1"/>
          </p:cNvSpPr>
          <p:nvPr/>
        </p:nvSpPr>
        <p:spPr bwMode="auto">
          <a:xfrm rot="10800000" flipH="1">
            <a:off x="4729163" y="211772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7" name="Line 1035"/>
          <p:cNvSpPr>
            <a:spLocks noChangeShapeType="1"/>
          </p:cNvSpPr>
          <p:nvPr/>
        </p:nvSpPr>
        <p:spPr bwMode="auto">
          <a:xfrm rot="1320000" flipV="1">
            <a:off x="4881563" y="18891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8" name="Line 1036"/>
          <p:cNvSpPr>
            <a:spLocks noChangeShapeType="1"/>
          </p:cNvSpPr>
          <p:nvPr/>
        </p:nvSpPr>
        <p:spPr bwMode="auto">
          <a:xfrm rot="4020000" flipV="1">
            <a:off x="5311776" y="23383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9" name="Line 1037"/>
          <p:cNvSpPr>
            <a:spLocks noChangeShapeType="1"/>
          </p:cNvSpPr>
          <p:nvPr/>
        </p:nvSpPr>
        <p:spPr bwMode="auto">
          <a:xfrm rot="6720000" flipV="1">
            <a:off x="5311776" y="29448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0" name="Line 1038"/>
          <p:cNvSpPr>
            <a:spLocks noChangeShapeType="1"/>
          </p:cNvSpPr>
          <p:nvPr/>
        </p:nvSpPr>
        <p:spPr bwMode="auto">
          <a:xfrm rot="9480000" flipV="1">
            <a:off x="4881563" y="33877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1" name="Line 1039"/>
          <p:cNvSpPr>
            <a:spLocks noChangeShapeType="1"/>
          </p:cNvSpPr>
          <p:nvPr/>
        </p:nvSpPr>
        <p:spPr bwMode="auto">
          <a:xfrm rot="12120000" flipV="1">
            <a:off x="4271963" y="33877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2" name="Line 1040"/>
          <p:cNvSpPr>
            <a:spLocks noChangeShapeType="1"/>
          </p:cNvSpPr>
          <p:nvPr/>
        </p:nvSpPr>
        <p:spPr bwMode="auto">
          <a:xfrm rot="14820000" flipV="1">
            <a:off x="3829051" y="29829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3" name="Line 1041"/>
          <p:cNvSpPr>
            <a:spLocks noChangeShapeType="1"/>
          </p:cNvSpPr>
          <p:nvPr/>
        </p:nvSpPr>
        <p:spPr bwMode="auto">
          <a:xfrm rot="17520000" flipV="1">
            <a:off x="3829051" y="231457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4" name="Line 1042"/>
          <p:cNvSpPr>
            <a:spLocks noChangeShapeType="1"/>
          </p:cNvSpPr>
          <p:nvPr/>
        </p:nvSpPr>
        <p:spPr bwMode="auto">
          <a:xfrm rot="20220000" flipV="1">
            <a:off x="4246563"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7" name="Rectangle 1045"/>
          <p:cNvSpPr>
            <a:spLocks noChangeArrowheads="1"/>
          </p:cNvSpPr>
          <p:nvPr/>
        </p:nvSpPr>
        <p:spPr bwMode="auto">
          <a:xfrm rot="5400000">
            <a:off x="4082257" y="2256631"/>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8" name="Rectangle 1046"/>
          <p:cNvSpPr>
            <a:spLocks noChangeArrowheads="1"/>
          </p:cNvSpPr>
          <p:nvPr/>
        </p:nvSpPr>
        <p:spPr bwMode="auto">
          <a:xfrm rot="5400000">
            <a:off x="5911057" y="2256631"/>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6279" name="Picture 1047" descr="D:\Program Files\Common Files\Microsoft Shared\Clipart\themes1\Bullets\BD10298_.GIF"/>
          <p:cNvPicPr>
            <a:picLocks noChangeAspect="1" noChangeArrowheads="1"/>
          </p:cNvPicPr>
          <p:nvPr/>
        </p:nvPicPr>
        <p:blipFill>
          <a:blip r:embed="rId2"/>
          <a:srcRect/>
          <a:stretch>
            <a:fillRect/>
          </a:stretch>
        </p:blipFill>
        <p:spPr bwMode="auto">
          <a:xfrm>
            <a:off x="4705985" y="2152650"/>
            <a:ext cx="336550" cy="376238"/>
          </a:xfrm>
          <a:prstGeom prst="rect">
            <a:avLst/>
          </a:prstGeom>
          <a:noFill/>
        </p:spPr>
      </p:pic>
      <p:sp>
        <p:nvSpPr>
          <p:cNvPr id="3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
        <p:nvSpPr>
          <p:cNvPr id="32"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Tree>
    <p:extLst>
      <p:ext uri="{BB962C8B-B14F-4D97-AF65-F5344CB8AC3E}">
        <p14:creationId xmlns:p14="http://schemas.microsoft.com/office/powerpoint/2010/main" val="1089817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utoRev="1" fill="hold" nodeType="clickEffect">
                                  <p:stCondLst>
                                    <p:cond delay="0"/>
                                  </p:stCondLst>
                                  <p:endCondLst>
                                    <p:cond evt="onNext" delay="0">
                                      <p:tgtEl>
                                        <p:sldTgt/>
                                      </p:tgtEl>
                                    </p:cond>
                                  </p:endCondLst>
                                  <p:childTnLst>
                                    <p:animMotion origin="layout" path="M -2.77778E-6 1.11111E-6 L 0.14844 0.00255 " pathEditMode="relative" rAng="0" ptsTypes="AA">
                                      <p:cBhvr>
                                        <p:cTn id="6" dur="2000" fill="hold"/>
                                        <p:tgtEl>
                                          <p:spTgt spid="96279"/>
                                        </p:tgtEl>
                                        <p:attrNameLst>
                                          <p:attrName>ppt_x</p:attrName>
                                          <p:attrName>ppt_y</p:attrName>
                                        </p:attrNameLst>
                                      </p:cBhvr>
                                      <p:rCtr x="74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1026"/>
          <p:cNvSpPr>
            <a:spLocks noChangeArrowheads="1"/>
          </p:cNvSpPr>
          <p:nvPr/>
        </p:nvSpPr>
        <p:spPr bwMode="auto">
          <a:xfrm>
            <a:off x="4429125" y="3057525"/>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59" name="Line 1027"/>
          <p:cNvSpPr>
            <a:spLocks noChangeShapeType="1"/>
          </p:cNvSpPr>
          <p:nvPr/>
        </p:nvSpPr>
        <p:spPr bwMode="auto">
          <a:xfrm flipV="1">
            <a:off x="4586288" y="18351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0" name="Line 1028"/>
          <p:cNvSpPr>
            <a:spLocks noChangeShapeType="1"/>
          </p:cNvSpPr>
          <p:nvPr/>
        </p:nvSpPr>
        <p:spPr bwMode="auto">
          <a:xfrm flipH="1">
            <a:off x="3543300" y="33401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1" name="Line 1029"/>
          <p:cNvSpPr>
            <a:spLocks noChangeShapeType="1"/>
          </p:cNvSpPr>
          <p:nvPr/>
        </p:nvSpPr>
        <p:spPr bwMode="auto">
          <a:xfrm rot="16200000" flipV="1">
            <a:off x="3771900" y="2628900"/>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2" name="Line 1030"/>
          <p:cNvSpPr>
            <a:spLocks noChangeShapeType="1"/>
          </p:cNvSpPr>
          <p:nvPr/>
        </p:nvSpPr>
        <p:spPr bwMode="auto">
          <a:xfrm flipH="1">
            <a:off x="4572000" y="3427413"/>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3" name="Line 1031"/>
          <p:cNvSpPr>
            <a:spLocks noChangeShapeType="1"/>
          </p:cNvSpPr>
          <p:nvPr/>
        </p:nvSpPr>
        <p:spPr bwMode="auto">
          <a:xfrm rot="5400000" flipV="1">
            <a:off x="5372100" y="2605088"/>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4" name="Line 1032"/>
          <p:cNvSpPr>
            <a:spLocks noChangeShapeType="1"/>
          </p:cNvSpPr>
          <p:nvPr/>
        </p:nvSpPr>
        <p:spPr bwMode="auto">
          <a:xfrm flipH="1" flipV="1">
            <a:off x="3478213" y="21240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5" name="Line 1033"/>
          <p:cNvSpPr>
            <a:spLocks noChangeShapeType="1"/>
          </p:cNvSpPr>
          <p:nvPr/>
        </p:nvSpPr>
        <p:spPr bwMode="auto">
          <a:xfrm>
            <a:off x="4748213" y="3375025"/>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6" name="Line 1034"/>
          <p:cNvSpPr>
            <a:spLocks noChangeShapeType="1"/>
          </p:cNvSpPr>
          <p:nvPr/>
        </p:nvSpPr>
        <p:spPr bwMode="auto">
          <a:xfrm rot="10800000" flipH="1">
            <a:off x="4729163" y="211772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7" name="Line 1035"/>
          <p:cNvSpPr>
            <a:spLocks noChangeShapeType="1"/>
          </p:cNvSpPr>
          <p:nvPr/>
        </p:nvSpPr>
        <p:spPr bwMode="auto">
          <a:xfrm rot="1320000" flipV="1">
            <a:off x="4881563" y="18891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8" name="Line 1036"/>
          <p:cNvSpPr>
            <a:spLocks noChangeShapeType="1"/>
          </p:cNvSpPr>
          <p:nvPr/>
        </p:nvSpPr>
        <p:spPr bwMode="auto">
          <a:xfrm rot="4020000" flipV="1">
            <a:off x="5311776" y="23383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69" name="Line 1037"/>
          <p:cNvSpPr>
            <a:spLocks noChangeShapeType="1"/>
          </p:cNvSpPr>
          <p:nvPr/>
        </p:nvSpPr>
        <p:spPr bwMode="auto">
          <a:xfrm rot="6720000" flipV="1">
            <a:off x="5311776" y="29448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0" name="Line 1038"/>
          <p:cNvSpPr>
            <a:spLocks noChangeShapeType="1"/>
          </p:cNvSpPr>
          <p:nvPr/>
        </p:nvSpPr>
        <p:spPr bwMode="auto">
          <a:xfrm rot="9480000" flipV="1">
            <a:off x="4881563" y="33877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1" name="Line 1039"/>
          <p:cNvSpPr>
            <a:spLocks noChangeShapeType="1"/>
          </p:cNvSpPr>
          <p:nvPr/>
        </p:nvSpPr>
        <p:spPr bwMode="auto">
          <a:xfrm rot="12120000" flipV="1">
            <a:off x="4271963" y="33877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2" name="Line 1040"/>
          <p:cNvSpPr>
            <a:spLocks noChangeShapeType="1"/>
          </p:cNvSpPr>
          <p:nvPr/>
        </p:nvSpPr>
        <p:spPr bwMode="auto">
          <a:xfrm rot="14820000" flipV="1">
            <a:off x="3829051" y="298291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3" name="Line 1041"/>
          <p:cNvSpPr>
            <a:spLocks noChangeShapeType="1"/>
          </p:cNvSpPr>
          <p:nvPr/>
        </p:nvSpPr>
        <p:spPr bwMode="auto">
          <a:xfrm rot="17520000" flipV="1">
            <a:off x="3829051" y="231457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4" name="Line 1042"/>
          <p:cNvSpPr>
            <a:spLocks noChangeShapeType="1"/>
          </p:cNvSpPr>
          <p:nvPr/>
        </p:nvSpPr>
        <p:spPr bwMode="auto">
          <a:xfrm rot="20220000" flipV="1">
            <a:off x="4246563"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5" name="Line 1043"/>
          <p:cNvSpPr>
            <a:spLocks noChangeShapeType="1"/>
          </p:cNvSpPr>
          <p:nvPr/>
        </p:nvSpPr>
        <p:spPr bwMode="auto">
          <a:xfrm>
            <a:off x="4953000" y="2033588"/>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7" name="Rectangle 1045"/>
          <p:cNvSpPr>
            <a:spLocks noChangeArrowheads="1"/>
          </p:cNvSpPr>
          <p:nvPr/>
        </p:nvSpPr>
        <p:spPr bwMode="auto">
          <a:xfrm rot="5400000">
            <a:off x="4082257" y="2256631"/>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6278" name="Rectangle 1046"/>
          <p:cNvSpPr>
            <a:spLocks noChangeArrowheads="1"/>
          </p:cNvSpPr>
          <p:nvPr/>
        </p:nvSpPr>
        <p:spPr bwMode="auto">
          <a:xfrm rot="5400000">
            <a:off x="5911057" y="2256631"/>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6279" name="Picture 1047" descr="D:\Program Files\Common Files\Microsoft Shared\Clipart\themes1\Bullets\BD10298_.GIF"/>
          <p:cNvPicPr>
            <a:picLocks noChangeAspect="1" noChangeArrowheads="1"/>
          </p:cNvPicPr>
          <p:nvPr/>
        </p:nvPicPr>
        <p:blipFill>
          <a:blip r:embed="rId2"/>
          <a:srcRect/>
          <a:stretch>
            <a:fillRect/>
          </a:stretch>
        </p:blipFill>
        <p:spPr bwMode="auto">
          <a:xfrm>
            <a:off x="4721225" y="2152650"/>
            <a:ext cx="336550" cy="376238"/>
          </a:xfrm>
          <a:prstGeom prst="rect">
            <a:avLst/>
          </a:prstGeom>
          <a:noFill/>
        </p:spPr>
      </p:pic>
      <p:grpSp>
        <p:nvGrpSpPr>
          <p:cNvPr id="2" name="Group 1052"/>
          <p:cNvGrpSpPr>
            <a:grpSpLocks/>
          </p:cNvGrpSpPr>
          <p:nvPr/>
        </p:nvGrpSpPr>
        <p:grpSpPr bwMode="auto">
          <a:xfrm>
            <a:off x="5029200" y="1604963"/>
            <a:ext cx="457200" cy="427037"/>
            <a:chOff x="3552" y="2736"/>
            <a:chExt cx="288" cy="269"/>
          </a:xfrm>
        </p:grpSpPr>
        <p:sp>
          <p:nvSpPr>
            <p:cNvPr id="96285" name="Text Box 1053"/>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dirty="0">
                  <a:solidFill>
                    <a:srgbClr val="4F81BD"/>
                  </a:solidFill>
                  <a:latin typeface="Times" pitchFamily="18" charset="0"/>
                  <a:cs typeface="+mn-cs"/>
                </a:rPr>
                <a:t>F</a:t>
              </a:r>
            </a:p>
          </p:txBody>
        </p:sp>
        <p:sp>
          <p:nvSpPr>
            <p:cNvPr id="96286" name="Text Box 1054"/>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dirty="0">
                  <a:solidFill>
                    <a:srgbClr val="4F81BD"/>
                  </a:solidFill>
                  <a:latin typeface="Times" pitchFamily="18" charset="0"/>
                  <a:cs typeface="+mn-cs"/>
                </a:rPr>
                <a:t>x</a:t>
              </a:r>
            </a:p>
          </p:txBody>
        </p:sp>
      </p:grpSp>
      <p:sp>
        <p:nvSpPr>
          <p:cNvPr id="96287" name="Line 1055"/>
          <p:cNvSpPr>
            <a:spLocks noChangeShapeType="1"/>
          </p:cNvSpPr>
          <p:nvPr/>
        </p:nvSpPr>
        <p:spPr bwMode="auto">
          <a:xfrm>
            <a:off x="5181600" y="2341563"/>
            <a:ext cx="9144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1056"/>
          <p:cNvGrpSpPr>
            <a:grpSpLocks/>
          </p:cNvGrpSpPr>
          <p:nvPr/>
        </p:nvGrpSpPr>
        <p:grpSpPr bwMode="auto">
          <a:xfrm>
            <a:off x="5638800" y="1971675"/>
            <a:ext cx="457200" cy="427038"/>
            <a:chOff x="3552" y="2736"/>
            <a:chExt cx="288" cy="269"/>
          </a:xfrm>
        </p:grpSpPr>
        <p:sp>
          <p:nvSpPr>
            <p:cNvPr id="96289" name="Text Box 1057"/>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C0504D"/>
                  </a:solidFill>
                  <a:latin typeface="Times" pitchFamily="18" charset="0"/>
                  <a:cs typeface="+mn-cs"/>
                </a:rPr>
                <a:t>V</a:t>
              </a:r>
            </a:p>
          </p:txBody>
        </p:sp>
        <p:sp>
          <p:nvSpPr>
            <p:cNvPr id="96290" name="Text Box 1058"/>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endParaRPr lang="en-US" b="1" i="1">
                <a:solidFill>
                  <a:srgbClr val="4F81BD"/>
                </a:solidFill>
                <a:latin typeface="Times" pitchFamily="18" charset="0"/>
                <a:cs typeface="+mn-cs"/>
              </a:endParaRPr>
            </a:p>
          </p:txBody>
        </p:sp>
      </p:grpSp>
      <p:sp>
        <p:nvSpPr>
          <p:cNvPr id="3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
        <p:nvSpPr>
          <p:cNvPr id="32"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Tree>
    <p:extLst>
      <p:ext uri="{BB962C8B-B14F-4D97-AF65-F5344CB8AC3E}">
        <p14:creationId xmlns:p14="http://schemas.microsoft.com/office/powerpoint/2010/main" val="360615251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050"/>
          <p:cNvSpPr>
            <a:spLocks noChangeArrowheads="1"/>
          </p:cNvSpPr>
          <p:nvPr/>
        </p:nvSpPr>
        <p:spPr bwMode="auto">
          <a:xfrm>
            <a:off x="4429125" y="3060700"/>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3" name="Line 2051"/>
          <p:cNvSpPr>
            <a:spLocks noChangeShapeType="1"/>
          </p:cNvSpPr>
          <p:nvPr/>
        </p:nvSpPr>
        <p:spPr bwMode="auto">
          <a:xfrm flipV="1">
            <a:off x="4586288"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4" name="Line 2052"/>
          <p:cNvSpPr>
            <a:spLocks noChangeShapeType="1"/>
          </p:cNvSpPr>
          <p:nvPr/>
        </p:nvSpPr>
        <p:spPr bwMode="auto">
          <a:xfrm flipH="1">
            <a:off x="3543300" y="33432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5" name="Line 2053"/>
          <p:cNvSpPr>
            <a:spLocks noChangeShapeType="1"/>
          </p:cNvSpPr>
          <p:nvPr/>
        </p:nvSpPr>
        <p:spPr bwMode="auto">
          <a:xfrm rot="16200000" flipV="1">
            <a:off x="3771900"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6" name="Line 2054"/>
          <p:cNvSpPr>
            <a:spLocks noChangeShapeType="1"/>
          </p:cNvSpPr>
          <p:nvPr/>
        </p:nvSpPr>
        <p:spPr bwMode="auto">
          <a:xfrm flipH="1">
            <a:off x="4572000" y="34305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7" name="Line 2055"/>
          <p:cNvSpPr>
            <a:spLocks noChangeShapeType="1"/>
          </p:cNvSpPr>
          <p:nvPr/>
        </p:nvSpPr>
        <p:spPr bwMode="auto">
          <a:xfrm rot="5400000" flipV="1">
            <a:off x="5370513"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8" name="Line 2056"/>
          <p:cNvSpPr>
            <a:spLocks noChangeShapeType="1"/>
          </p:cNvSpPr>
          <p:nvPr/>
        </p:nvSpPr>
        <p:spPr bwMode="auto">
          <a:xfrm flipH="1" flipV="1">
            <a:off x="3478213" y="212725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9" name="Line 2057"/>
          <p:cNvSpPr>
            <a:spLocks noChangeShapeType="1"/>
          </p:cNvSpPr>
          <p:nvPr/>
        </p:nvSpPr>
        <p:spPr bwMode="auto">
          <a:xfrm>
            <a:off x="4748213" y="3378200"/>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0" name="Line 2058"/>
          <p:cNvSpPr>
            <a:spLocks noChangeShapeType="1"/>
          </p:cNvSpPr>
          <p:nvPr/>
        </p:nvSpPr>
        <p:spPr bwMode="auto">
          <a:xfrm rot="10800000" flipH="1">
            <a:off x="4729163" y="21209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1" name="Line 2059"/>
          <p:cNvSpPr>
            <a:spLocks noChangeShapeType="1"/>
          </p:cNvSpPr>
          <p:nvPr/>
        </p:nvSpPr>
        <p:spPr bwMode="auto">
          <a:xfrm rot="1320000" flipV="1">
            <a:off x="4881563" y="18923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2" name="Line 2060"/>
          <p:cNvSpPr>
            <a:spLocks noChangeShapeType="1"/>
          </p:cNvSpPr>
          <p:nvPr/>
        </p:nvSpPr>
        <p:spPr bwMode="auto">
          <a:xfrm rot="4020000" flipV="1">
            <a:off x="5311776" y="234156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3" name="Line 2061"/>
          <p:cNvSpPr>
            <a:spLocks noChangeShapeType="1"/>
          </p:cNvSpPr>
          <p:nvPr/>
        </p:nvSpPr>
        <p:spPr bwMode="auto">
          <a:xfrm rot="6720000" flipV="1">
            <a:off x="5311776" y="29479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4" name="Line 2062"/>
          <p:cNvSpPr>
            <a:spLocks noChangeShapeType="1"/>
          </p:cNvSpPr>
          <p:nvPr/>
        </p:nvSpPr>
        <p:spPr bwMode="auto">
          <a:xfrm rot="9480000" flipV="1">
            <a:off x="48815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5" name="Line 2063"/>
          <p:cNvSpPr>
            <a:spLocks noChangeShapeType="1"/>
          </p:cNvSpPr>
          <p:nvPr/>
        </p:nvSpPr>
        <p:spPr bwMode="auto">
          <a:xfrm rot="12120000" flipV="1">
            <a:off x="42719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6" name="Line 2064"/>
          <p:cNvSpPr>
            <a:spLocks noChangeShapeType="1"/>
          </p:cNvSpPr>
          <p:nvPr/>
        </p:nvSpPr>
        <p:spPr bwMode="auto">
          <a:xfrm rot="14820000" flipV="1">
            <a:off x="3829051" y="29860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7" name="Line 2065"/>
          <p:cNvSpPr>
            <a:spLocks noChangeShapeType="1"/>
          </p:cNvSpPr>
          <p:nvPr/>
        </p:nvSpPr>
        <p:spPr bwMode="auto">
          <a:xfrm rot="17520000" flipV="1">
            <a:off x="3829051" y="23177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8" name="Line 2066"/>
          <p:cNvSpPr>
            <a:spLocks noChangeShapeType="1"/>
          </p:cNvSpPr>
          <p:nvPr/>
        </p:nvSpPr>
        <p:spPr bwMode="auto">
          <a:xfrm rot="20220000" flipV="1">
            <a:off x="4246563" y="18415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9" name="Line 2067"/>
          <p:cNvSpPr>
            <a:spLocks noChangeShapeType="1"/>
          </p:cNvSpPr>
          <p:nvPr/>
        </p:nvSpPr>
        <p:spPr bwMode="auto">
          <a:xfrm flipH="1">
            <a:off x="5486400" y="2036763"/>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0" name="Rectangle 2068"/>
          <p:cNvSpPr>
            <a:spLocks noChangeArrowheads="1"/>
          </p:cNvSpPr>
          <p:nvPr/>
        </p:nvSpPr>
        <p:spPr bwMode="auto">
          <a:xfrm rot="5400000">
            <a:off x="40822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1" name="Rectangle 2069"/>
          <p:cNvSpPr>
            <a:spLocks noChangeArrowheads="1"/>
          </p:cNvSpPr>
          <p:nvPr/>
        </p:nvSpPr>
        <p:spPr bwMode="auto">
          <a:xfrm rot="5400000">
            <a:off x="59110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7302" name="Picture 2070" descr="D:\Program Files\Common Files\Microsoft Shared\Clipart\themes1\Bullets\BD10298_.GIF"/>
          <p:cNvPicPr>
            <a:picLocks noChangeAspect="1" noChangeArrowheads="1"/>
          </p:cNvPicPr>
          <p:nvPr/>
        </p:nvPicPr>
        <p:blipFill>
          <a:blip r:embed="rId3"/>
          <a:srcRect/>
          <a:stretch>
            <a:fillRect/>
          </a:stretch>
        </p:blipFill>
        <p:spPr bwMode="auto">
          <a:xfrm>
            <a:off x="5943600" y="2189163"/>
            <a:ext cx="336550" cy="376237"/>
          </a:xfrm>
          <a:prstGeom prst="rect">
            <a:avLst/>
          </a:prstGeom>
          <a:noFill/>
        </p:spPr>
      </p:pic>
      <p:grpSp>
        <p:nvGrpSpPr>
          <p:cNvPr id="2" name="Group 2071"/>
          <p:cNvGrpSpPr>
            <a:grpSpLocks/>
          </p:cNvGrpSpPr>
          <p:nvPr/>
        </p:nvGrpSpPr>
        <p:grpSpPr bwMode="auto">
          <a:xfrm>
            <a:off x="5715000" y="1609725"/>
            <a:ext cx="457200" cy="427038"/>
            <a:chOff x="3552" y="2736"/>
            <a:chExt cx="288" cy="269"/>
          </a:xfrm>
        </p:grpSpPr>
        <p:sp>
          <p:nvSpPr>
            <p:cNvPr id="97304" name="Text Box 2072"/>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4F81BD"/>
                  </a:solidFill>
                  <a:latin typeface="Times" pitchFamily="18" charset="0"/>
                  <a:cs typeface="+mn-cs"/>
                </a:rPr>
                <a:t>F</a:t>
              </a:r>
            </a:p>
          </p:txBody>
        </p:sp>
        <p:sp>
          <p:nvSpPr>
            <p:cNvPr id="97305" name="Text Box 2073"/>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sp>
        <p:nvSpPr>
          <p:cNvPr id="97306" name="Line 2074"/>
          <p:cNvSpPr>
            <a:spLocks noChangeShapeType="1"/>
          </p:cNvSpPr>
          <p:nvPr/>
        </p:nvSpPr>
        <p:spPr bwMode="auto">
          <a:xfrm flipH="1">
            <a:off x="4800600" y="2341563"/>
            <a:ext cx="9144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2077"/>
          <p:cNvGrpSpPr>
            <a:grpSpLocks/>
          </p:cNvGrpSpPr>
          <p:nvPr/>
        </p:nvGrpSpPr>
        <p:grpSpPr bwMode="auto">
          <a:xfrm>
            <a:off x="5029200" y="1974850"/>
            <a:ext cx="457200" cy="427038"/>
            <a:chOff x="3552" y="2736"/>
            <a:chExt cx="288" cy="269"/>
          </a:xfrm>
        </p:grpSpPr>
        <p:sp>
          <p:nvSpPr>
            <p:cNvPr id="97310" name="Text Box 2078"/>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C0504D"/>
                  </a:solidFill>
                  <a:latin typeface="Times" pitchFamily="18" charset="0"/>
                  <a:cs typeface="+mn-cs"/>
                </a:rPr>
                <a:t>V</a:t>
              </a:r>
            </a:p>
          </p:txBody>
        </p:sp>
        <p:sp>
          <p:nvSpPr>
            <p:cNvPr id="97311" name="Text Box 2079"/>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endParaRPr lang="en-US" b="1" i="1">
                <a:solidFill>
                  <a:srgbClr val="4F81BD"/>
                </a:solidFill>
                <a:latin typeface="Times" pitchFamily="18" charset="0"/>
                <a:cs typeface="+mn-cs"/>
              </a:endParaRPr>
            </a:p>
          </p:txBody>
        </p:sp>
      </p:grpSp>
      <p:graphicFrame>
        <p:nvGraphicFramePr>
          <p:cNvPr id="282624" name="Object 2048"/>
          <p:cNvGraphicFramePr>
            <a:graphicFrameLocks noChangeAspect="1"/>
          </p:cNvGraphicFramePr>
          <p:nvPr/>
        </p:nvGraphicFramePr>
        <p:xfrm>
          <a:off x="1066800" y="5294313"/>
          <a:ext cx="1874838" cy="1211262"/>
        </p:xfrm>
        <a:graphic>
          <a:graphicData uri="http://schemas.openxmlformats.org/presentationml/2006/ole">
            <mc:AlternateContent xmlns:mc="http://schemas.openxmlformats.org/markup-compatibility/2006">
              <mc:Choice xmlns:v="urn:schemas-microsoft-com:vml" Requires="v">
                <p:oleObj spid="_x0000_s543774" name="Equation" r:id="rId4" imgW="647640" imgH="419040" progId="Equation.3">
                  <p:embed/>
                </p:oleObj>
              </mc:Choice>
              <mc:Fallback>
                <p:oleObj name="Equation" r:id="rId4" imgW="647640" imgH="419040" progId="Equation.3">
                  <p:embed/>
                  <p:pic>
                    <p:nvPicPr>
                      <p:cNvPr id="282624"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294313"/>
                        <a:ext cx="1874838"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14" name="Line 2082"/>
          <p:cNvSpPr>
            <a:spLocks noChangeShapeType="1"/>
          </p:cNvSpPr>
          <p:nvPr/>
        </p:nvSpPr>
        <p:spPr bwMode="auto">
          <a:xfrm flipH="1">
            <a:off x="75438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5" name="Group 2084"/>
          <p:cNvGrpSpPr>
            <a:grpSpLocks/>
          </p:cNvGrpSpPr>
          <p:nvPr/>
        </p:nvGrpSpPr>
        <p:grpSpPr bwMode="auto">
          <a:xfrm>
            <a:off x="7620000" y="4532313"/>
            <a:ext cx="1052513" cy="1066800"/>
            <a:chOff x="633" y="3015"/>
            <a:chExt cx="1014" cy="831"/>
          </a:xfrm>
        </p:grpSpPr>
        <p:sp>
          <p:nvSpPr>
            <p:cNvPr id="97317" name="AutoShape 2085"/>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18" name="AutoShape 2086"/>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20" name="Line 2088"/>
          <p:cNvSpPr>
            <a:spLocks noChangeShapeType="1"/>
          </p:cNvSpPr>
          <p:nvPr/>
        </p:nvSpPr>
        <p:spPr bwMode="auto">
          <a:xfrm rot="10800000">
            <a:off x="81534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22" name="Rectangle 2090"/>
          <p:cNvSpPr>
            <a:spLocks noChangeArrowheads="1"/>
          </p:cNvSpPr>
          <p:nvPr/>
        </p:nvSpPr>
        <p:spPr bwMode="auto">
          <a:xfrm>
            <a:off x="82296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282625" name="Object 2049"/>
          <p:cNvGraphicFramePr>
            <a:graphicFrameLocks noChangeAspect="1"/>
          </p:cNvGraphicFramePr>
          <p:nvPr/>
        </p:nvGraphicFramePr>
        <p:xfrm>
          <a:off x="304800" y="4379913"/>
          <a:ext cx="3276600" cy="685800"/>
        </p:xfrm>
        <a:graphic>
          <a:graphicData uri="http://schemas.openxmlformats.org/presentationml/2006/ole">
            <mc:AlternateContent xmlns:mc="http://schemas.openxmlformats.org/markup-compatibility/2006">
              <mc:Choice xmlns:v="urn:schemas-microsoft-com:vml" Requires="v">
                <p:oleObj spid="_x0000_s543775" name="Equation" r:id="rId6" imgW="927000" imgH="241200" progId="Equation.3">
                  <p:embed/>
                </p:oleObj>
              </mc:Choice>
              <mc:Fallback>
                <p:oleObj name="Equation" r:id="rId6" imgW="927000" imgH="241200" progId="Equation.3">
                  <p:embed/>
                  <p:pic>
                    <p:nvPicPr>
                      <p:cNvPr id="282625"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79913"/>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26" name="Line 2094"/>
          <p:cNvSpPr>
            <a:spLocks noChangeShapeType="1"/>
          </p:cNvSpPr>
          <p:nvPr/>
        </p:nvSpPr>
        <p:spPr bwMode="auto">
          <a:xfrm>
            <a:off x="58674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7" name="Group 2096"/>
          <p:cNvGrpSpPr>
            <a:grpSpLocks/>
          </p:cNvGrpSpPr>
          <p:nvPr/>
        </p:nvGrpSpPr>
        <p:grpSpPr bwMode="auto">
          <a:xfrm>
            <a:off x="5943600" y="4532313"/>
            <a:ext cx="1052513" cy="1066800"/>
            <a:chOff x="633" y="3015"/>
            <a:chExt cx="1014" cy="831"/>
          </a:xfrm>
        </p:grpSpPr>
        <p:sp>
          <p:nvSpPr>
            <p:cNvPr id="97329" name="AutoShape 2097"/>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0" name="AutoShape 2098"/>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31" name="Line 2099"/>
          <p:cNvSpPr>
            <a:spLocks noChangeShapeType="1"/>
          </p:cNvSpPr>
          <p:nvPr/>
        </p:nvSpPr>
        <p:spPr bwMode="auto">
          <a:xfrm rot="10800000" flipV="1">
            <a:off x="64770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2" name="Rectangle 2100"/>
          <p:cNvSpPr>
            <a:spLocks noChangeArrowheads="1"/>
          </p:cNvSpPr>
          <p:nvPr/>
        </p:nvSpPr>
        <p:spPr bwMode="auto">
          <a:xfrm>
            <a:off x="65532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128004" name="Object 4"/>
          <p:cNvGraphicFramePr>
            <a:graphicFrameLocks noChangeAspect="1"/>
          </p:cNvGraphicFramePr>
          <p:nvPr/>
        </p:nvGraphicFramePr>
        <p:xfrm>
          <a:off x="8043863" y="6134100"/>
          <a:ext cx="219075" cy="298450"/>
        </p:xfrm>
        <a:graphic>
          <a:graphicData uri="http://schemas.openxmlformats.org/presentationml/2006/ole">
            <mc:AlternateContent xmlns:mc="http://schemas.openxmlformats.org/markup-compatibility/2006">
              <mc:Choice xmlns:v="urn:schemas-microsoft-com:vml" Requires="v">
                <p:oleObj spid="_x0000_s543776" name="Equation" r:id="rId8" imgW="152280" imgH="203040" progId="Equation.DSMT4">
                  <p:embed/>
                </p:oleObj>
              </mc:Choice>
              <mc:Fallback>
                <p:oleObj name="Equation" r:id="rId8" imgW="152280" imgH="203040" progId="Equation.DSMT4">
                  <p:embed/>
                  <p:pic>
                    <p:nvPicPr>
                      <p:cNvPr id="12800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613410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
          <p:cNvGraphicFramePr>
            <a:graphicFrameLocks noChangeAspect="1"/>
          </p:cNvGraphicFramePr>
          <p:nvPr/>
        </p:nvGraphicFramePr>
        <p:xfrm>
          <a:off x="6300788" y="6076950"/>
          <a:ext cx="219075" cy="298450"/>
        </p:xfrm>
        <a:graphic>
          <a:graphicData uri="http://schemas.openxmlformats.org/presentationml/2006/ole">
            <mc:AlternateContent xmlns:mc="http://schemas.openxmlformats.org/markup-compatibility/2006">
              <mc:Choice xmlns:v="urn:schemas-microsoft-com:vml" Requires="v">
                <p:oleObj spid="_x0000_s543777" name="Equation" r:id="rId10" imgW="152280" imgH="203040" progId="Equation.DSMT4">
                  <p:embed/>
                </p:oleObj>
              </mc:Choice>
              <mc:Fallback>
                <p:oleObj name="Equation" r:id="rId10" imgW="152280" imgH="203040" progId="Equation.DSMT4">
                  <p:embed/>
                  <p:pic>
                    <p:nvPicPr>
                      <p:cNvPr id="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607695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
        <p:nvSpPr>
          <p:cNvPr id="5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Tree>
    <p:extLst>
      <p:ext uri="{BB962C8B-B14F-4D97-AF65-F5344CB8AC3E}">
        <p14:creationId xmlns:p14="http://schemas.microsoft.com/office/powerpoint/2010/main" val="2158807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6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3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3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3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3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3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8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4" grpId="0" animBg="1"/>
      <p:bldP spid="97320" grpId="0" animBg="1"/>
      <p:bldP spid="97322" grpId="0"/>
      <p:bldP spid="97326" grpId="0" animBg="1"/>
      <p:bldP spid="97331" grpId="0" animBg="1"/>
      <p:bldP spid="973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050"/>
          <p:cNvSpPr>
            <a:spLocks noChangeArrowheads="1"/>
          </p:cNvSpPr>
          <p:nvPr/>
        </p:nvSpPr>
        <p:spPr bwMode="auto">
          <a:xfrm>
            <a:off x="4429125" y="3060700"/>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3" name="Line 2051"/>
          <p:cNvSpPr>
            <a:spLocks noChangeShapeType="1"/>
          </p:cNvSpPr>
          <p:nvPr/>
        </p:nvSpPr>
        <p:spPr bwMode="auto">
          <a:xfrm flipV="1">
            <a:off x="4586288"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4" name="Line 2052"/>
          <p:cNvSpPr>
            <a:spLocks noChangeShapeType="1"/>
          </p:cNvSpPr>
          <p:nvPr/>
        </p:nvSpPr>
        <p:spPr bwMode="auto">
          <a:xfrm flipH="1">
            <a:off x="3543300" y="33432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5" name="Line 2053"/>
          <p:cNvSpPr>
            <a:spLocks noChangeShapeType="1"/>
          </p:cNvSpPr>
          <p:nvPr/>
        </p:nvSpPr>
        <p:spPr bwMode="auto">
          <a:xfrm rot="16200000" flipV="1">
            <a:off x="3771900"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6" name="Line 2054"/>
          <p:cNvSpPr>
            <a:spLocks noChangeShapeType="1"/>
          </p:cNvSpPr>
          <p:nvPr/>
        </p:nvSpPr>
        <p:spPr bwMode="auto">
          <a:xfrm flipH="1">
            <a:off x="4572000" y="34305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7" name="Line 2055"/>
          <p:cNvSpPr>
            <a:spLocks noChangeShapeType="1"/>
          </p:cNvSpPr>
          <p:nvPr/>
        </p:nvSpPr>
        <p:spPr bwMode="auto">
          <a:xfrm rot="5400000" flipV="1">
            <a:off x="5370513"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8" name="Line 2056"/>
          <p:cNvSpPr>
            <a:spLocks noChangeShapeType="1"/>
          </p:cNvSpPr>
          <p:nvPr/>
        </p:nvSpPr>
        <p:spPr bwMode="auto">
          <a:xfrm flipH="1" flipV="1">
            <a:off x="3478213" y="212725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9" name="Line 2057"/>
          <p:cNvSpPr>
            <a:spLocks noChangeShapeType="1"/>
          </p:cNvSpPr>
          <p:nvPr/>
        </p:nvSpPr>
        <p:spPr bwMode="auto">
          <a:xfrm>
            <a:off x="4748213" y="3378200"/>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0" name="Line 2058"/>
          <p:cNvSpPr>
            <a:spLocks noChangeShapeType="1"/>
          </p:cNvSpPr>
          <p:nvPr/>
        </p:nvSpPr>
        <p:spPr bwMode="auto">
          <a:xfrm rot="10800000" flipH="1">
            <a:off x="4729163" y="21209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1" name="Line 2059"/>
          <p:cNvSpPr>
            <a:spLocks noChangeShapeType="1"/>
          </p:cNvSpPr>
          <p:nvPr/>
        </p:nvSpPr>
        <p:spPr bwMode="auto">
          <a:xfrm rot="1320000" flipV="1">
            <a:off x="4881563" y="18923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2" name="Line 2060"/>
          <p:cNvSpPr>
            <a:spLocks noChangeShapeType="1"/>
          </p:cNvSpPr>
          <p:nvPr/>
        </p:nvSpPr>
        <p:spPr bwMode="auto">
          <a:xfrm rot="4020000" flipV="1">
            <a:off x="5311776" y="234156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3" name="Line 2061"/>
          <p:cNvSpPr>
            <a:spLocks noChangeShapeType="1"/>
          </p:cNvSpPr>
          <p:nvPr/>
        </p:nvSpPr>
        <p:spPr bwMode="auto">
          <a:xfrm rot="6720000" flipV="1">
            <a:off x="5311776" y="29479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4" name="Line 2062"/>
          <p:cNvSpPr>
            <a:spLocks noChangeShapeType="1"/>
          </p:cNvSpPr>
          <p:nvPr/>
        </p:nvSpPr>
        <p:spPr bwMode="auto">
          <a:xfrm rot="9480000" flipV="1">
            <a:off x="48815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5" name="Line 2063"/>
          <p:cNvSpPr>
            <a:spLocks noChangeShapeType="1"/>
          </p:cNvSpPr>
          <p:nvPr/>
        </p:nvSpPr>
        <p:spPr bwMode="auto">
          <a:xfrm rot="12120000" flipV="1">
            <a:off x="42719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6" name="Line 2064"/>
          <p:cNvSpPr>
            <a:spLocks noChangeShapeType="1"/>
          </p:cNvSpPr>
          <p:nvPr/>
        </p:nvSpPr>
        <p:spPr bwMode="auto">
          <a:xfrm rot="14820000" flipV="1">
            <a:off x="3829051" y="29860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7" name="Line 2065"/>
          <p:cNvSpPr>
            <a:spLocks noChangeShapeType="1"/>
          </p:cNvSpPr>
          <p:nvPr/>
        </p:nvSpPr>
        <p:spPr bwMode="auto">
          <a:xfrm rot="17520000" flipV="1">
            <a:off x="3829051" y="23177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8" name="Line 2066"/>
          <p:cNvSpPr>
            <a:spLocks noChangeShapeType="1"/>
          </p:cNvSpPr>
          <p:nvPr/>
        </p:nvSpPr>
        <p:spPr bwMode="auto">
          <a:xfrm rot="20220000" flipV="1">
            <a:off x="4246563" y="18415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0" name="Rectangle 2068"/>
          <p:cNvSpPr>
            <a:spLocks noChangeArrowheads="1"/>
          </p:cNvSpPr>
          <p:nvPr/>
        </p:nvSpPr>
        <p:spPr bwMode="auto">
          <a:xfrm rot="5400000">
            <a:off x="40822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1" name="Rectangle 2069"/>
          <p:cNvSpPr>
            <a:spLocks noChangeArrowheads="1"/>
          </p:cNvSpPr>
          <p:nvPr/>
        </p:nvSpPr>
        <p:spPr bwMode="auto">
          <a:xfrm rot="5400000">
            <a:off x="59110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7302" name="Picture 2070" descr="D:\Program Files\Common Files\Microsoft Shared\Clipart\themes1\Bullets\BD10298_.GIF"/>
          <p:cNvPicPr>
            <a:picLocks noChangeAspect="1" noChangeArrowheads="1"/>
          </p:cNvPicPr>
          <p:nvPr/>
        </p:nvPicPr>
        <p:blipFill>
          <a:blip r:embed="rId3"/>
          <a:srcRect/>
          <a:stretch>
            <a:fillRect/>
          </a:stretch>
        </p:blipFill>
        <p:spPr bwMode="auto">
          <a:xfrm>
            <a:off x="4686300" y="2208213"/>
            <a:ext cx="336550" cy="376237"/>
          </a:xfrm>
          <a:prstGeom prst="rect">
            <a:avLst/>
          </a:prstGeom>
          <a:noFill/>
        </p:spPr>
      </p:pic>
      <p:grpSp>
        <p:nvGrpSpPr>
          <p:cNvPr id="3" name="Group 2077"/>
          <p:cNvGrpSpPr>
            <a:grpSpLocks/>
          </p:cNvGrpSpPr>
          <p:nvPr/>
        </p:nvGrpSpPr>
        <p:grpSpPr bwMode="auto">
          <a:xfrm>
            <a:off x="5029200" y="1974850"/>
            <a:ext cx="457200" cy="427038"/>
            <a:chOff x="3552" y="2736"/>
            <a:chExt cx="288" cy="269"/>
          </a:xfrm>
        </p:grpSpPr>
        <p:sp>
          <p:nvSpPr>
            <p:cNvPr id="97310" name="Text Box 2078"/>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endParaRPr lang="en-US" sz="2000" b="1" i="1" dirty="0">
                <a:solidFill>
                  <a:srgbClr val="C0504D"/>
                </a:solidFill>
                <a:latin typeface="Times" pitchFamily="18" charset="0"/>
                <a:cs typeface="+mn-cs"/>
              </a:endParaRPr>
            </a:p>
          </p:txBody>
        </p:sp>
        <p:sp>
          <p:nvSpPr>
            <p:cNvPr id="97311" name="Text Box 2079"/>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endParaRPr lang="en-US" b="1" i="1">
                <a:solidFill>
                  <a:srgbClr val="4F81BD"/>
                </a:solidFill>
                <a:latin typeface="Times" pitchFamily="18" charset="0"/>
                <a:cs typeface="+mn-cs"/>
              </a:endParaRPr>
            </a:p>
          </p:txBody>
        </p:sp>
      </p:grpSp>
      <p:graphicFrame>
        <p:nvGraphicFramePr>
          <p:cNvPr id="282624" name="Object 2048"/>
          <p:cNvGraphicFramePr>
            <a:graphicFrameLocks noChangeAspect="1"/>
          </p:cNvGraphicFramePr>
          <p:nvPr/>
        </p:nvGraphicFramePr>
        <p:xfrm>
          <a:off x="1066800" y="5294313"/>
          <a:ext cx="1874838" cy="1211262"/>
        </p:xfrm>
        <a:graphic>
          <a:graphicData uri="http://schemas.openxmlformats.org/presentationml/2006/ole">
            <mc:AlternateContent xmlns:mc="http://schemas.openxmlformats.org/markup-compatibility/2006">
              <mc:Choice xmlns:v="urn:schemas-microsoft-com:vml" Requires="v">
                <p:oleObj spid="_x0000_s544798" name="Equation" r:id="rId4" imgW="647640" imgH="419040" progId="Equation.3">
                  <p:embed/>
                </p:oleObj>
              </mc:Choice>
              <mc:Fallback>
                <p:oleObj name="Equation" r:id="rId4" imgW="647640" imgH="419040" progId="Equation.3">
                  <p:embed/>
                  <p:pic>
                    <p:nvPicPr>
                      <p:cNvPr id="282624"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294313"/>
                        <a:ext cx="1874838"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14" name="Line 2082"/>
          <p:cNvSpPr>
            <a:spLocks noChangeShapeType="1"/>
          </p:cNvSpPr>
          <p:nvPr/>
        </p:nvSpPr>
        <p:spPr bwMode="auto">
          <a:xfrm flipH="1">
            <a:off x="75438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4" name="Group 2084"/>
          <p:cNvGrpSpPr>
            <a:grpSpLocks/>
          </p:cNvGrpSpPr>
          <p:nvPr/>
        </p:nvGrpSpPr>
        <p:grpSpPr bwMode="auto">
          <a:xfrm>
            <a:off x="7620000" y="4532313"/>
            <a:ext cx="1052513" cy="1066800"/>
            <a:chOff x="633" y="3015"/>
            <a:chExt cx="1014" cy="831"/>
          </a:xfrm>
        </p:grpSpPr>
        <p:sp>
          <p:nvSpPr>
            <p:cNvPr id="97317" name="AutoShape 2085"/>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18" name="AutoShape 2086"/>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20" name="Line 2088"/>
          <p:cNvSpPr>
            <a:spLocks noChangeShapeType="1"/>
          </p:cNvSpPr>
          <p:nvPr/>
        </p:nvSpPr>
        <p:spPr bwMode="auto">
          <a:xfrm rot="10800000">
            <a:off x="81534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22" name="Rectangle 2090"/>
          <p:cNvSpPr>
            <a:spLocks noChangeArrowheads="1"/>
          </p:cNvSpPr>
          <p:nvPr/>
        </p:nvSpPr>
        <p:spPr bwMode="auto">
          <a:xfrm>
            <a:off x="82296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282625" name="Object 2049"/>
          <p:cNvGraphicFramePr>
            <a:graphicFrameLocks noChangeAspect="1"/>
          </p:cNvGraphicFramePr>
          <p:nvPr/>
        </p:nvGraphicFramePr>
        <p:xfrm>
          <a:off x="304800" y="4379913"/>
          <a:ext cx="3276600" cy="685800"/>
        </p:xfrm>
        <a:graphic>
          <a:graphicData uri="http://schemas.openxmlformats.org/presentationml/2006/ole">
            <mc:AlternateContent xmlns:mc="http://schemas.openxmlformats.org/markup-compatibility/2006">
              <mc:Choice xmlns:v="urn:schemas-microsoft-com:vml" Requires="v">
                <p:oleObj spid="_x0000_s544799" name="Equation" r:id="rId6" imgW="927000" imgH="241200" progId="Equation.3">
                  <p:embed/>
                </p:oleObj>
              </mc:Choice>
              <mc:Fallback>
                <p:oleObj name="Equation" r:id="rId6" imgW="927000" imgH="241200" progId="Equation.3">
                  <p:embed/>
                  <p:pic>
                    <p:nvPicPr>
                      <p:cNvPr id="282625"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79913"/>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26" name="Line 2094"/>
          <p:cNvSpPr>
            <a:spLocks noChangeShapeType="1"/>
          </p:cNvSpPr>
          <p:nvPr/>
        </p:nvSpPr>
        <p:spPr bwMode="auto">
          <a:xfrm>
            <a:off x="58674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5" name="Group 2096"/>
          <p:cNvGrpSpPr>
            <a:grpSpLocks/>
          </p:cNvGrpSpPr>
          <p:nvPr/>
        </p:nvGrpSpPr>
        <p:grpSpPr bwMode="auto">
          <a:xfrm>
            <a:off x="5943600" y="4532313"/>
            <a:ext cx="1052513" cy="1066800"/>
            <a:chOff x="633" y="3015"/>
            <a:chExt cx="1014" cy="831"/>
          </a:xfrm>
        </p:grpSpPr>
        <p:sp>
          <p:nvSpPr>
            <p:cNvPr id="97329" name="AutoShape 2097"/>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0" name="AutoShape 2098"/>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31" name="Line 2099"/>
          <p:cNvSpPr>
            <a:spLocks noChangeShapeType="1"/>
          </p:cNvSpPr>
          <p:nvPr/>
        </p:nvSpPr>
        <p:spPr bwMode="auto">
          <a:xfrm rot="10800000" flipV="1">
            <a:off x="64770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2" name="Rectangle 2100"/>
          <p:cNvSpPr>
            <a:spLocks noChangeArrowheads="1"/>
          </p:cNvSpPr>
          <p:nvPr/>
        </p:nvSpPr>
        <p:spPr bwMode="auto">
          <a:xfrm>
            <a:off x="65532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128004" name="Object 4"/>
          <p:cNvGraphicFramePr>
            <a:graphicFrameLocks noChangeAspect="1"/>
          </p:cNvGraphicFramePr>
          <p:nvPr/>
        </p:nvGraphicFramePr>
        <p:xfrm>
          <a:off x="8043863" y="6134100"/>
          <a:ext cx="219075" cy="298450"/>
        </p:xfrm>
        <a:graphic>
          <a:graphicData uri="http://schemas.openxmlformats.org/presentationml/2006/ole">
            <mc:AlternateContent xmlns:mc="http://schemas.openxmlformats.org/markup-compatibility/2006">
              <mc:Choice xmlns:v="urn:schemas-microsoft-com:vml" Requires="v">
                <p:oleObj spid="_x0000_s544800" name="Equation" r:id="rId8" imgW="152280" imgH="203040" progId="Equation.DSMT4">
                  <p:embed/>
                </p:oleObj>
              </mc:Choice>
              <mc:Fallback>
                <p:oleObj name="Equation" r:id="rId8" imgW="152280" imgH="203040" progId="Equation.DSMT4">
                  <p:embed/>
                  <p:pic>
                    <p:nvPicPr>
                      <p:cNvPr id="12800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613410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
          <p:cNvGraphicFramePr>
            <a:graphicFrameLocks noChangeAspect="1"/>
          </p:cNvGraphicFramePr>
          <p:nvPr/>
        </p:nvGraphicFramePr>
        <p:xfrm>
          <a:off x="6300788" y="6076950"/>
          <a:ext cx="219075" cy="298450"/>
        </p:xfrm>
        <a:graphic>
          <a:graphicData uri="http://schemas.openxmlformats.org/presentationml/2006/ole">
            <mc:AlternateContent xmlns:mc="http://schemas.openxmlformats.org/markup-compatibility/2006">
              <mc:Choice xmlns:v="urn:schemas-microsoft-com:vml" Requires="v">
                <p:oleObj spid="_x0000_s544801" name="Equation" r:id="rId10" imgW="152280" imgH="203040" progId="Equation.DSMT4">
                  <p:embed/>
                </p:oleObj>
              </mc:Choice>
              <mc:Fallback>
                <p:oleObj name="Equation" r:id="rId10" imgW="152280" imgH="203040" progId="Equation.DSMT4">
                  <p:embed/>
                  <p:pic>
                    <p:nvPicPr>
                      <p:cNvPr id="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607695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
        <p:nvSpPr>
          <p:cNvPr id="5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
        <p:nvSpPr>
          <p:cNvPr id="48" name="Line 1043"/>
          <p:cNvSpPr>
            <a:spLocks noChangeShapeType="1"/>
          </p:cNvSpPr>
          <p:nvPr/>
        </p:nvSpPr>
        <p:spPr bwMode="auto">
          <a:xfrm>
            <a:off x="5086350" y="2138363"/>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52" name="Group 1052"/>
          <p:cNvGrpSpPr>
            <a:grpSpLocks/>
          </p:cNvGrpSpPr>
          <p:nvPr/>
        </p:nvGrpSpPr>
        <p:grpSpPr bwMode="auto">
          <a:xfrm>
            <a:off x="5162550" y="1709748"/>
            <a:ext cx="457200" cy="427038"/>
            <a:chOff x="3552" y="2736"/>
            <a:chExt cx="288" cy="269"/>
          </a:xfrm>
        </p:grpSpPr>
        <p:sp>
          <p:nvSpPr>
            <p:cNvPr id="53" name="Text Box 1053"/>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dirty="0">
                  <a:solidFill>
                    <a:srgbClr val="4F81BD"/>
                  </a:solidFill>
                  <a:latin typeface="Times" pitchFamily="18" charset="0"/>
                  <a:cs typeface="+mn-cs"/>
                </a:rPr>
                <a:t>F</a:t>
              </a:r>
            </a:p>
          </p:txBody>
        </p:sp>
        <p:sp>
          <p:nvSpPr>
            <p:cNvPr id="54" name="Text Box 1054"/>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dirty="0">
                  <a:solidFill>
                    <a:srgbClr val="4F81BD"/>
                  </a:solidFill>
                  <a:latin typeface="Times" pitchFamily="18" charset="0"/>
                  <a:cs typeface="+mn-cs"/>
                </a:rPr>
                <a:t>x</a:t>
              </a:r>
            </a:p>
          </p:txBody>
        </p:sp>
      </p:grpSp>
    </p:spTree>
    <p:extLst>
      <p:ext uri="{BB962C8B-B14F-4D97-AF65-F5344CB8AC3E}">
        <p14:creationId xmlns:p14="http://schemas.microsoft.com/office/powerpoint/2010/main" val="1026213254"/>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2.77778E-6 4.44444E-6 L 0.14584 4.44444E-6 " pathEditMode="relative" rAng="0" ptsTypes="AA">
                                      <p:cBhvr>
                                        <p:cTn id="6" dur="5000" fill="hold"/>
                                        <p:tgtEl>
                                          <p:spTgt spid="97302"/>
                                        </p:tgtEl>
                                        <p:attrNameLst>
                                          <p:attrName>ppt_x</p:attrName>
                                          <p:attrName>ppt_y</p:attrName>
                                        </p:attrNameLst>
                                      </p:cBhvr>
                                      <p:rCtr x="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050"/>
          <p:cNvSpPr>
            <a:spLocks noChangeArrowheads="1"/>
          </p:cNvSpPr>
          <p:nvPr/>
        </p:nvSpPr>
        <p:spPr bwMode="auto">
          <a:xfrm>
            <a:off x="4429125" y="3060700"/>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3" name="Line 2051"/>
          <p:cNvSpPr>
            <a:spLocks noChangeShapeType="1"/>
          </p:cNvSpPr>
          <p:nvPr/>
        </p:nvSpPr>
        <p:spPr bwMode="auto">
          <a:xfrm flipV="1">
            <a:off x="4586288"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4" name="Line 2052"/>
          <p:cNvSpPr>
            <a:spLocks noChangeShapeType="1"/>
          </p:cNvSpPr>
          <p:nvPr/>
        </p:nvSpPr>
        <p:spPr bwMode="auto">
          <a:xfrm flipH="1">
            <a:off x="3543300" y="33432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5" name="Line 2053"/>
          <p:cNvSpPr>
            <a:spLocks noChangeShapeType="1"/>
          </p:cNvSpPr>
          <p:nvPr/>
        </p:nvSpPr>
        <p:spPr bwMode="auto">
          <a:xfrm rot="16200000" flipV="1">
            <a:off x="3771900"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6" name="Line 2054"/>
          <p:cNvSpPr>
            <a:spLocks noChangeShapeType="1"/>
          </p:cNvSpPr>
          <p:nvPr/>
        </p:nvSpPr>
        <p:spPr bwMode="auto">
          <a:xfrm flipH="1">
            <a:off x="4572000" y="34305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7" name="Line 2055"/>
          <p:cNvSpPr>
            <a:spLocks noChangeShapeType="1"/>
          </p:cNvSpPr>
          <p:nvPr/>
        </p:nvSpPr>
        <p:spPr bwMode="auto">
          <a:xfrm rot="5400000" flipV="1">
            <a:off x="5370513"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8" name="Line 2056"/>
          <p:cNvSpPr>
            <a:spLocks noChangeShapeType="1"/>
          </p:cNvSpPr>
          <p:nvPr/>
        </p:nvSpPr>
        <p:spPr bwMode="auto">
          <a:xfrm flipH="1" flipV="1">
            <a:off x="3478213" y="212725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9" name="Line 2057"/>
          <p:cNvSpPr>
            <a:spLocks noChangeShapeType="1"/>
          </p:cNvSpPr>
          <p:nvPr/>
        </p:nvSpPr>
        <p:spPr bwMode="auto">
          <a:xfrm>
            <a:off x="4748213" y="3378200"/>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0" name="Line 2058"/>
          <p:cNvSpPr>
            <a:spLocks noChangeShapeType="1"/>
          </p:cNvSpPr>
          <p:nvPr/>
        </p:nvSpPr>
        <p:spPr bwMode="auto">
          <a:xfrm rot="10800000" flipH="1">
            <a:off x="4729163" y="21209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1" name="Line 2059"/>
          <p:cNvSpPr>
            <a:spLocks noChangeShapeType="1"/>
          </p:cNvSpPr>
          <p:nvPr/>
        </p:nvSpPr>
        <p:spPr bwMode="auto">
          <a:xfrm rot="1320000" flipV="1">
            <a:off x="4881563" y="18923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2" name="Line 2060"/>
          <p:cNvSpPr>
            <a:spLocks noChangeShapeType="1"/>
          </p:cNvSpPr>
          <p:nvPr/>
        </p:nvSpPr>
        <p:spPr bwMode="auto">
          <a:xfrm rot="4020000" flipV="1">
            <a:off x="5311776" y="234156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3" name="Line 2061"/>
          <p:cNvSpPr>
            <a:spLocks noChangeShapeType="1"/>
          </p:cNvSpPr>
          <p:nvPr/>
        </p:nvSpPr>
        <p:spPr bwMode="auto">
          <a:xfrm rot="6720000" flipV="1">
            <a:off x="5311776" y="29479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4" name="Line 2062"/>
          <p:cNvSpPr>
            <a:spLocks noChangeShapeType="1"/>
          </p:cNvSpPr>
          <p:nvPr/>
        </p:nvSpPr>
        <p:spPr bwMode="auto">
          <a:xfrm rot="9480000" flipV="1">
            <a:off x="48815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5" name="Line 2063"/>
          <p:cNvSpPr>
            <a:spLocks noChangeShapeType="1"/>
          </p:cNvSpPr>
          <p:nvPr/>
        </p:nvSpPr>
        <p:spPr bwMode="auto">
          <a:xfrm rot="12120000" flipV="1">
            <a:off x="42719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6" name="Line 2064"/>
          <p:cNvSpPr>
            <a:spLocks noChangeShapeType="1"/>
          </p:cNvSpPr>
          <p:nvPr/>
        </p:nvSpPr>
        <p:spPr bwMode="auto">
          <a:xfrm rot="14820000" flipV="1">
            <a:off x="3829051" y="29860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7" name="Line 2065"/>
          <p:cNvSpPr>
            <a:spLocks noChangeShapeType="1"/>
          </p:cNvSpPr>
          <p:nvPr/>
        </p:nvSpPr>
        <p:spPr bwMode="auto">
          <a:xfrm rot="17520000" flipV="1">
            <a:off x="3829051" y="23177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8" name="Line 2066"/>
          <p:cNvSpPr>
            <a:spLocks noChangeShapeType="1"/>
          </p:cNvSpPr>
          <p:nvPr/>
        </p:nvSpPr>
        <p:spPr bwMode="auto">
          <a:xfrm rot="20220000" flipV="1">
            <a:off x="4246563" y="18415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0" name="Rectangle 2068"/>
          <p:cNvSpPr>
            <a:spLocks noChangeArrowheads="1"/>
          </p:cNvSpPr>
          <p:nvPr/>
        </p:nvSpPr>
        <p:spPr bwMode="auto">
          <a:xfrm rot="5400000">
            <a:off x="40822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1" name="Rectangle 2069"/>
          <p:cNvSpPr>
            <a:spLocks noChangeArrowheads="1"/>
          </p:cNvSpPr>
          <p:nvPr/>
        </p:nvSpPr>
        <p:spPr bwMode="auto">
          <a:xfrm rot="5400000">
            <a:off x="59110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7302" name="Picture 2070" descr="D:\Program Files\Common Files\Microsoft Shared\Clipart\themes1\Bullets\BD10298_.GIF"/>
          <p:cNvPicPr>
            <a:picLocks noChangeAspect="1" noChangeArrowheads="1"/>
          </p:cNvPicPr>
          <p:nvPr/>
        </p:nvPicPr>
        <p:blipFill>
          <a:blip r:embed="rId3"/>
          <a:srcRect/>
          <a:stretch>
            <a:fillRect/>
          </a:stretch>
        </p:blipFill>
        <p:spPr bwMode="auto">
          <a:xfrm>
            <a:off x="5981700" y="2208213"/>
            <a:ext cx="336550" cy="376237"/>
          </a:xfrm>
          <a:prstGeom prst="rect">
            <a:avLst/>
          </a:prstGeom>
          <a:noFill/>
        </p:spPr>
      </p:pic>
      <p:grpSp>
        <p:nvGrpSpPr>
          <p:cNvPr id="2" name="Group 2077"/>
          <p:cNvGrpSpPr>
            <a:grpSpLocks/>
          </p:cNvGrpSpPr>
          <p:nvPr/>
        </p:nvGrpSpPr>
        <p:grpSpPr bwMode="auto">
          <a:xfrm>
            <a:off x="5029200" y="1974850"/>
            <a:ext cx="457200" cy="427038"/>
            <a:chOff x="3552" y="2736"/>
            <a:chExt cx="288" cy="269"/>
          </a:xfrm>
        </p:grpSpPr>
        <p:sp>
          <p:nvSpPr>
            <p:cNvPr id="97310" name="Text Box 2078"/>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endParaRPr lang="en-US" sz="2000" b="1" i="1" dirty="0">
                <a:solidFill>
                  <a:srgbClr val="C0504D"/>
                </a:solidFill>
                <a:latin typeface="Times" pitchFamily="18" charset="0"/>
                <a:cs typeface="+mn-cs"/>
              </a:endParaRPr>
            </a:p>
          </p:txBody>
        </p:sp>
        <p:sp>
          <p:nvSpPr>
            <p:cNvPr id="97311" name="Text Box 2079"/>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endParaRPr lang="en-US" b="1" i="1">
                <a:solidFill>
                  <a:srgbClr val="4F81BD"/>
                </a:solidFill>
                <a:latin typeface="Times" pitchFamily="18" charset="0"/>
                <a:cs typeface="+mn-cs"/>
              </a:endParaRPr>
            </a:p>
          </p:txBody>
        </p:sp>
      </p:grpSp>
      <p:graphicFrame>
        <p:nvGraphicFramePr>
          <p:cNvPr id="282624" name="Object 2048"/>
          <p:cNvGraphicFramePr>
            <a:graphicFrameLocks noChangeAspect="1"/>
          </p:cNvGraphicFramePr>
          <p:nvPr/>
        </p:nvGraphicFramePr>
        <p:xfrm>
          <a:off x="1066800" y="5294313"/>
          <a:ext cx="1874838" cy="1211262"/>
        </p:xfrm>
        <a:graphic>
          <a:graphicData uri="http://schemas.openxmlformats.org/presentationml/2006/ole">
            <mc:AlternateContent xmlns:mc="http://schemas.openxmlformats.org/markup-compatibility/2006">
              <mc:Choice xmlns:v="urn:schemas-microsoft-com:vml" Requires="v">
                <p:oleObj spid="_x0000_s545822" name="Equation" r:id="rId4" imgW="647640" imgH="419040" progId="Equation.3">
                  <p:embed/>
                </p:oleObj>
              </mc:Choice>
              <mc:Fallback>
                <p:oleObj name="Equation" r:id="rId4" imgW="647640" imgH="419040" progId="Equation.3">
                  <p:embed/>
                  <p:pic>
                    <p:nvPicPr>
                      <p:cNvPr id="282624"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294313"/>
                        <a:ext cx="1874838"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14" name="Line 2082"/>
          <p:cNvSpPr>
            <a:spLocks noChangeShapeType="1"/>
          </p:cNvSpPr>
          <p:nvPr/>
        </p:nvSpPr>
        <p:spPr bwMode="auto">
          <a:xfrm flipH="1">
            <a:off x="75438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2084"/>
          <p:cNvGrpSpPr>
            <a:grpSpLocks/>
          </p:cNvGrpSpPr>
          <p:nvPr/>
        </p:nvGrpSpPr>
        <p:grpSpPr bwMode="auto">
          <a:xfrm>
            <a:off x="7620000" y="4532313"/>
            <a:ext cx="1052513" cy="1066800"/>
            <a:chOff x="633" y="3015"/>
            <a:chExt cx="1014" cy="831"/>
          </a:xfrm>
        </p:grpSpPr>
        <p:sp>
          <p:nvSpPr>
            <p:cNvPr id="97317" name="AutoShape 2085"/>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18" name="AutoShape 2086"/>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20" name="Line 2088"/>
          <p:cNvSpPr>
            <a:spLocks noChangeShapeType="1"/>
          </p:cNvSpPr>
          <p:nvPr/>
        </p:nvSpPr>
        <p:spPr bwMode="auto">
          <a:xfrm rot="10800000">
            <a:off x="81534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22" name="Rectangle 2090"/>
          <p:cNvSpPr>
            <a:spLocks noChangeArrowheads="1"/>
          </p:cNvSpPr>
          <p:nvPr/>
        </p:nvSpPr>
        <p:spPr bwMode="auto">
          <a:xfrm>
            <a:off x="82296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282625" name="Object 2049"/>
          <p:cNvGraphicFramePr>
            <a:graphicFrameLocks noChangeAspect="1"/>
          </p:cNvGraphicFramePr>
          <p:nvPr/>
        </p:nvGraphicFramePr>
        <p:xfrm>
          <a:off x="304800" y="4379913"/>
          <a:ext cx="3276600" cy="685800"/>
        </p:xfrm>
        <a:graphic>
          <a:graphicData uri="http://schemas.openxmlformats.org/presentationml/2006/ole">
            <mc:AlternateContent xmlns:mc="http://schemas.openxmlformats.org/markup-compatibility/2006">
              <mc:Choice xmlns:v="urn:schemas-microsoft-com:vml" Requires="v">
                <p:oleObj spid="_x0000_s545823" name="Equation" r:id="rId6" imgW="927000" imgH="241200" progId="Equation.3">
                  <p:embed/>
                </p:oleObj>
              </mc:Choice>
              <mc:Fallback>
                <p:oleObj name="Equation" r:id="rId6" imgW="927000" imgH="241200" progId="Equation.3">
                  <p:embed/>
                  <p:pic>
                    <p:nvPicPr>
                      <p:cNvPr id="282625"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79913"/>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26" name="Line 2094"/>
          <p:cNvSpPr>
            <a:spLocks noChangeShapeType="1"/>
          </p:cNvSpPr>
          <p:nvPr/>
        </p:nvSpPr>
        <p:spPr bwMode="auto">
          <a:xfrm>
            <a:off x="58674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4" name="Group 2096"/>
          <p:cNvGrpSpPr>
            <a:grpSpLocks/>
          </p:cNvGrpSpPr>
          <p:nvPr/>
        </p:nvGrpSpPr>
        <p:grpSpPr bwMode="auto">
          <a:xfrm>
            <a:off x="5943600" y="4532313"/>
            <a:ext cx="1052513" cy="1066800"/>
            <a:chOff x="633" y="3015"/>
            <a:chExt cx="1014" cy="831"/>
          </a:xfrm>
        </p:grpSpPr>
        <p:sp>
          <p:nvSpPr>
            <p:cNvPr id="97329" name="AutoShape 2097"/>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0" name="AutoShape 2098"/>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31" name="Line 2099"/>
          <p:cNvSpPr>
            <a:spLocks noChangeShapeType="1"/>
          </p:cNvSpPr>
          <p:nvPr/>
        </p:nvSpPr>
        <p:spPr bwMode="auto">
          <a:xfrm rot="10800000" flipV="1">
            <a:off x="64770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2" name="Rectangle 2100"/>
          <p:cNvSpPr>
            <a:spLocks noChangeArrowheads="1"/>
          </p:cNvSpPr>
          <p:nvPr/>
        </p:nvSpPr>
        <p:spPr bwMode="auto">
          <a:xfrm>
            <a:off x="65532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128004" name="Object 4"/>
          <p:cNvGraphicFramePr>
            <a:graphicFrameLocks noChangeAspect="1"/>
          </p:cNvGraphicFramePr>
          <p:nvPr/>
        </p:nvGraphicFramePr>
        <p:xfrm>
          <a:off x="8043863" y="6134100"/>
          <a:ext cx="219075" cy="298450"/>
        </p:xfrm>
        <a:graphic>
          <a:graphicData uri="http://schemas.openxmlformats.org/presentationml/2006/ole">
            <mc:AlternateContent xmlns:mc="http://schemas.openxmlformats.org/markup-compatibility/2006">
              <mc:Choice xmlns:v="urn:schemas-microsoft-com:vml" Requires="v">
                <p:oleObj spid="_x0000_s545824" name="Equation" r:id="rId8" imgW="152280" imgH="203040" progId="Equation.DSMT4">
                  <p:embed/>
                </p:oleObj>
              </mc:Choice>
              <mc:Fallback>
                <p:oleObj name="Equation" r:id="rId8" imgW="152280" imgH="203040" progId="Equation.DSMT4">
                  <p:embed/>
                  <p:pic>
                    <p:nvPicPr>
                      <p:cNvPr id="12800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613410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
          <p:cNvGraphicFramePr>
            <a:graphicFrameLocks noChangeAspect="1"/>
          </p:cNvGraphicFramePr>
          <p:nvPr/>
        </p:nvGraphicFramePr>
        <p:xfrm>
          <a:off x="6300788" y="6076950"/>
          <a:ext cx="219075" cy="298450"/>
        </p:xfrm>
        <a:graphic>
          <a:graphicData uri="http://schemas.openxmlformats.org/presentationml/2006/ole">
            <mc:AlternateContent xmlns:mc="http://schemas.openxmlformats.org/markup-compatibility/2006">
              <mc:Choice xmlns:v="urn:schemas-microsoft-com:vml" Requires="v">
                <p:oleObj spid="_x0000_s545825" name="Equation" r:id="rId10" imgW="152280" imgH="203040" progId="Equation.DSMT4">
                  <p:embed/>
                </p:oleObj>
              </mc:Choice>
              <mc:Fallback>
                <p:oleObj name="Equation" r:id="rId10" imgW="152280" imgH="203040" progId="Equation.DSMT4">
                  <p:embed/>
                  <p:pic>
                    <p:nvPicPr>
                      <p:cNvPr id="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607695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
        <p:nvSpPr>
          <p:cNvPr id="5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
        <p:nvSpPr>
          <p:cNvPr id="47" name="Line 2067"/>
          <p:cNvSpPr>
            <a:spLocks noChangeShapeType="1"/>
          </p:cNvSpPr>
          <p:nvPr/>
        </p:nvSpPr>
        <p:spPr bwMode="auto">
          <a:xfrm flipH="1">
            <a:off x="5486400" y="2036763"/>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52" name="Group 2071"/>
          <p:cNvGrpSpPr>
            <a:grpSpLocks/>
          </p:cNvGrpSpPr>
          <p:nvPr/>
        </p:nvGrpSpPr>
        <p:grpSpPr bwMode="auto">
          <a:xfrm>
            <a:off x="5715000" y="1609725"/>
            <a:ext cx="457200" cy="427038"/>
            <a:chOff x="3552" y="2736"/>
            <a:chExt cx="288" cy="269"/>
          </a:xfrm>
        </p:grpSpPr>
        <p:sp>
          <p:nvSpPr>
            <p:cNvPr id="55" name="Text Box 2072"/>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4F81BD"/>
                  </a:solidFill>
                  <a:latin typeface="Times" pitchFamily="18" charset="0"/>
                  <a:cs typeface="+mn-cs"/>
                </a:rPr>
                <a:t>F</a:t>
              </a:r>
            </a:p>
          </p:txBody>
        </p:sp>
        <p:sp>
          <p:nvSpPr>
            <p:cNvPr id="56" name="Text Box 2073"/>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spTree>
    <p:extLst>
      <p:ext uri="{BB962C8B-B14F-4D97-AF65-F5344CB8AC3E}">
        <p14:creationId xmlns:p14="http://schemas.microsoft.com/office/powerpoint/2010/main" val="460797224"/>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stCondLst>
                                    <p:cond delay="0"/>
                                  </p:stCondLst>
                                  <p:childTnLst>
                                    <p:animMotion origin="layout" path="M 5.55556E-7 4.44444E-6 L -0.14375 0.00138 " pathEditMode="relative" rAng="0" ptsTypes="AA">
                                      <p:cBhvr>
                                        <p:cTn id="6" dur="3000" fill="hold"/>
                                        <p:tgtEl>
                                          <p:spTgt spid="97302"/>
                                        </p:tgtEl>
                                        <p:attrNameLst>
                                          <p:attrName>ppt_x</p:attrName>
                                          <p:attrName>ppt_y</p:attrName>
                                        </p:attrNameLst>
                                      </p:cBhvr>
                                      <p:rCtr x="-72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050"/>
          <p:cNvSpPr>
            <a:spLocks noChangeArrowheads="1"/>
          </p:cNvSpPr>
          <p:nvPr/>
        </p:nvSpPr>
        <p:spPr bwMode="auto">
          <a:xfrm>
            <a:off x="4429125" y="3060700"/>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3" name="Line 2051"/>
          <p:cNvSpPr>
            <a:spLocks noChangeShapeType="1"/>
          </p:cNvSpPr>
          <p:nvPr/>
        </p:nvSpPr>
        <p:spPr bwMode="auto">
          <a:xfrm flipV="1">
            <a:off x="4586288"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4" name="Line 2052"/>
          <p:cNvSpPr>
            <a:spLocks noChangeShapeType="1"/>
          </p:cNvSpPr>
          <p:nvPr/>
        </p:nvSpPr>
        <p:spPr bwMode="auto">
          <a:xfrm flipH="1">
            <a:off x="3543300" y="33432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5" name="Line 2053"/>
          <p:cNvSpPr>
            <a:spLocks noChangeShapeType="1"/>
          </p:cNvSpPr>
          <p:nvPr/>
        </p:nvSpPr>
        <p:spPr bwMode="auto">
          <a:xfrm rot="16200000" flipV="1">
            <a:off x="3771900"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6" name="Line 2054"/>
          <p:cNvSpPr>
            <a:spLocks noChangeShapeType="1"/>
          </p:cNvSpPr>
          <p:nvPr/>
        </p:nvSpPr>
        <p:spPr bwMode="auto">
          <a:xfrm flipH="1">
            <a:off x="4572000" y="34305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7" name="Line 2055"/>
          <p:cNvSpPr>
            <a:spLocks noChangeShapeType="1"/>
          </p:cNvSpPr>
          <p:nvPr/>
        </p:nvSpPr>
        <p:spPr bwMode="auto">
          <a:xfrm rot="5400000" flipV="1">
            <a:off x="5370513"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8" name="Line 2056"/>
          <p:cNvSpPr>
            <a:spLocks noChangeShapeType="1"/>
          </p:cNvSpPr>
          <p:nvPr/>
        </p:nvSpPr>
        <p:spPr bwMode="auto">
          <a:xfrm flipH="1" flipV="1">
            <a:off x="3478213" y="212725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9" name="Line 2057"/>
          <p:cNvSpPr>
            <a:spLocks noChangeShapeType="1"/>
          </p:cNvSpPr>
          <p:nvPr/>
        </p:nvSpPr>
        <p:spPr bwMode="auto">
          <a:xfrm>
            <a:off x="4748213" y="3378200"/>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0" name="Line 2058"/>
          <p:cNvSpPr>
            <a:spLocks noChangeShapeType="1"/>
          </p:cNvSpPr>
          <p:nvPr/>
        </p:nvSpPr>
        <p:spPr bwMode="auto">
          <a:xfrm rot="10800000" flipH="1">
            <a:off x="4729163" y="21209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1" name="Line 2059"/>
          <p:cNvSpPr>
            <a:spLocks noChangeShapeType="1"/>
          </p:cNvSpPr>
          <p:nvPr/>
        </p:nvSpPr>
        <p:spPr bwMode="auto">
          <a:xfrm rot="1320000" flipV="1">
            <a:off x="4881563" y="18923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2" name="Line 2060"/>
          <p:cNvSpPr>
            <a:spLocks noChangeShapeType="1"/>
          </p:cNvSpPr>
          <p:nvPr/>
        </p:nvSpPr>
        <p:spPr bwMode="auto">
          <a:xfrm rot="4020000" flipV="1">
            <a:off x="5311776" y="234156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3" name="Line 2061"/>
          <p:cNvSpPr>
            <a:spLocks noChangeShapeType="1"/>
          </p:cNvSpPr>
          <p:nvPr/>
        </p:nvSpPr>
        <p:spPr bwMode="auto">
          <a:xfrm rot="6720000" flipV="1">
            <a:off x="5311776" y="29479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4" name="Line 2062"/>
          <p:cNvSpPr>
            <a:spLocks noChangeShapeType="1"/>
          </p:cNvSpPr>
          <p:nvPr/>
        </p:nvSpPr>
        <p:spPr bwMode="auto">
          <a:xfrm rot="9480000" flipV="1">
            <a:off x="48815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5" name="Line 2063"/>
          <p:cNvSpPr>
            <a:spLocks noChangeShapeType="1"/>
          </p:cNvSpPr>
          <p:nvPr/>
        </p:nvSpPr>
        <p:spPr bwMode="auto">
          <a:xfrm rot="12120000" flipV="1">
            <a:off x="42719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6" name="Line 2064"/>
          <p:cNvSpPr>
            <a:spLocks noChangeShapeType="1"/>
          </p:cNvSpPr>
          <p:nvPr/>
        </p:nvSpPr>
        <p:spPr bwMode="auto">
          <a:xfrm rot="14820000" flipV="1">
            <a:off x="3829051" y="29860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7" name="Line 2065"/>
          <p:cNvSpPr>
            <a:spLocks noChangeShapeType="1"/>
          </p:cNvSpPr>
          <p:nvPr/>
        </p:nvSpPr>
        <p:spPr bwMode="auto">
          <a:xfrm rot="17520000" flipV="1">
            <a:off x="3829051" y="23177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8" name="Line 2066"/>
          <p:cNvSpPr>
            <a:spLocks noChangeShapeType="1"/>
          </p:cNvSpPr>
          <p:nvPr/>
        </p:nvSpPr>
        <p:spPr bwMode="auto">
          <a:xfrm rot="20220000" flipV="1">
            <a:off x="4246563" y="18415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0" name="Rectangle 2068"/>
          <p:cNvSpPr>
            <a:spLocks noChangeArrowheads="1"/>
          </p:cNvSpPr>
          <p:nvPr/>
        </p:nvSpPr>
        <p:spPr bwMode="auto">
          <a:xfrm rot="5400000">
            <a:off x="40822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1" name="Rectangle 2069"/>
          <p:cNvSpPr>
            <a:spLocks noChangeArrowheads="1"/>
          </p:cNvSpPr>
          <p:nvPr/>
        </p:nvSpPr>
        <p:spPr bwMode="auto">
          <a:xfrm rot="5400000">
            <a:off x="59110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7302" name="Picture 2070" descr="D:\Program Files\Common Files\Microsoft Shared\Clipart\themes1\Bullets\BD10298_.GIF"/>
          <p:cNvPicPr>
            <a:picLocks noChangeAspect="1" noChangeArrowheads="1"/>
          </p:cNvPicPr>
          <p:nvPr/>
        </p:nvPicPr>
        <p:blipFill>
          <a:blip r:embed="rId3"/>
          <a:srcRect/>
          <a:stretch>
            <a:fillRect/>
          </a:stretch>
        </p:blipFill>
        <p:spPr bwMode="auto">
          <a:xfrm>
            <a:off x="4686300" y="2208213"/>
            <a:ext cx="336550" cy="376237"/>
          </a:xfrm>
          <a:prstGeom prst="rect">
            <a:avLst/>
          </a:prstGeom>
          <a:noFill/>
        </p:spPr>
      </p:pic>
      <p:grpSp>
        <p:nvGrpSpPr>
          <p:cNvPr id="2" name="Group 2077"/>
          <p:cNvGrpSpPr>
            <a:grpSpLocks/>
          </p:cNvGrpSpPr>
          <p:nvPr/>
        </p:nvGrpSpPr>
        <p:grpSpPr bwMode="auto">
          <a:xfrm>
            <a:off x="5029200" y="1974850"/>
            <a:ext cx="457200" cy="427038"/>
            <a:chOff x="3552" y="2736"/>
            <a:chExt cx="288" cy="269"/>
          </a:xfrm>
        </p:grpSpPr>
        <p:sp>
          <p:nvSpPr>
            <p:cNvPr id="97310" name="Text Box 2078"/>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endParaRPr lang="en-US" sz="2000" b="1" i="1" dirty="0">
                <a:solidFill>
                  <a:srgbClr val="C0504D"/>
                </a:solidFill>
                <a:latin typeface="Times" pitchFamily="18" charset="0"/>
                <a:cs typeface="+mn-cs"/>
              </a:endParaRPr>
            </a:p>
          </p:txBody>
        </p:sp>
        <p:sp>
          <p:nvSpPr>
            <p:cNvPr id="97311" name="Text Box 2079"/>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endParaRPr lang="en-US" b="1" i="1">
                <a:solidFill>
                  <a:srgbClr val="4F81BD"/>
                </a:solidFill>
                <a:latin typeface="Times" pitchFamily="18" charset="0"/>
                <a:cs typeface="+mn-cs"/>
              </a:endParaRPr>
            </a:p>
          </p:txBody>
        </p:sp>
      </p:grpSp>
      <p:graphicFrame>
        <p:nvGraphicFramePr>
          <p:cNvPr id="282624" name="Object 2048"/>
          <p:cNvGraphicFramePr>
            <a:graphicFrameLocks noChangeAspect="1"/>
          </p:cNvGraphicFramePr>
          <p:nvPr/>
        </p:nvGraphicFramePr>
        <p:xfrm>
          <a:off x="1066800" y="5294313"/>
          <a:ext cx="1874838" cy="1211262"/>
        </p:xfrm>
        <a:graphic>
          <a:graphicData uri="http://schemas.openxmlformats.org/presentationml/2006/ole">
            <mc:AlternateContent xmlns:mc="http://schemas.openxmlformats.org/markup-compatibility/2006">
              <mc:Choice xmlns:v="urn:schemas-microsoft-com:vml" Requires="v">
                <p:oleObj spid="_x0000_s546846" name="Equation" r:id="rId4" imgW="647640" imgH="419040" progId="Equation.3">
                  <p:embed/>
                </p:oleObj>
              </mc:Choice>
              <mc:Fallback>
                <p:oleObj name="Equation" r:id="rId4" imgW="647640" imgH="419040" progId="Equation.3">
                  <p:embed/>
                  <p:pic>
                    <p:nvPicPr>
                      <p:cNvPr id="282624"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294313"/>
                        <a:ext cx="1874838"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14" name="Line 2082"/>
          <p:cNvSpPr>
            <a:spLocks noChangeShapeType="1"/>
          </p:cNvSpPr>
          <p:nvPr/>
        </p:nvSpPr>
        <p:spPr bwMode="auto">
          <a:xfrm flipH="1">
            <a:off x="75438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2084"/>
          <p:cNvGrpSpPr>
            <a:grpSpLocks/>
          </p:cNvGrpSpPr>
          <p:nvPr/>
        </p:nvGrpSpPr>
        <p:grpSpPr bwMode="auto">
          <a:xfrm>
            <a:off x="7620000" y="4532313"/>
            <a:ext cx="1052513" cy="1066800"/>
            <a:chOff x="633" y="3015"/>
            <a:chExt cx="1014" cy="831"/>
          </a:xfrm>
        </p:grpSpPr>
        <p:sp>
          <p:nvSpPr>
            <p:cNvPr id="97317" name="AutoShape 2085"/>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18" name="AutoShape 2086"/>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20" name="Line 2088"/>
          <p:cNvSpPr>
            <a:spLocks noChangeShapeType="1"/>
          </p:cNvSpPr>
          <p:nvPr/>
        </p:nvSpPr>
        <p:spPr bwMode="auto">
          <a:xfrm rot="10800000">
            <a:off x="81534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22" name="Rectangle 2090"/>
          <p:cNvSpPr>
            <a:spLocks noChangeArrowheads="1"/>
          </p:cNvSpPr>
          <p:nvPr/>
        </p:nvSpPr>
        <p:spPr bwMode="auto">
          <a:xfrm>
            <a:off x="82296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282625" name="Object 2049"/>
          <p:cNvGraphicFramePr>
            <a:graphicFrameLocks noChangeAspect="1"/>
          </p:cNvGraphicFramePr>
          <p:nvPr/>
        </p:nvGraphicFramePr>
        <p:xfrm>
          <a:off x="304800" y="4379913"/>
          <a:ext cx="3276600" cy="685800"/>
        </p:xfrm>
        <a:graphic>
          <a:graphicData uri="http://schemas.openxmlformats.org/presentationml/2006/ole">
            <mc:AlternateContent xmlns:mc="http://schemas.openxmlformats.org/markup-compatibility/2006">
              <mc:Choice xmlns:v="urn:schemas-microsoft-com:vml" Requires="v">
                <p:oleObj spid="_x0000_s546847" name="Equation" r:id="rId6" imgW="927000" imgH="241200" progId="Equation.3">
                  <p:embed/>
                </p:oleObj>
              </mc:Choice>
              <mc:Fallback>
                <p:oleObj name="Equation" r:id="rId6" imgW="927000" imgH="241200" progId="Equation.3">
                  <p:embed/>
                  <p:pic>
                    <p:nvPicPr>
                      <p:cNvPr id="282625"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79913"/>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26" name="Line 2094"/>
          <p:cNvSpPr>
            <a:spLocks noChangeShapeType="1"/>
          </p:cNvSpPr>
          <p:nvPr/>
        </p:nvSpPr>
        <p:spPr bwMode="auto">
          <a:xfrm>
            <a:off x="58674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4" name="Group 2096"/>
          <p:cNvGrpSpPr>
            <a:grpSpLocks/>
          </p:cNvGrpSpPr>
          <p:nvPr/>
        </p:nvGrpSpPr>
        <p:grpSpPr bwMode="auto">
          <a:xfrm>
            <a:off x="5943600" y="4532313"/>
            <a:ext cx="1052513" cy="1066800"/>
            <a:chOff x="633" y="3015"/>
            <a:chExt cx="1014" cy="831"/>
          </a:xfrm>
        </p:grpSpPr>
        <p:sp>
          <p:nvSpPr>
            <p:cNvPr id="97329" name="AutoShape 2097"/>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0" name="AutoShape 2098"/>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31" name="Line 2099"/>
          <p:cNvSpPr>
            <a:spLocks noChangeShapeType="1"/>
          </p:cNvSpPr>
          <p:nvPr/>
        </p:nvSpPr>
        <p:spPr bwMode="auto">
          <a:xfrm rot="10800000" flipV="1">
            <a:off x="64770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2" name="Rectangle 2100"/>
          <p:cNvSpPr>
            <a:spLocks noChangeArrowheads="1"/>
          </p:cNvSpPr>
          <p:nvPr/>
        </p:nvSpPr>
        <p:spPr bwMode="auto">
          <a:xfrm>
            <a:off x="65532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128004" name="Object 4"/>
          <p:cNvGraphicFramePr>
            <a:graphicFrameLocks noChangeAspect="1"/>
          </p:cNvGraphicFramePr>
          <p:nvPr/>
        </p:nvGraphicFramePr>
        <p:xfrm>
          <a:off x="8043863" y="6134100"/>
          <a:ext cx="219075" cy="298450"/>
        </p:xfrm>
        <a:graphic>
          <a:graphicData uri="http://schemas.openxmlformats.org/presentationml/2006/ole">
            <mc:AlternateContent xmlns:mc="http://schemas.openxmlformats.org/markup-compatibility/2006">
              <mc:Choice xmlns:v="urn:schemas-microsoft-com:vml" Requires="v">
                <p:oleObj spid="_x0000_s546848" name="Equation" r:id="rId8" imgW="152280" imgH="203040" progId="Equation.DSMT4">
                  <p:embed/>
                </p:oleObj>
              </mc:Choice>
              <mc:Fallback>
                <p:oleObj name="Equation" r:id="rId8" imgW="152280" imgH="203040" progId="Equation.DSMT4">
                  <p:embed/>
                  <p:pic>
                    <p:nvPicPr>
                      <p:cNvPr id="12800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613410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
          <p:cNvGraphicFramePr>
            <a:graphicFrameLocks noChangeAspect="1"/>
          </p:cNvGraphicFramePr>
          <p:nvPr/>
        </p:nvGraphicFramePr>
        <p:xfrm>
          <a:off x="6300788" y="6076950"/>
          <a:ext cx="219075" cy="298450"/>
        </p:xfrm>
        <a:graphic>
          <a:graphicData uri="http://schemas.openxmlformats.org/presentationml/2006/ole">
            <mc:AlternateContent xmlns:mc="http://schemas.openxmlformats.org/markup-compatibility/2006">
              <mc:Choice xmlns:v="urn:schemas-microsoft-com:vml" Requires="v">
                <p:oleObj spid="_x0000_s546849" name="Equation" r:id="rId10" imgW="152280" imgH="203040" progId="Equation.DSMT4">
                  <p:embed/>
                </p:oleObj>
              </mc:Choice>
              <mc:Fallback>
                <p:oleObj name="Equation" r:id="rId10" imgW="152280" imgH="203040" progId="Equation.DSMT4">
                  <p:embed/>
                  <p:pic>
                    <p:nvPicPr>
                      <p:cNvPr id="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607695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
        <p:nvSpPr>
          <p:cNvPr id="5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
        <p:nvSpPr>
          <p:cNvPr id="48" name="Line 1043"/>
          <p:cNvSpPr>
            <a:spLocks noChangeShapeType="1"/>
          </p:cNvSpPr>
          <p:nvPr/>
        </p:nvSpPr>
        <p:spPr bwMode="auto">
          <a:xfrm>
            <a:off x="5086350" y="2138363"/>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5" name="Group 1052"/>
          <p:cNvGrpSpPr>
            <a:grpSpLocks/>
          </p:cNvGrpSpPr>
          <p:nvPr/>
        </p:nvGrpSpPr>
        <p:grpSpPr bwMode="auto">
          <a:xfrm>
            <a:off x="5162550" y="1709748"/>
            <a:ext cx="457200" cy="427038"/>
            <a:chOff x="3552" y="2736"/>
            <a:chExt cx="288" cy="269"/>
          </a:xfrm>
        </p:grpSpPr>
        <p:sp>
          <p:nvSpPr>
            <p:cNvPr id="53" name="Text Box 1053"/>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dirty="0">
                  <a:solidFill>
                    <a:srgbClr val="4F81BD"/>
                  </a:solidFill>
                  <a:latin typeface="Times" pitchFamily="18" charset="0"/>
                  <a:cs typeface="+mn-cs"/>
                </a:rPr>
                <a:t>F</a:t>
              </a:r>
            </a:p>
          </p:txBody>
        </p:sp>
        <p:sp>
          <p:nvSpPr>
            <p:cNvPr id="54" name="Text Box 1054"/>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dirty="0">
                  <a:solidFill>
                    <a:srgbClr val="4F81BD"/>
                  </a:solidFill>
                  <a:latin typeface="Times" pitchFamily="18" charset="0"/>
                  <a:cs typeface="+mn-cs"/>
                </a:rPr>
                <a:t>x</a:t>
              </a:r>
            </a:p>
          </p:txBody>
        </p:sp>
      </p:grpSp>
    </p:spTree>
    <p:extLst>
      <p:ext uri="{BB962C8B-B14F-4D97-AF65-F5344CB8AC3E}">
        <p14:creationId xmlns:p14="http://schemas.microsoft.com/office/powerpoint/2010/main" val="314290113"/>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2.77778E-6 4.44444E-6 L 0.14584 4.44444E-6 " pathEditMode="relative" rAng="0" ptsTypes="AA">
                                      <p:cBhvr>
                                        <p:cTn id="6" dur="1000" fill="hold"/>
                                        <p:tgtEl>
                                          <p:spTgt spid="97302"/>
                                        </p:tgtEl>
                                        <p:attrNameLst>
                                          <p:attrName>ppt_x</p:attrName>
                                          <p:attrName>ppt_y</p:attrName>
                                        </p:attrNameLst>
                                      </p:cBhvr>
                                      <p:rCtr x="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050"/>
          <p:cNvSpPr>
            <a:spLocks noChangeArrowheads="1"/>
          </p:cNvSpPr>
          <p:nvPr/>
        </p:nvSpPr>
        <p:spPr bwMode="auto">
          <a:xfrm>
            <a:off x="4429125" y="3060700"/>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3" name="Line 2051"/>
          <p:cNvSpPr>
            <a:spLocks noChangeShapeType="1"/>
          </p:cNvSpPr>
          <p:nvPr/>
        </p:nvSpPr>
        <p:spPr bwMode="auto">
          <a:xfrm flipV="1">
            <a:off x="4586288"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4" name="Line 2052"/>
          <p:cNvSpPr>
            <a:spLocks noChangeShapeType="1"/>
          </p:cNvSpPr>
          <p:nvPr/>
        </p:nvSpPr>
        <p:spPr bwMode="auto">
          <a:xfrm flipH="1">
            <a:off x="3543300" y="33432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5" name="Line 2053"/>
          <p:cNvSpPr>
            <a:spLocks noChangeShapeType="1"/>
          </p:cNvSpPr>
          <p:nvPr/>
        </p:nvSpPr>
        <p:spPr bwMode="auto">
          <a:xfrm rot="16200000" flipV="1">
            <a:off x="3771900"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6" name="Line 2054"/>
          <p:cNvSpPr>
            <a:spLocks noChangeShapeType="1"/>
          </p:cNvSpPr>
          <p:nvPr/>
        </p:nvSpPr>
        <p:spPr bwMode="auto">
          <a:xfrm flipH="1">
            <a:off x="4572000" y="34305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7" name="Line 2055"/>
          <p:cNvSpPr>
            <a:spLocks noChangeShapeType="1"/>
          </p:cNvSpPr>
          <p:nvPr/>
        </p:nvSpPr>
        <p:spPr bwMode="auto">
          <a:xfrm rot="5400000" flipV="1">
            <a:off x="5370513"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8" name="Line 2056"/>
          <p:cNvSpPr>
            <a:spLocks noChangeShapeType="1"/>
          </p:cNvSpPr>
          <p:nvPr/>
        </p:nvSpPr>
        <p:spPr bwMode="auto">
          <a:xfrm flipH="1" flipV="1">
            <a:off x="3478213" y="212725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9" name="Line 2057"/>
          <p:cNvSpPr>
            <a:spLocks noChangeShapeType="1"/>
          </p:cNvSpPr>
          <p:nvPr/>
        </p:nvSpPr>
        <p:spPr bwMode="auto">
          <a:xfrm>
            <a:off x="4748213" y="3378200"/>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0" name="Line 2058"/>
          <p:cNvSpPr>
            <a:spLocks noChangeShapeType="1"/>
          </p:cNvSpPr>
          <p:nvPr/>
        </p:nvSpPr>
        <p:spPr bwMode="auto">
          <a:xfrm rot="10800000" flipH="1">
            <a:off x="4729163" y="21209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1" name="Line 2059"/>
          <p:cNvSpPr>
            <a:spLocks noChangeShapeType="1"/>
          </p:cNvSpPr>
          <p:nvPr/>
        </p:nvSpPr>
        <p:spPr bwMode="auto">
          <a:xfrm rot="1320000" flipV="1">
            <a:off x="4881563" y="18923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2" name="Line 2060"/>
          <p:cNvSpPr>
            <a:spLocks noChangeShapeType="1"/>
          </p:cNvSpPr>
          <p:nvPr/>
        </p:nvSpPr>
        <p:spPr bwMode="auto">
          <a:xfrm rot="4020000" flipV="1">
            <a:off x="5311776" y="234156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3" name="Line 2061"/>
          <p:cNvSpPr>
            <a:spLocks noChangeShapeType="1"/>
          </p:cNvSpPr>
          <p:nvPr/>
        </p:nvSpPr>
        <p:spPr bwMode="auto">
          <a:xfrm rot="6720000" flipV="1">
            <a:off x="5311776" y="29479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4" name="Line 2062"/>
          <p:cNvSpPr>
            <a:spLocks noChangeShapeType="1"/>
          </p:cNvSpPr>
          <p:nvPr/>
        </p:nvSpPr>
        <p:spPr bwMode="auto">
          <a:xfrm rot="9480000" flipV="1">
            <a:off x="48815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5" name="Line 2063"/>
          <p:cNvSpPr>
            <a:spLocks noChangeShapeType="1"/>
          </p:cNvSpPr>
          <p:nvPr/>
        </p:nvSpPr>
        <p:spPr bwMode="auto">
          <a:xfrm rot="12120000" flipV="1">
            <a:off x="42719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6" name="Line 2064"/>
          <p:cNvSpPr>
            <a:spLocks noChangeShapeType="1"/>
          </p:cNvSpPr>
          <p:nvPr/>
        </p:nvSpPr>
        <p:spPr bwMode="auto">
          <a:xfrm rot="14820000" flipV="1">
            <a:off x="3829051" y="29860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7" name="Line 2065"/>
          <p:cNvSpPr>
            <a:spLocks noChangeShapeType="1"/>
          </p:cNvSpPr>
          <p:nvPr/>
        </p:nvSpPr>
        <p:spPr bwMode="auto">
          <a:xfrm rot="17520000" flipV="1">
            <a:off x="3829051" y="23177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8" name="Line 2066"/>
          <p:cNvSpPr>
            <a:spLocks noChangeShapeType="1"/>
          </p:cNvSpPr>
          <p:nvPr/>
        </p:nvSpPr>
        <p:spPr bwMode="auto">
          <a:xfrm rot="20220000" flipV="1">
            <a:off x="4246563" y="18415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0" name="Rectangle 2068"/>
          <p:cNvSpPr>
            <a:spLocks noChangeArrowheads="1"/>
          </p:cNvSpPr>
          <p:nvPr/>
        </p:nvSpPr>
        <p:spPr bwMode="auto">
          <a:xfrm rot="5400000">
            <a:off x="40822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1" name="Rectangle 2069"/>
          <p:cNvSpPr>
            <a:spLocks noChangeArrowheads="1"/>
          </p:cNvSpPr>
          <p:nvPr/>
        </p:nvSpPr>
        <p:spPr bwMode="auto">
          <a:xfrm rot="5400000">
            <a:off x="59110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7302" name="Picture 2070" descr="D:\Program Files\Common Files\Microsoft Shared\Clipart\themes1\Bullets\BD10298_.GIF"/>
          <p:cNvPicPr>
            <a:picLocks noChangeAspect="1" noChangeArrowheads="1"/>
          </p:cNvPicPr>
          <p:nvPr/>
        </p:nvPicPr>
        <p:blipFill>
          <a:blip r:embed="rId3"/>
          <a:srcRect/>
          <a:stretch>
            <a:fillRect/>
          </a:stretch>
        </p:blipFill>
        <p:spPr bwMode="auto">
          <a:xfrm>
            <a:off x="5981700" y="2208213"/>
            <a:ext cx="336550" cy="376237"/>
          </a:xfrm>
          <a:prstGeom prst="rect">
            <a:avLst/>
          </a:prstGeom>
          <a:noFill/>
        </p:spPr>
      </p:pic>
      <p:grpSp>
        <p:nvGrpSpPr>
          <p:cNvPr id="2" name="Group 2077"/>
          <p:cNvGrpSpPr>
            <a:grpSpLocks/>
          </p:cNvGrpSpPr>
          <p:nvPr/>
        </p:nvGrpSpPr>
        <p:grpSpPr bwMode="auto">
          <a:xfrm>
            <a:off x="5029200" y="1974850"/>
            <a:ext cx="457200" cy="427038"/>
            <a:chOff x="3552" y="2736"/>
            <a:chExt cx="288" cy="269"/>
          </a:xfrm>
        </p:grpSpPr>
        <p:sp>
          <p:nvSpPr>
            <p:cNvPr id="97310" name="Text Box 2078"/>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endParaRPr lang="en-US" sz="2000" b="1" i="1" dirty="0">
                <a:solidFill>
                  <a:srgbClr val="C0504D"/>
                </a:solidFill>
                <a:latin typeface="Times" pitchFamily="18" charset="0"/>
                <a:cs typeface="+mn-cs"/>
              </a:endParaRPr>
            </a:p>
          </p:txBody>
        </p:sp>
        <p:sp>
          <p:nvSpPr>
            <p:cNvPr id="97311" name="Text Box 2079"/>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endParaRPr lang="en-US" b="1" i="1">
                <a:solidFill>
                  <a:srgbClr val="4F81BD"/>
                </a:solidFill>
                <a:latin typeface="Times" pitchFamily="18" charset="0"/>
                <a:cs typeface="+mn-cs"/>
              </a:endParaRPr>
            </a:p>
          </p:txBody>
        </p:sp>
      </p:grpSp>
      <p:graphicFrame>
        <p:nvGraphicFramePr>
          <p:cNvPr id="282624" name="Object 2048"/>
          <p:cNvGraphicFramePr>
            <a:graphicFrameLocks noChangeAspect="1"/>
          </p:cNvGraphicFramePr>
          <p:nvPr/>
        </p:nvGraphicFramePr>
        <p:xfrm>
          <a:off x="1066800" y="5294313"/>
          <a:ext cx="1874838" cy="1211262"/>
        </p:xfrm>
        <a:graphic>
          <a:graphicData uri="http://schemas.openxmlformats.org/presentationml/2006/ole">
            <mc:AlternateContent xmlns:mc="http://schemas.openxmlformats.org/markup-compatibility/2006">
              <mc:Choice xmlns:v="urn:schemas-microsoft-com:vml" Requires="v">
                <p:oleObj spid="_x0000_s547870" name="Equation" r:id="rId4" imgW="647640" imgH="419040" progId="Equation.3">
                  <p:embed/>
                </p:oleObj>
              </mc:Choice>
              <mc:Fallback>
                <p:oleObj name="Equation" r:id="rId4" imgW="647640" imgH="419040" progId="Equation.3">
                  <p:embed/>
                  <p:pic>
                    <p:nvPicPr>
                      <p:cNvPr id="282624"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294313"/>
                        <a:ext cx="1874838"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14" name="Line 2082"/>
          <p:cNvSpPr>
            <a:spLocks noChangeShapeType="1"/>
          </p:cNvSpPr>
          <p:nvPr/>
        </p:nvSpPr>
        <p:spPr bwMode="auto">
          <a:xfrm flipH="1">
            <a:off x="75438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2084"/>
          <p:cNvGrpSpPr>
            <a:grpSpLocks/>
          </p:cNvGrpSpPr>
          <p:nvPr/>
        </p:nvGrpSpPr>
        <p:grpSpPr bwMode="auto">
          <a:xfrm>
            <a:off x="7620000" y="4532313"/>
            <a:ext cx="1052513" cy="1066800"/>
            <a:chOff x="633" y="3015"/>
            <a:chExt cx="1014" cy="831"/>
          </a:xfrm>
        </p:grpSpPr>
        <p:sp>
          <p:nvSpPr>
            <p:cNvPr id="97317" name="AutoShape 2085"/>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18" name="AutoShape 2086"/>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20" name="Line 2088"/>
          <p:cNvSpPr>
            <a:spLocks noChangeShapeType="1"/>
          </p:cNvSpPr>
          <p:nvPr/>
        </p:nvSpPr>
        <p:spPr bwMode="auto">
          <a:xfrm rot="10800000">
            <a:off x="81534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22" name="Rectangle 2090"/>
          <p:cNvSpPr>
            <a:spLocks noChangeArrowheads="1"/>
          </p:cNvSpPr>
          <p:nvPr/>
        </p:nvSpPr>
        <p:spPr bwMode="auto">
          <a:xfrm>
            <a:off x="82296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282625" name="Object 2049"/>
          <p:cNvGraphicFramePr>
            <a:graphicFrameLocks noChangeAspect="1"/>
          </p:cNvGraphicFramePr>
          <p:nvPr/>
        </p:nvGraphicFramePr>
        <p:xfrm>
          <a:off x="304800" y="4379913"/>
          <a:ext cx="3276600" cy="685800"/>
        </p:xfrm>
        <a:graphic>
          <a:graphicData uri="http://schemas.openxmlformats.org/presentationml/2006/ole">
            <mc:AlternateContent xmlns:mc="http://schemas.openxmlformats.org/markup-compatibility/2006">
              <mc:Choice xmlns:v="urn:schemas-microsoft-com:vml" Requires="v">
                <p:oleObj spid="_x0000_s547871" name="Equation" r:id="rId6" imgW="927000" imgH="241200" progId="Equation.3">
                  <p:embed/>
                </p:oleObj>
              </mc:Choice>
              <mc:Fallback>
                <p:oleObj name="Equation" r:id="rId6" imgW="927000" imgH="241200" progId="Equation.3">
                  <p:embed/>
                  <p:pic>
                    <p:nvPicPr>
                      <p:cNvPr id="282625"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79913"/>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26" name="Line 2094"/>
          <p:cNvSpPr>
            <a:spLocks noChangeShapeType="1"/>
          </p:cNvSpPr>
          <p:nvPr/>
        </p:nvSpPr>
        <p:spPr bwMode="auto">
          <a:xfrm>
            <a:off x="58674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4" name="Group 2096"/>
          <p:cNvGrpSpPr>
            <a:grpSpLocks/>
          </p:cNvGrpSpPr>
          <p:nvPr/>
        </p:nvGrpSpPr>
        <p:grpSpPr bwMode="auto">
          <a:xfrm>
            <a:off x="5943600" y="4532313"/>
            <a:ext cx="1052513" cy="1066800"/>
            <a:chOff x="633" y="3015"/>
            <a:chExt cx="1014" cy="831"/>
          </a:xfrm>
        </p:grpSpPr>
        <p:sp>
          <p:nvSpPr>
            <p:cNvPr id="97329" name="AutoShape 2097"/>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0" name="AutoShape 2098"/>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31" name="Line 2099"/>
          <p:cNvSpPr>
            <a:spLocks noChangeShapeType="1"/>
          </p:cNvSpPr>
          <p:nvPr/>
        </p:nvSpPr>
        <p:spPr bwMode="auto">
          <a:xfrm rot="10800000" flipV="1">
            <a:off x="64770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2" name="Rectangle 2100"/>
          <p:cNvSpPr>
            <a:spLocks noChangeArrowheads="1"/>
          </p:cNvSpPr>
          <p:nvPr/>
        </p:nvSpPr>
        <p:spPr bwMode="auto">
          <a:xfrm>
            <a:off x="65532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128004" name="Object 4"/>
          <p:cNvGraphicFramePr>
            <a:graphicFrameLocks noChangeAspect="1"/>
          </p:cNvGraphicFramePr>
          <p:nvPr/>
        </p:nvGraphicFramePr>
        <p:xfrm>
          <a:off x="8043863" y="6134100"/>
          <a:ext cx="219075" cy="298450"/>
        </p:xfrm>
        <a:graphic>
          <a:graphicData uri="http://schemas.openxmlformats.org/presentationml/2006/ole">
            <mc:AlternateContent xmlns:mc="http://schemas.openxmlformats.org/markup-compatibility/2006">
              <mc:Choice xmlns:v="urn:schemas-microsoft-com:vml" Requires="v">
                <p:oleObj spid="_x0000_s547872" name="Equation" r:id="rId8" imgW="152280" imgH="203040" progId="Equation.DSMT4">
                  <p:embed/>
                </p:oleObj>
              </mc:Choice>
              <mc:Fallback>
                <p:oleObj name="Equation" r:id="rId8" imgW="152280" imgH="203040" progId="Equation.DSMT4">
                  <p:embed/>
                  <p:pic>
                    <p:nvPicPr>
                      <p:cNvPr id="12800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613410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
          <p:cNvGraphicFramePr>
            <a:graphicFrameLocks noChangeAspect="1"/>
          </p:cNvGraphicFramePr>
          <p:nvPr/>
        </p:nvGraphicFramePr>
        <p:xfrm>
          <a:off x="6300788" y="6076950"/>
          <a:ext cx="219075" cy="298450"/>
        </p:xfrm>
        <a:graphic>
          <a:graphicData uri="http://schemas.openxmlformats.org/presentationml/2006/ole">
            <mc:AlternateContent xmlns:mc="http://schemas.openxmlformats.org/markup-compatibility/2006">
              <mc:Choice xmlns:v="urn:schemas-microsoft-com:vml" Requires="v">
                <p:oleObj spid="_x0000_s547873" name="Equation" r:id="rId10" imgW="152280" imgH="203040" progId="Equation.DSMT4">
                  <p:embed/>
                </p:oleObj>
              </mc:Choice>
              <mc:Fallback>
                <p:oleObj name="Equation" r:id="rId10" imgW="152280" imgH="203040" progId="Equation.DSMT4">
                  <p:embed/>
                  <p:pic>
                    <p:nvPicPr>
                      <p:cNvPr id="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607695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
        <p:nvSpPr>
          <p:cNvPr id="5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
        <p:nvSpPr>
          <p:cNvPr id="47" name="Line 2067"/>
          <p:cNvSpPr>
            <a:spLocks noChangeShapeType="1"/>
          </p:cNvSpPr>
          <p:nvPr/>
        </p:nvSpPr>
        <p:spPr bwMode="auto">
          <a:xfrm flipH="1">
            <a:off x="5486400" y="2036763"/>
            <a:ext cx="685800" cy="0"/>
          </a:xfrm>
          <a:prstGeom prst="line">
            <a:avLst/>
          </a:prstGeom>
          <a:noFill/>
          <a:ln w="22225">
            <a:solidFill>
              <a:schemeClr val="accent1"/>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5" name="Group 2071"/>
          <p:cNvGrpSpPr>
            <a:grpSpLocks/>
          </p:cNvGrpSpPr>
          <p:nvPr/>
        </p:nvGrpSpPr>
        <p:grpSpPr bwMode="auto">
          <a:xfrm>
            <a:off x="5715000" y="1609725"/>
            <a:ext cx="457200" cy="427038"/>
            <a:chOff x="3552" y="2736"/>
            <a:chExt cx="288" cy="269"/>
          </a:xfrm>
        </p:grpSpPr>
        <p:sp>
          <p:nvSpPr>
            <p:cNvPr id="55" name="Text Box 2072"/>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4F81BD"/>
                  </a:solidFill>
                  <a:latin typeface="Times" pitchFamily="18" charset="0"/>
                  <a:cs typeface="+mn-cs"/>
                </a:rPr>
                <a:t>F</a:t>
              </a:r>
            </a:p>
          </p:txBody>
        </p:sp>
        <p:sp>
          <p:nvSpPr>
            <p:cNvPr id="56" name="Text Box 2073"/>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r>
                <a:rPr lang="en-US" b="1" i="1">
                  <a:solidFill>
                    <a:srgbClr val="4F81BD"/>
                  </a:solidFill>
                  <a:latin typeface="Times" pitchFamily="18" charset="0"/>
                  <a:cs typeface="+mn-cs"/>
                </a:rPr>
                <a:t>x</a:t>
              </a:r>
            </a:p>
          </p:txBody>
        </p:sp>
      </p:grpSp>
    </p:spTree>
    <p:extLst>
      <p:ext uri="{BB962C8B-B14F-4D97-AF65-F5344CB8AC3E}">
        <p14:creationId xmlns:p14="http://schemas.microsoft.com/office/powerpoint/2010/main" val="44203245"/>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stCondLst>
                                    <p:cond delay="0"/>
                                  </p:stCondLst>
                                  <p:childTnLst>
                                    <p:animMotion origin="layout" path="M 5.55556E-7 4.44444E-6 L -0.14375 0.00138 " pathEditMode="relative" rAng="0" ptsTypes="AA">
                                      <p:cBhvr>
                                        <p:cTn id="6" dur="1000" fill="hold"/>
                                        <p:tgtEl>
                                          <p:spTgt spid="97302"/>
                                        </p:tgtEl>
                                        <p:attrNameLst>
                                          <p:attrName>ppt_x</p:attrName>
                                          <p:attrName>ppt_y</p:attrName>
                                        </p:attrNameLst>
                                      </p:cBhvr>
                                      <p:rCtr x="-72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050"/>
          <p:cNvSpPr>
            <a:spLocks noChangeArrowheads="1"/>
          </p:cNvSpPr>
          <p:nvPr/>
        </p:nvSpPr>
        <p:spPr bwMode="auto">
          <a:xfrm>
            <a:off x="4429125" y="3060700"/>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3" name="Line 2051"/>
          <p:cNvSpPr>
            <a:spLocks noChangeShapeType="1"/>
          </p:cNvSpPr>
          <p:nvPr/>
        </p:nvSpPr>
        <p:spPr bwMode="auto">
          <a:xfrm flipV="1">
            <a:off x="4586288" y="183832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4" name="Line 2052"/>
          <p:cNvSpPr>
            <a:spLocks noChangeShapeType="1"/>
          </p:cNvSpPr>
          <p:nvPr/>
        </p:nvSpPr>
        <p:spPr bwMode="auto">
          <a:xfrm flipH="1">
            <a:off x="3543300" y="334327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5" name="Line 2053"/>
          <p:cNvSpPr>
            <a:spLocks noChangeShapeType="1"/>
          </p:cNvSpPr>
          <p:nvPr/>
        </p:nvSpPr>
        <p:spPr bwMode="auto">
          <a:xfrm rot="16200000" flipV="1">
            <a:off x="3771900"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6" name="Line 2054"/>
          <p:cNvSpPr>
            <a:spLocks noChangeShapeType="1"/>
          </p:cNvSpPr>
          <p:nvPr/>
        </p:nvSpPr>
        <p:spPr bwMode="auto">
          <a:xfrm flipH="1">
            <a:off x="4572000" y="34305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7" name="Line 2055"/>
          <p:cNvSpPr>
            <a:spLocks noChangeShapeType="1"/>
          </p:cNvSpPr>
          <p:nvPr/>
        </p:nvSpPr>
        <p:spPr bwMode="auto">
          <a:xfrm rot="5400000" flipV="1">
            <a:off x="5370513" y="2632075"/>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8" name="Line 2056"/>
          <p:cNvSpPr>
            <a:spLocks noChangeShapeType="1"/>
          </p:cNvSpPr>
          <p:nvPr/>
        </p:nvSpPr>
        <p:spPr bwMode="auto">
          <a:xfrm flipH="1" flipV="1">
            <a:off x="3478213" y="212725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89" name="Line 2057"/>
          <p:cNvSpPr>
            <a:spLocks noChangeShapeType="1"/>
          </p:cNvSpPr>
          <p:nvPr/>
        </p:nvSpPr>
        <p:spPr bwMode="auto">
          <a:xfrm>
            <a:off x="4748213" y="3378200"/>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0" name="Line 2058"/>
          <p:cNvSpPr>
            <a:spLocks noChangeShapeType="1"/>
          </p:cNvSpPr>
          <p:nvPr/>
        </p:nvSpPr>
        <p:spPr bwMode="auto">
          <a:xfrm rot="10800000" flipH="1">
            <a:off x="4729163" y="212090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1" name="Line 2059"/>
          <p:cNvSpPr>
            <a:spLocks noChangeShapeType="1"/>
          </p:cNvSpPr>
          <p:nvPr/>
        </p:nvSpPr>
        <p:spPr bwMode="auto">
          <a:xfrm rot="1320000" flipV="1">
            <a:off x="4881563" y="18923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2" name="Line 2060"/>
          <p:cNvSpPr>
            <a:spLocks noChangeShapeType="1"/>
          </p:cNvSpPr>
          <p:nvPr/>
        </p:nvSpPr>
        <p:spPr bwMode="auto">
          <a:xfrm rot="4020000" flipV="1">
            <a:off x="5311776" y="234156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3" name="Line 2061"/>
          <p:cNvSpPr>
            <a:spLocks noChangeShapeType="1"/>
          </p:cNvSpPr>
          <p:nvPr/>
        </p:nvSpPr>
        <p:spPr bwMode="auto">
          <a:xfrm rot="6720000" flipV="1">
            <a:off x="5311776" y="29479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4" name="Line 2062"/>
          <p:cNvSpPr>
            <a:spLocks noChangeShapeType="1"/>
          </p:cNvSpPr>
          <p:nvPr/>
        </p:nvSpPr>
        <p:spPr bwMode="auto">
          <a:xfrm rot="9480000" flipV="1">
            <a:off x="48815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5" name="Line 2063"/>
          <p:cNvSpPr>
            <a:spLocks noChangeShapeType="1"/>
          </p:cNvSpPr>
          <p:nvPr/>
        </p:nvSpPr>
        <p:spPr bwMode="auto">
          <a:xfrm rot="12120000" flipV="1">
            <a:off x="4271963" y="33909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6" name="Line 2064"/>
          <p:cNvSpPr>
            <a:spLocks noChangeShapeType="1"/>
          </p:cNvSpPr>
          <p:nvPr/>
        </p:nvSpPr>
        <p:spPr bwMode="auto">
          <a:xfrm rot="14820000" flipV="1">
            <a:off x="3829051" y="298608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7" name="Line 2065"/>
          <p:cNvSpPr>
            <a:spLocks noChangeShapeType="1"/>
          </p:cNvSpPr>
          <p:nvPr/>
        </p:nvSpPr>
        <p:spPr bwMode="auto">
          <a:xfrm rot="17520000" flipV="1">
            <a:off x="3829051" y="231775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298" name="Line 2066"/>
          <p:cNvSpPr>
            <a:spLocks noChangeShapeType="1"/>
          </p:cNvSpPr>
          <p:nvPr/>
        </p:nvSpPr>
        <p:spPr bwMode="auto">
          <a:xfrm rot="20220000" flipV="1">
            <a:off x="4246563" y="184150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0" name="Rectangle 2068"/>
          <p:cNvSpPr>
            <a:spLocks noChangeArrowheads="1"/>
          </p:cNvSpPr>
          <p:nvPr/>
        </p:nvSpPr>
        <p:spPr bwMode="auto">
          <a:xfrm rot="5400000">
            <a:off x="40822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01" name="Rectangle 2069"/>
          <p:cNvSpPr>
            <a:spLocks noChangeArrowheads="1"/>
          </p:cNvSpPr>
          <p:nvPr/>
        </p:nvSpPr>
        <p:spPr bwMode="auto">
          <a:xfrm rot="5400000">
            <a:off x="5911057" y="2259806"/>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97302" name="Picture 2070" descr="D:\Program Files\Common Files\Microsoft Shared\Clipart\themes1\Bullets\BD10298_.GIF"/>
          <p:cNvPicPr>
            <a:picLocks noChangeAspect="1" noChangeArrowheads="1"/>
          </p:cNvPicPr>
          <p:nvPr/>
        </p:nvPicPr>
        <p:blipFill>
          <a:blip r:embed="rId3"/>
          <a:srcRect/>
          <a:stretch>
            <a:fillRect/>
          </a:stretch>
        </p:blipFill>
        <p:spPr bwMode="auto">
          <a:xfrm>
            <a:off x="4686300" y="2208213"/>
            <a:ext cx="336550" cy="376237"/>
          </a:xfrm>
          <a:prstGeom prst="rect">
            <a:avLst/>
          </a:prstGeom>
          <a:noFill/>
        </p:spPr>
      </p:pic>
      <p:grpSp>
        <p:nvGrpSpPr>
          <p:cNvPr id="2" name="Group 2077"/>
          <p:cNvGrpSpPr>
            <a:grpSpLocks/>
          </p:cNvGrpSpPr>
          <p:nvPr/>
        </p:nvGrpSpPr>
        <p:grpSpPr bwMode="auto">
          <a:xfrm>
            <a:off x="5029200" y="1974850"/>
            <a:ext cx="457200" cy="427038"/>
            <a:chOff x="3552" y="2736"/>
            <a:chExt cx="288" cy="269"/>
          </a:xfrm>
        </p:grpSpPr>
        <p:sp>
          <p:nvSpPr>
            <p:cNvPr id="97310" name="Text Box 2078"/>
            <p:cNvSpPr txBox="1">
              <a:spLocks noChangeArrowheads="1"/>
            </p:cNvSpPr>
            <p:nvPr/>
          </p:nvSpPr>
          <p:spPr bwMode="auto">
            <a:xfrm>
              <a:off x="3552" y="273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endParaRPr lang="en-US" sz="2000" b="1" i="1" dirty="0">
                <a:solidFill>
                  <a:srgbClr val="C0504D"/>
                </a:solidFill>
                <a:latin typeface="Times" pitchFamily="18" charset="0"/>
                <a:cs typeface="+mn-cs"/>
              </a:endParaRPr>
            </a:p>
          </p:txBody>
        </p:sp>
        <p:sp>
          <p:nvSpPr>
            <p:cNvPr id="97311" name="Text Box 2079"/>
            <p:cNvSpPr txBox="1">
              <a:spLocks noChangeArrowheads="1"/>
            </p:cNvSpPr>
            <p:nvPr/>
          </p:nvSpPr>
          <p:spPr bwMode="auto">
            <a:xfrm>
              <a:off x="3696" y="2832"/>
              <a:ext cx="144" cy="173"/>
            </a:xfrm>
            <a:prstGeom prst="rect">
              <a:avLst/>
            </a:prstGeom>
            <a:noFill/>
            <a:ln w="22225">
              <a:noFill/>
              <a:miter lim="800000"/>
              <a:headEnd/>
              <a:tailEnd/>
            </a:ln>
            <a:effectLst/>
          </p:spPr>
          <p:txBody>
            <a:bodyPr lIns="0" tIns="0" rIns="0" bIns="0">
              <a:spAutoFit/>
            </a:bodyPr>
            <a:lstStyle/>
            <a:p>
              <a:pPr algn="l" rtl="0" fontAlgn="auto">
                <a:spcBef>
                  <a:spcPts val="0"/>
                </a:spcBef>
                <a:spcAft>
                  <a:spcPts val="0"/>
                </a:spcAft>
              </a:pPr>
              <a:endParaRPr lang="en-US" b="1" i="1">
                <a:solidFill>
                  <a:srgbClr val="4F81BD"/>
                </a:solidFill>
                <a:latin typeface="Times" pitchFamily="18" charset="0"/>
                <a:cs typeface="+mn-cs"/>
              </a:endParaRPr>
            </a:p>
          </p:txBody>
        </p:sp>
      </p:grpSp>
      <p:graphicFrame>
        <p:nvGraphicFramePr>
          <p:cNvPr id="282624" name="Object 2048"/>
          <p:cNvGraphicFramePr>
            <a:graphicFrameLocks noChangeAspect="1"/>
          </p:cNvGraphicFramePr>
          <p:nvPr/>
        </p:nvGraphicFramePr>
        <p:xfrm>
          <a:off x="1066800" y="5294313"/>
          <a:ext cx="1874838" cy="1211262"/>
        </p:xfrm>
        <a:graphic>
          <a:graphicData uri="http://schemas.openxmlformats.org/presentationml/2006/ole">
            <mc:AlternateContent xmlns:mc="http://schemas.openxmlformats.org/markup-compatibility/2006">
              <mc:Choice xmlns:v="urn:schemas-microsoft-com:vml" Requires="v">
                <p:oleObj spid="_x0000_s548894" name="Equation" r:id="rId4" imgW="647640" imgH="419040" progId="Equation.3">
                  <p:embed/>
                </p:oleObj>
              </mc:Choice>
              <mc:Fallback>
                <p:oleObj name="Equation" r:id="rId4" imgW="647640" imgH="419040" progId="Equation.3">
                  <p:embed/>
                  <p:pic>
                    <p:nvPicPr>
                      <p:cNvPr id="282624"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294313"/>
                        <a:ext cx="1874838"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14" name="Line 2082"/>
          <p:cNvSpPr>
            <a:spLocks noChangeShapeType="1"/>
          </p:cNvSpPr>
          <p:nvPr/>
        </p:nvSpPr>
        <p:spPr bwMode="auto">
          <a:xfrm flipH="1">
            <a:off x="75438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2084"/>
          <p:cNvGrpSpPr>
            <a:grpSpLocks/>
          </p:cNvGrpSpPr>
          <p:nvPr/>
        </p:nvGrpSpPr>
        <p:grpSpPr bwMode="auto">
          <a:xfrm>
            <a:off x="7620000" y="4532313"/>
            <a:ext cx="1052513" cy="1066800"/>
            <a:chOff x="633" y="3015"/>
            <a:chExt cx="1014" cy="831"/>
          </a:xfrm>
        </p:grpSpPr>
        <p:sp>
          <p:nvSpPr>
            <p:cNvPr id="97317" name="AutoShape 2085"/>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18" name="AutoShape 2086"/>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20" name="Line 2088"/>
          <p:cNvSpPr>
            <a:spLocks noChangeShapeType="1"/>
          </p:cNvSpPr>
          <p:nvPr/>
        </p:nvSpPr>
        <p:spPr bwMode="auto">
          <a:xfrm rot="10800000">
            <a:off x="81534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22" name="Rectangle 2090"/>
          <p:cNvSpPr>
            <a:spLocks noChangeArrowheads="1"/>
          </p:cNvSpPr>
          <p:nvPr/>
        </p:nvSpPr>
        <p:spPr bwMode="auto">
          <a:xfrm>
            <a:off x="82296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282625" name="Object 2049"/>
          <p:cNvGraphicFramePr>
            <a:graphicFrameLocks noChangeAspect="1"/>
          </p:cNvGraphicFramePr>
          <p:nvPr/>
        </p:nvGraphicFramePr>
        <p:xfrm>
          <a:off x="304800" y="4379913"/>
          <a:ext cx="3276600" cy="685800"/>
        </p:xfrm>
        <a:graphic>
          <a:graphicData uri="http://schemas.openxmlformats.org/presentationml/2006/ole">
            <mc:AlternateContent xmlns:mc="http://schemas.openxmlformats.org/markup-compatibility/2006">
              <mc:Choice xmlns:v="urn:schemas-microsoft-com:vml" Requires="v">
                <p:oleObj spid="_x0000_s548895" name="Equation" r:id="rId6" imgW="927000" imgH="241200" progId="Equation.3">
                  <p:embed/>
                </p:oleObj>
              </mc:Choice>
              <mc:Fallback>
                <p:oleObj name="Equation" r:id="rId6" imgW="927000" imgH="241200" progId="Equation.3">
                  <p:embed/>
                  <p:pic>
                    <p:nvPicPr>
                      <p:cNvPr id="282625"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79913"/>
                        <a:ext cx="327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326" name="Line 2094"/>
          <p:cNvSpPr>
            <a:spLocks noChangeShapeType="1"/>
          </p:cNvSpPr>
          <p:nvPr/>
        </p:nvSpPr>
        <p:spPr bwMode="auto">
          <a:xfrm>
            <a:off x="5867400" y="6056313"/>
            <a:ext cx="1143000" cy="0"/>
          </a:xfrm>
          <a:prstGeom prst="line">
            <a:avLst/>
          </a:prstGeom>
          <a:noFill/>
          <a:ln w="222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4" name="Group 2096"/>
          <p:cNvGrpSpPr>
            <a:grpSpLocks/>
          </p:cNvGrpSpPr>
          <p:nvPr/>
        </p:nvGrpSpPr>
        <p:grpSpPr bwMode="auto">
          <a:xfrm>
            <a:off x="5943600" y="4532313"/>
            <a:ext cx="1052513" cy="1066800"/>
            <a:chOff x="633" y="3015"/>
            <a:chExt cx="1014" cy="831"/>
          </a:xfrm>
        </p:grpSpPr>
        <p:sp>
          <p:nvSpPr>
            <p:cNvPr id="97329" name="AutoShape 2097"/>
            <p:cNvSpPr>
              <a:spLocks noChangeArrowheads="1"/>
            </p:cNvSpPr>
            <p:nvPr/>
          </p:nvSpPr>
          <p:spPr bwMode="auto">
            <a:xfrm>
              <a:off x="633" y="3081"/>
              <a:ext cx="462" cy="765"/>
            </a:xfrm>
            <a:prstGeom prst="curvedRightArrow">
              <a:avLst>
                <a:gd name="adj1" fmla="val 981"/>
                <a:gd name="adj2" fmla="val 3311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0" name="AutoShape 2098"/>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381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7331" name="Line 2099"/>
          <p:cNvSpPr>
            <a:spLocks noChangeShapeType="1"/>
          </p:cNvSpPr>
          <p:nvPr/>
        </p:nvSpPr>
        <p:spPr bwMode="auto">
          <a:xfrm rot="10800000" flipV="1">
            <a:off x="6477000" y="4760913"/>
            <a:ext cx="0" cy="609600"/>
          </a:xfrm>
          <a:prstGeom prst="line">
            <a:avLst/>
          </a:prstGeom>
          <a:noFill/>
          <a:ln w="57150">
            <a:solidFill>
              <a:srgbClr val="FF33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97332" name="Rectangle 2100"/>
          <p:cNvSpPr>
            <a:spLocks noChangeArrowheads="1"/>
          </p:cNvSpPr>
          <p:nvPr/>
        </p:nvSpPr>
        <p:spPr bwMode="auto">
          <a:xfrm>
            <a:off x="6553200" y="4837113"/>
            <a:ext cx="387350" cy="579437"/>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i="1">
                <a:solidFill>
                  <a:srgbClr val="FF3300"/>
                </a:solidFill>
                <a:latin typeface="Times" pitchFamily="18" charset="0"/>
                <a:cs typeface="+mn-cs"/>
                <a:sym typeface="Symbol" pitchFamily="18" charset="2"/>
              </a:rPr>
              <a:t>d</a:t>
            </a:r>
          </a:p>
        </p:txBody>
      </p:sp>
      <p:graphicFrame>
        <p:nvGraphicFramePr>
          <p:cNvPr id="128004" name="Object 4"/>
          <p:cNvGraphicFramePr>
            <a:graphicFrameLocks noChangeAspect="1"/>
          </p:cNvGraphicFramePr>
          <p:nvPr/>
        </p:nvGraphicFramePr>
        <p:xfrm>
          <a:off x="8043863" y="6134100"/>
          <a:ext cx="219075" cy="298450"/>
        </p:xfrm>
        <a:graphic>
          <a:graphicData uri="http://schemas.openxmlformats.org/presentationml/2006/ole">
            <mc:AlternateContent xmlns:mc="http://schemas.openxmlformats.org/markup-compatibility/2006">
              <mc:Choice xmlns:v="urn:schemas-microsoft-com:vml" Requires="v">
                <p:oleObj spid="_x0000_s548896" name="Equation" r:id="rId8" imgW="152280" imgH="203040" progId="Equation.DSMT4">
                  <p:embed/>
                </p:oleObj>
              </mc:Choice>
              <mc:Fallback>
                <p:oleObj name="Equation" r:id="rId8" imgW="152280" imgH="203040" progId="Equation.DSMT4">
                  <p:embed/>
                  <p:pic>
                    <p:nvPicPr>
                      <p:cNvPr id="12800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863" y="613410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
          <p:cNvGraphicFramePr>
            <a:graphicFrameLocks noChangeAspect="1"/>
          </p:cNvGraphicFramePr>
          <p:nvPr/>
        </p:nvGraphicFramePr>
        <p:xfrm>
          <a:off x="6300788" y="6076950"/>
          <a:ext cx="219075" cy="298450"/>
        </p:xfrm>
        <a:graphic>
          <a:graphicData uri="http://schemas.openxmlformats.org/presentationml/2006/ole">
            <mc:AlternateContent xmlns:mc="http://schemas.openxmlformats.org/markup-compatibility/2006">
              <mc:Choice xmlns:v="urn:schemas-microsoft-com:vml" Requires="v">
                <p:oleObj spid="_x0000_s548897" name="Equation" r:id="rId10" imgW="152280" imgH="203040" progId="Equation.DSMT4">
                  <p:embed/>
                </p:oleObj>
              </mc:Choice>
              <mc:Fallback>
                <p:oleObj name="Equation" r:id="rId10" imgW="152280" imgH="203040" progId="Equation.DSMT4">
                  <p:embed/>
                  <p:pic>
                    <p:nvPicPr>
                      <p:cNvPr id="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6076950"/>
                        <a:ext cx="2190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1087"/>
          <p:cNvSpPr>
            <a:spLocks noChangeArrowheads="1"/>
          </p:cNvSpPr>
          <p:nvPr/>
        </p:nvSpPr>
        <p:spPr bwMode="auto">
          <a:xfrm>
            <a:off x="314325" y="952500"/>
            <a:ext cx="8439150"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The forces </a:t>
            </a:r>
            <a:r>
              <a:rPr lang="en-US" sz="2400" b="1" dirty="0">
                <a:solidFill>
                  <a:srgbClr val="0000FF"/>
                </a:solidFill>
                <a:latin typeface="Calibri"/>
                <a:cs typeface="+mn-cs"/>
              </a:rPr>
              <a:t>exerted on the </a:t>
            </a:r>
            <a:r>
              <a:rPr lang="en-US" sz="2400" b="1" dirty="0" smtClean="0">
                <a:solidFill>
                  <a:srgbClr val="0000FF"/>
                </a:solidFill>
                <a:latin typeface="Calibri"/>
                <a:cs typeface="+mn-cs"/>
              </a:rPr>
              <a:t>neutron can give energy for nothing!</a:t>
            </a:r>
            <a:endParaRPr lang="en-US" sz="2400" b="1" dirty="0">
              <a:solidFill>
                <a:srgbClr val="0000FF"/>
              </a:solidFill>
              <a:latin typeface="Calibri"/>
              <a:cs typeface="+mn-cs"/>
            </a:endParaRPr>
          </a:p>
        </p:txBody>
      </p:sp>
      <p:sp>
        <p:nvSpPr>
          <p:cNvPr id="51" name="Rectangle 1101"/>
          <p:cNvSpPr>
            <a:spLocks noChangeArrowheads="1"/>
          </p:cNvSpPr>
          <p:nvPr/>
        </p:nvSpPr>
        <p:spPr bwMode="auto">
          <a:xfrm>
            <a:off x="2784475" y="300563"/>
            <a:ext cx="4562475"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Paradox IV  </a:t>
            </a:r>
            <a:r>
              <a:rPr lang="en-US" sz="2400" b="1" dirty="0" smtClean="0">
                <a:solidFill>
                  <a:srgbClr val="0000FF"/>
                </a:solidFill>
                <a:latin typeface="Calibri"/>
                <a:cs typeface="+mn-cs"/>
              </a:rPr>
              <a:t>(</a:t>
            </a:r>
            <a:r>
              <a:rPr lang="en-US" sz="2400" b="1" dirty="0" err="1" smtClean="0">
                <a:solidFill>
                  <a:srgbClr val="0000FF"/>
                </a:solidFill>
                <a:latin typeface="Calibri"/>
                <a:cs typeface="+mn-cs"/>
              </a:rPr>
              <a:t>Aharonov</a:t>
            </a:r>
            <a:r>
              <a:rPr lang="en-US" sz="2400" b="1" dirty="0" smtClean="0">
                <a:solidFill>
                  <a:srgbClr val="0000FF"/>
                </a:solidFill>
                <a:latin typeface="Calibri"/>
                <a:cs typeface="+mn-cs"/>
              </a:rPr>
              <a:t>)</a:t>
            </a:r>
            <a:endParaRPr lang="en-US" sz="2400" b="1" dirty="0">
              <a:solidFill>
                <a:srgbClr val="0000FF"/>
              </a:solidFill>
              <a:latin typeface="Calibri"/>
              <a:cs typeface="+mn-cs"/>
            </a:endParaRPr>
          </a:p>
        </p:txBody>
      </p:sp>
    </p:spTree>
    <p:extLst>
      <p:ext uri="{BB962C8B-B14F-4D97-AF65-F5344CB8AC3E}">
        <p14:creationId xmlns:p14="http://schemas.microsoft.com/office/powerpoint/2010/main" val="2970046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endCondLst>
                                    <p:cond evt="onNext" delay="0">
                                      <p:tgtEl>
                                        <p:sldTgt/>
                                      </p:tgtEl>
                                    </p:cond>
                                  </p:endCondLst>
                                  <p:childTnLst>
                                    <p:animMotion origin="layout" path="M -2.77778E-6 4.44444E-6 L 0.14584 4.44444E-6 " pathEditMode="relative" rAng="0" ptsTypes="AA">
                                      <p:cBhvr>
                                        <p:cTn id="6" dur="500" fill="hold"/>
                                        <p:tgtEl>
                                          <p:spTgt spid="97302"/>
                                        </p:tgtEl>
                                        <p:attrNameLst>
                                          <p:attrName>ppt_x</p:attrName>
                                          <p:attrName>ppt_y</p:attrName>
                                        </p:attrNameLst>
                                      </p:cBhvr>
                                      <p:rCtr x="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Text Box 71"/>
          <p:cNvSpPr txBox="1">
            <a:spLocks noChangeArrowheads="1"/>
          </p:cNvSpPr>
          <p:nvPr/>
        </p:nvSpPr>
        <p:spPr bwMode="auto">
          <a:xfrm>
            <a:off x="2133600" y="228600"/>
            <a:ext cx="526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3200" b="1" dirty="0">
                <a:solidFill>
                  <a:srgbClr val="0000FF"/>
                </a:solidFill>
                <a:latin typeface="Calibri" pitchFamily="34" charset="0"/>
              </a:rPr>
              <a:t>Mach </a:t>
            </a:r>
            <a:r>
              <a:rPr lang="en-US" sz="3200" b="1" dirty="0" err="1">
                <a:solidFill>
                  <a:srgbClr val="0000FF"/>
                </a:solidFill>
                <a:latin typeface="Calibri" pitchFamily="34" charset="0"/>
              </a:rPr>
              <a:t>Zehnder</a:t>
            </a:r>
            <a:r>
              <a:rPr lang="en-US" sz="3200" b="1" dirty="0">
                <a:solidFill>
                  <a:srgbClr val="0000FF"/>
                </a:solidFill>
                <a:latin typeface="Calibri" pitchFamily="34" charset="0"/>
              </a:rPr>
              <a:t> Interferometer</a:t>
            </a:r>
            <a:endParaRPr lang="en-US" sz="3200" b="1" dirty="0">
              <a:solidFill>
                <a:srgbClr val="0000FF"/>
              </a:solidFill>
              <a:latin typeface="Times New Roman" pitchFamily="18" charset="0"/>
            </a:endParaRPr>
          </a:p>
        </p:txBody>
      </p:sp>
      <p:graphicFrame>
        <p:nvGraphicFramePr>
          <p:cNvPr id="22530" name="Object 2"/>
          <p:cNvGraphicFramePr>
            <a:graphicFrameLocks noChangeAspect="1"/>
          </p:cNvGraphicFramePr>
          <p:nvPr>
            <p:extLst/>
          </p:nvPr>
        </p:nvGraphicFramePr>
        <p:xfrm>
          <a:off x="1871663" y="3063620"/>
          <a:ext cx="1804987" cy="576518"/>
        </p:xfrm>
        <a:graphic>
          <a:graphicData uri="http://schemas.openxmlformats.org/presentationml/2006/ole">
            <mc:AlternateContent xmlns:mc="http://schemas.openxmlformats.org/markup-compatibility/2006">
              <mc:Choice xmlns:v="urn:schemas-microsoft-com:vml" Requires="v">
                <p:oleObj spid="_x0000_s576524" name="Equation" r:id="rId4" imgW="1269720" imgH="406080" progId="Equation.DSMT4">
                  <p:embed/>
                </p:oleObj>
              </mc:Choice>
              <mc:Fallback>
                <p:oleObj name="Equation" r:id="rId4" imgW="1269720" imgH="406080" progId="Equation.DSMT4">
                  <p:embed/>
                  <p:pic>
                    <p:nvPicPr>
                      <p:cNvPr id="225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3063620"/>
                        <a:ext cx="1804987" cy="576518"/>
                      </a:xfrm>
                      <a:prstGeom prst="rect">
                        <a:avLst/>
                      </a:prstGeom>
                      <a:noFill/>
                      <a:extLst/>
                    </p:spPr>
                  </p:pic>
                </p:oleObj>
              </mc:Fallback>
            </mc:AlternateContent>
          </a:graphicData>
        </a:graphic>
      </p:graphicFrame>
      <p:graphicFrame>
        <p:nvGraphicFramePr>
          <p:cNvPr id="22534" name="Object 6"/>
          <p:cNvGraphicFramePr>
            <a:graphicFrameLocks noChangeAspect="1"/>
          </p:cNvGraphicFramePr>
          <p:nvPr>
            <p:extLst/>
          </p:nvPr>
        </p:nvGraphicFramePr>
        <p:xfrm>
          <a:off x="5264151" y="3045959"/>
          <a:ext cx="1631950" cy="519565"/>
        </p:xfrm>
        <a:graphic>
          <a:graphicData uri="http://schemas.openxmlformats.org/presentationml/2006/ole">
            <mc:AlternateContent xmlns:mc="http://schemas.openxmlformats.org/markup-compatibility/2006">
              <mc:Choice xmlns:v="urn:schemas-microsoft-com:vml" Requires="v">
                <p:oleObj spid="_x0000_s576525" name="Equation" r:id="rId6" imgW="1269720" imgH="406080" progId="Equation.DSMT4">
                  <p:embed/>
                </p:oleObj>
              </mc:Choice>
              <mc:Fallback>
                <p:oleObj name="Equation" r:id="rId6" imgW="1269720" imgH="406080" progId="Equation.DSMT4">
                  <p:embed/>
                  <p:pic>
                    <p:nvPicPr>
                      <p:cNvPr id="225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151" y="3045959"/>
                        <a:ext cx="1631950" cy="519565"/>
                      </a:xfrm>
                      <a:prstGeom prst="rect">
                        <a:avLst/>
                      </a:prstGeom>
                      <a:noFill/>
                      <a:extLst/>
                    </p:spPr>
                  </p:pic>
                </p:oleObj>
              </mc:Fallback>
            </mc:AlternateContent>
          </a:graphicData>
        </a:graphic>
      </p:graphicFrame>
      <p:sp>
        <p:nvSpPr>
          <p:cNvPr id="7" name="Rectangle 6"/>
          <p:cNvSpPr/>
          <p:nvPr/>
        </p:nvSpPr>
        <p:spPr>
          <a:xfrm>
            <a:off x="1962149" y="2028825"/>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p:cNvSpPr/>
          <p:nvPr/>
        </p:nvSpPr>
        <p:spPr>
          <a:xfrm>
            <a:off x="3943350" y="99059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Rectangle 53"/>
          <p:cNvSpPr/>
          <p:nvPr/>
        </p:nvSpPr>
        <p:spPr>
          <a:xfrm>
            <a:off x="3981450" y="331469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61"/>
          <p:cNvSpPr/>
          <p:nvPr/>
        </p:nvSpPr>
        <p:spPr>
          <a:xfrm>
            <a:off x="6305549" y="2028825"/>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Text Box 3"/>
          <p:cNvSpPr txBox="1">
            <a:spLocks noChangeArrowheads="1"/>
          </p:cNvSpPr>
          <p:nvPr/>
        </p:nvSpPr>
        <p:spPr bwMode="auto">
          <a:xfrm>
            <a:off x="4022725" y="1500188"/>
            <a:ext cx="628650" cy="835025"/>
          </a:xfrm>
          <a:prstGeom prst="rect">
            <a:avLst/>
          </a:prstGeom>
          <a:noFill/>
          <a:ln w="9525">
            <a:noFill/>
            <a:miter lim="800000"/>
            <a:headEnd/>
            <a:tailEnd/>
          </a:ln>
        </p:spPr>
        <p:txBody>
          <a:bodyPr/>
          <a:lstStyle/>
          <a:p>
            <a:pPr algn="ctr" rtl="1"/>
            <a:endParaRPr lang="he-IL">
              <a:solidFill>
                <a:prstClr val="black"/>
              </a:solidFill>
            </a:endParaRPr>
          </a:p>
        </p:txBody>
      </p:sp>
      <p:sp>
        <p:nvSpPr>
          <p:cNvPr id="70" name="Freeform 43"/>
          <p:cNvSpPr>
            <a:spLocks/>
          </p:cNvSpPr>
          <p:nvPr/>
        </p:nvSpPr>
        <p:spPr bwMode="auto">
          <a:xfrm rot="19907323">
            <a:off x="2889468" y="1466673"/>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1" name="Freeform 42"/>
          <p:cNvSpPr>
            <a:spLocks/>
          </p:cNvSpPr>
          <p:nvPr/>
        </p:nvSpPr>
        <p:spPr bwMode="auto">
          <a:xfrm rot="2291468">
            <a:off x="3017215" y="2498162"/>
            <a:ext cx="454590" cy="32540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2" name="Freeform 62"/>
          <p:cNvSpPr>
            <a:spLocks/>
          </p:cNvSpPr>
          <p:nvPr/>
        </p:nvSpPr>
        <p:spPr bwMode="auto">
          <a:xfrm rot="19894192">
            <a:off x="1249233" y="2087694"/>
            <a:ext cx="546493"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endParaRPr lang="he-IL">
              <a:solidFill>
                <a:prstClr val="black"/>
              </a:solidFill>
            </a:endParaRPr>
          </a:p>
        </p:txBody>
      </p:sp>
      <p:sp>
        <p:nvSpPr>
          <p:cNvPr id="73" name="Freeform 42"/>
          <p:cNvSpPr>
            <a:spLocks/>
          </p:cNvSpPr>
          <p:nvPr/>
        </p:nvSpPr>
        <p:spPr bwMode="auto">
          <a:xfrm rot="19673487">
            <a:off x="7268041" y="1493264"/>
            <a:ext cx="530756" cy="346564"/>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4" name="Freeform 42"/>
          <p:cNvSpPr>
            <a:spLocks/>
          </p:cNvSpPr>
          <p:nvPr/>
        </p:nvSpPr>
        <p:spPr bwMode="auto">
          <a:xfrm rot="20076053">
            <a:off x="5664743" y="2353368"/>
            <a:ext cx="530756" cy="352603"/>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5" name="Freeform 43"/>
          <p:cNvSpPr>
            <a:spLocks/>
          </p:cNvSpPr>
          <p:nvPr/>
        </p:nvSpPr>
        <p:spPr bwMode="auto">
          <a:xfrm rot="19953725">
            <a:off x="7279468" y="1492390"/>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7" name="Freeform 43"/>
          <p:cNvSpPr>
            <a:spLocks/>
          </p:cNvSpPr>
          <p:nvPr/>
        </p:nvSpPr>
        <p:spPr bwMode="auto">
          <a:xfrm rot="1903961">
            <a:off x="5775463" y="1498477"/>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110" name="Freeform 43"/>
          <p:cNvSpPr>
            <a:spLocks/>
          </p:cNvSpPr>
          <p:nvPr/>
        </p:nvSpPr>
        <p:spPr bwMode="auto">
          <a:xfrm rot="12456397" flipV="1">
            <a:off x="7259696" y="2366007"/>
            <a:ext cx="521302" cy="383725"/>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111" name="Freeform 42"/>
          <p:cNvSpPr>
            <a:spLocks/>
          </p:cNvSpPr>
          <p:nvPr/>
        </p:nvSpPr>
        <p:spPr bwMode="auto">
          <a:xfrm rot="1857811">
            <a:off x="7246287" y="2384598"/>
            <a:ext cx="528447" cy="36978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115" name="Freeform 62"/>
          <p:cNvSpPr>
            <a:spLocks/>
          </p:cNvSpPr>
          <p:nvPr/>
        </p:nvSpPr>
        <p:spPr bwMode="auto">
          <a:xfrm rot="19937844">
            <a:off x="7277076" y="1279626"/>
            <a:ext cx="534033"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endParaRPr lang="he-IL">
              <a:solidFill>
                <a:prstClr val="black"/>
              </a:solidFill>
            </a:endParaRPr>
          </a:p>
        </p:txBody>
      </p:sp>
      <p:sp>
        <p:nvSpPr>
          <p:cNvPr id="39" name="Rectangle 10"/>
          <p:cNvSpPr txBox="1">
            <a:spLocks noChangeArrowheads="1"/>
          </p:cNvSpPr>
          <p:nvPr/>
        </p:nvSpPr>
        <p:spPr bwMode="auto">
          <a:xfrm>
            <a:off x="526201" y="3457574"/>
            <a:ext cx="8429812" cy="9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2400" b="1" kern="0" dirty="0" smtClean="0">
                <a:solidFill>
                  <a:srgbClr val="FF0000"/>
                </a:solidFill>
              </a:rPr>
              <a:t>Quantum physics provides  a good explanation:</a:t>
            </a:r>
          </a:p>
        </p:txBody>
      </p:sp>
      <p:sp>
        <p:nvSpPr>
          <p:cNvPr id="40" name="Rectangle 10"/>
          <p:cNvSpPr txBox="1">
            <a:spLocks noChangeArrowheads="1"/>
          </p:cNvSpPr>
          <p:nvPr/>
        </p:nvSpPr>
        <p:spPr bwMode="auto">
          <a:xfrm>
            <a:off x="512912" y="3993344"/>
            <a:ext cx="8429812" cy="7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2400" b="1" kern="0" dirty="0">
                <a:solidFill>
                  <a:srgbClr val="FF0000"/>
                </a:solidFill>
              </a:rPr>
              <a:t>L</a:t>
            </a:r>
            <a:r>
              <a:rPr lang="en-US" altLang="en-US" sz="2400" b="1" kern="0" dirty="0" smtClean="0">
                <a:solidFill>
                  <a:srgbClr val="FF0000"/>
                </a:solidFill>
              </a:rPr>
              <a:t>ocal interaction and interference</a:t>
            </a:r>
          </a:p>
        </p:txBody>
      </p:sp>
    </p:spTree>
    <p:extLst>
      <p:ext uri="{BB962C8B-B14F-4D97-AF65-F5344CB8AC3E}">
        <p14:creationId xmlns:p14="http://schemas.microsoft.com/office/powerpoint/2010/main" val="4194715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7" grpId="0" animBg="1"/>
      <p:bldP spid="110" grpId="0" animBg="1"/>
      <p:bldP spid="111" grpId="0" animBg="1"/>
      <p:bldP spid="115" grpId="0" animBg="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0"/>
          <p:cNvSpPr>
            <a:spLocks noChangeArrowheads="1"/>
          </p:cNvSpPr>
          <p:nvPr/>
        </p:nvSpPr>
        <p:spPr bwMode="auto">
          <a:xfrm>
            <a:off x="4933950" y="590550"/>
            <a:ext cx="3962400" cy="304800"/>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1400" dirty="0">
                <a:solidFill>
                  <a:prstClr val="black"/>
                </a:solidFill>
                <a:latin typeface="Calibri"/>
                <a:cs typeface="+mn-cs"/>
              </a:rPr>
              <a:t>W. Shockley and R.P. James, PRL </a:t>
            </a:r>
            <a:r>
              <a:rPr lang="en-US" sz="1400" b="1" dirty="0">
                <a:solidFill>
                  <a:prstClr val="black"/>
                </a:solidFill>
                <a:latin typeface="Calibri"/>
                <a:cs typeface="+mn-cs"/>
              </a:rPr>
              <a:t>171,</a:t>
            </a:r>
            <a:r>
              <a:rPr lang="en-US" sz="1400" dirty="0">
                <a:solidFill>
                  <a:prstClr val="black"/>
                </a:solidFill>
                <a:latin typeface="Calibri"/>
                <a:cs typeface="+mn-cs"/>
              </a:rPr>
              <a:t> 1370 (1967) </a:t>
            </a:r>
          </a:p>
        </p:txBody>
      </p:sp>
      <p:sp>
        <p:nvSpPr>
          <p:cNvPr id="12" name="Rectangle 1087"/>
          <p:cNvSpPr>
            <a:spLocks noChangeArrowheads="1"/>
          </p:cNvSpPr>
          <p:nvPr/>
        </p:nvSpPr>
        <p:spPr bwMode="auto">
          <a:xfrm>
            <a:off x="1981200" y="990600"/>
            <a:ext cx="5543550"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A cannon with no recoil</a:t>
            </a:r>
            <a:endParaRPr lang="en-US" sz="3200" b="1" dirty="0">
              <a:solidFill>
                <a:srgbClr val="0000FF"/>
              </a:solidFill>
              <a:latin typeface="Calibri"/>
              <a:cs typeface="+mn-cs"/>
            </a:endParaRPr>
          </a:p>
        </p:txBody>
      </p:sp>
      <p:sp>
        <p:nvSpPr>
          <p:cNvPr id="13" name="Rectangle 1101"/>
          <p:cNvSpPr>
            <a:spLocks noChangeArrowheads="1"/>
          </p:cNvSpPr>
          <p:nvPr/>
        </p:nvSpPr>
        <p:spPr bwMode="auto">
          <a:xfrm>
            <a:off x="2879726" y="0"/>
            <a:ext cx="2806700" cy="769441"/>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4400" b="1" dirty="0" smtClean="0">
                <a:solidFill>
                  <a:srgbClr val="0000FF"/>
                </a:solidFill>
                <a:latin typeface="Calibri"/>
                <a:cs typeface="+mn-cs"/>
              </a:rPr>
              <a:t>Paradox V   </a:t>
            </a:r>
            <a:endParaRPr lang="en-US" sz="4400" b="1" dirty="0">
              <a:solidFill>
                <a:srgbClr val="0000FF"/>
              </a:solidFill>
              <a:latin typeface="Calibri"/>
              <a:cs typeface="+mn-cs"/>
            </a:endParaRPr>
          </a:p>
        </p:txBody>
      </p:sp>
    </p:spTree>
    <p:extLst>
      <p:ext uri="{BB962C8B-B14F-4D97-AF65-F5344CB8AC3E}">
        <p14:creationId xmlns:p14="http://schemas.microsoft.com/office/powerpoint/2010/main" val="2017252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975360" y="3278505"/>
            <a:ext cx="952500" cy="1066800"/>
            <a:chOff x="633" y="3015"/>
            <a:chExt cx="1014" cy="831"/>
          </a:xfrm>
        </p:grpSpPr>
        <p:sp>
          <p:nvSpPr>
            <p:cNvPr id="3" name="AutoShape 18"/>
            <p:cNvSpPr>
              <a:spLocks noChangeArrowheads="1"/>
            </p:cNvSpPr>
            <p:nvPr/>
          </p:nvSpPr>
          <p:spPr bwMode="auto">
            <a:xfrm>
              <a:off x="633" y="3081"/>
              <a:ext cx="462" cy="765"/>
            </a:xfrm>
            <a:prstGeom prst="curvedRightArrow">
              <a:avLst>
                <a:gd name="adj1" fmla="val 981"/>
                <a:gd name="adj2" fmla="val 3311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 name="AutoShape 19"/>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5" name="Oval 20"/>
          <p:cNvSpPr>
            <a:spLocks noChangeArrowheads="1"/>
          </p:cNvSpPr>
          <p:nvPr/>
        </p:nvSpPr>
        <p:spPr bwMode="auto">
          <a:xfrm>
            <a:off x="1299210" y="5545455"/>
            <a:ext cx="228600" cy="228600"/>
          </a:xfrm>
          <a:prstGeom prst="ellipse">
            <a:avLst/>
          </a:prstGeom>
          <a:solidFill>
            <a:srgbClr val="CC0099"/>
          </a:solidFill>
          <a:ln w="22225">
            <a:solidFill>
              <a:srgbClr val="CC00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0" name="Rectangle 9"/>
          <p:cNvSpPr>
            <a:spLocks noChangeArrowheads="1"/>
          </p:cNvSpPr>
          <p:nvPr/>
        </p:nvSpPr>
        <p:spPr bwMode="auto">
          <a:xfrm>
            <a:off x="152400" y="1581150"/>
            <a:ext cx="8991600" cy="1463675"/>
          </a:xfrm>
          <a:prstGeom prst="rect">
            <a:avLst/>
          </a:prstGeom>
          <a:noFill/>
          <a:ln w="22225">
            <a:noFill/>
            <a:miter lim="800000"/>
            <a:headEnd/>
            <a:tailEnd/>
          </a:ln>
          <a:effectLst/>
        </p:spPr>
        <p:txBody>
          <a:bodyPr>
            <a:spAutoFit/>
          </a:bodyPr>
          <a:lstStyle/>
          <a:p>
            <a:pPr algn="l" rtl="0" fontAlgn="auto">
              <a:spcBef>
                <a:spcPct val="50000"/>
              </a:spcBef>
              <a:spcAft>
                <a:spcPts val="0"/>
              </a:spcAft>
            </a:pPr>
            <a:r>
              <a:rPr lang="en-US" sz="2000" b="1" dirty="0">
                <a:solidFill>
                  <a:srgbClr val="0000FF"/>
                </a:solidFill>
                <a:latin typeface="Calibri"/>
                <a:cs typeface="+mn-cs"/>
              </a:rPr>
              <a:t>An isolated system consists of a current loop (two oppositely rotating and oppositely charged disks) and a charge which are originally at rest.</a:t>
            </a:r>
          </a:p>
          <a:p>
            <a:pPr algn="l" rtl="0" fontAlgn="auto">
              <a:spcBef>
                <a:spcPct val="50000"/>
              </a:spcBef>
              <a:spcAft>
                <a:spcPts val="0"/>
              </a:spcAft>
            </a:pPr>
            <a:r>
              <a:rPr lang="en-US" sz="2000" b="1" dirty="0">
                <a:solidFill>
                  <a:srgbClr val="0000FF"/>
                </a:solidFill>
                <a:latin typeface="Calibri"/>
                <a:cs typeface="+mn-cs"/>
              </a:rPr>
              <a:t> When the current </a:t>
            </a:r>
            <a:r>
              <a:rPr lang="en-US" sz="2000" b="1" dirty="0" smtClean="0">
                <a:solidFill>
                  <a:srgbClr val="0000FF"/>
                </a:solidFill>
                <a:latin typeface="Calibri"/>
                <a:cs typeface="+mn-cs"/>
              </a:rPr>
              <a:t>dies out, </a:t>
            </a:r>
            <a:r>
              <a:rPr lang="en-US" sz="2000" b="1" dirty="0">
                <a:solidFill>
                  <a:srgbClr val="0000FF"/>
                </a:solidFill>
                <a:latin typeface="Calibri"/>
                <a:cs typeface="+mn-cs"/>
              </a:rPr>
              <a:t>the  charge starts moving, while the disks apparently stay in place.</a:t>
            </a:r>
          </a:p>
        </p:txBody>
      </p:sp>
      <p:sp>
        <p:nvSpPr>
          <p:cNvPr id="11" name="Rectangle 40"/>
          <p:cNvSpPr>
            <a:spLocks noChangeArrowheads="1"/>
          </p:cNvSpPr>
          <p:nvPr/>
        </p:nvSpPr>
        <p:spPr bwMode="auto">
          <a:xfrm>
            <a:off x="4933950" y="590550"/>
            <a:ext cx="3962400" cy="304800"/>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1400" dirty="0">
                <a:solidFill>
                  <a:prstClr val="black"/>
                </a:solidFill>
                <a:latin typeface="Calibri"/>
                <a:cs typeface="+mn-cs"/>
              </a:rPr>
              <a:t>W. Shockley and R.P. James, PRL </a:t>
            </a:r>
            <a:r>
              <a:rPr lang="en-US" sz="1400" b="1" dirty="0">
                <a:solidFill>
                  <a:prstClr val="black"/>
                </a:solidFill>
                <a:latin typeface="Calibri"/>
                <a:cs typeface="+mn-cs"/>
              </a:rPr>
              <a:t>171,</a:t>
            </a:r>
            <a:r>
              <a:rPr lang="en-US" sz="1400" dirty="0">
                <a:solidFill>
                  <a:prstClr val="black"/>
                </a:solidFill>
                <a:latin typeface="Calibri"/>
                <a:cs typeface="+mn-cs"/>
              </a:rPr>
              <a:t> 1370 (1967) </a:t>
            </a:r>
          </a:p>
        </p:txBody>
      </p:sp>
      <p:sp>
        <p:nvSpPr>
          <p:cNvPr id="12" name="Rectangle 1087"/>
          <p:cNvSpPr>
            <a:spLocks noChangeArrowheads="1"/>
          </p:cNvSpPr>
          <p:nvPr/>
        </p:nvSpPr>
        <p:spPr bwMode="auto">
          <a:xfrm>
            <a:off x="1981200" y="990600"/>
            <a:ext cx="5543550"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A cannon with no recoil</a:t>
            </a:r>
            <a:endParaRPr lang="en-US" sz="3200" b="1" dirty="0">
              <a:solidFill>
                <a:srgbClr val="0000FF"/>
              </a:solidFill>
              <a:latin typeface="Calibri"/>
              <a:cs typeface="+mn-cs"/>
            </a:endParaRPr>
          </a:p>
        </p:txBody>
      </p:sp>
      <p:sp>
        <p:nvSpPr>
          <p:cNvPr id="13" name="Rectangle 1101"/>
          <p:cNvSpPr>
            <a:spLocks noChangeArrowheads="1"/>
          </p:cNvSpPr>
          <p:nvPr/>
        </p:nvSpPr>
        <p:spPr bwMode="auto">
          <a:xfrm>
            <a:off x="2879726" y="0"/>
            <a:ext cx="2806700" cy="769441"/>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4400" b="1" dirty="0" smtClean="0">
                <a:solidFill>
                  <a:srgbClr val="0000FF"/>
                </a:solidFill>
                <a:latin typeface="Calibri"/>
                <a:cs typeface="+mn-cs"/>
              </a:rPr>
              <a:t>Paradox V   </a:t>
            </a:r>
            <a:endParaRPr lang="en-US" sz="4400" b="1" dirty="0">
              <a:solidFill>
                <a:srgbClr val="0000FF"/>
              </a:solidFill>
              <a:latin typeface="Calibri"/>
              <a:cs typeface="+mn-cs"/>
            </a:endParaRPr>
          </a:p>
        </p:txBody>
      </p:sp>
    </p:spTree>
    <p:extLst>
      <p:ext uri="{BB962C8B-B14F-4D97-AF65-F5344CB8AC3E}">
        <p14:creationId xmlns:p14="http://schemas.microsoft.com/office/powerpoint/2010/main" val="187147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43200000">
                                      <p:cBhvr>
                                        <p:cTn id="6" dur="3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decel="50000" fill="hold" nodeType="clickEffect">
                                  <p:stCondLst>
                                    <p:cond delay="0"/>
                                  </p:stCondLst>
                                  <p:childTnLst>
                                    <p:animRot by="-43200000">
                                      <p:cBhvr>
                                        <p:cTn id="10" dur="3000" fill="hold"/>
                                        <p:tgtEl>
                                          <p:spTgt spid="2"/>
                                        </p:tgtEl>
                                        <p:attrNameLst>
                                          <p:attrName>r</p:attrName>
                                        </p:attrNameLst>
                                      </p:cBhvr>
                                    </p:animRot>
                                  </p:childTnLst>
                                </p:cTn>
                              </p:par>
                            </p:childTnLst>
                          </p:cTn>
                        </p:par>
                        <p:par>
                          <p:cTn id="11" fill="hold">
                            <p:stCondLst>
                              <p:cond delay="3000"/>
                            </p:stCondLst>
                            <p:childTnLst>
                              <p:par>
                                <p:cTn id="12" presetID="63" presetClass="path" presetSubtype="0" accel="50000" fill="hold" grpId="0" nodeType="afterEffect">
                                  <p:stCondLst>
                                    <p:cond delay="0"/>
                                  </p:stCondLst>
                                  <p:childTnLst>
                                    <p:animMotion origin="layout" path="M -3.88889E-6 -1.48148E-6 L 1.1323 -0.00463 " pathEditMode="relative" rAng="0" ptsTypes="AA">
                                      <p:cBhvr>
                                        <p:cTn id="13" dur="5000" fill="hold"/>
                                        <p:tgtEl>
                                          <p:spTgt spid="5"/>
                                        </p:tgtEl>
                                        <p:attrNameLst>
                                          <p:attrName>ppt_x</p:attrName>
                                          <p:attrName>ppt_y</p:attrName>
                                        </p:attrNameLst>
                                      </p:cBhvr>
                                      <p:rCtr x="566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01"/>
          <p:cNvSpPr>
            <a:spLocks noChangeArrowheads="1"/>
          </p:cNvSpPr>
          <p:nvPr/>
        </p:nvSpPr>
        <p:spPr bwMode="auto">
          <a:xfrm>
            <a:off x="1117600" y="361950"/>
            <a:ext cx="7664449" cy="707886"/>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4000" b="1" dirty="0" smtClean="0">
                <a:solidFill>
                  <a:srgbClr val="0000FF"/>
                </a:solidFill>
                <a:latin typeface="Calibri"/>
                <a:cs typeface="+mn-cs"/>
              </a:rPr>
              <a:t>Resolution of Paradoxes V, IV,III   </a:t>
            </a:r>
            <a:endParaRPr lang="en-US" sz="4000" b="1" dirty="0">
              <a:solidFill>
                <a:srgbClr val="0000FF"/>
              </a:solidFill>
              <a:latin typeface="Calibri"/>
              <a:cs typeface="+mn-cs"/>
            </a:endParaRPr>
          </a:p>
        </p:txBody>
      </p:sp>
      <p:sp>
        <p:nvSpPr>
          <p:cNvPr id="3" name="Rectangle 1101"/>
          <p:cNvSpPr>
            <a:spLocks noChangeArrowheads="1"/>
          </p:cNvSpPr>
          <p:nvPr/>
        </p:nvSpPr>
        <p:spPr bwMode="auto">
          <a:xfrm>
            <a:off x="1238251" y="1085850"/>
            <a:ext cx="8277224"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(Re)discovery of “hidden momentum”   </a:t>
            </a:r>
            <a:endParaRPr lang="en-US" sz="3200" b="1" dirty="0">
              <a:solidFill>
                <a:srgbClr val="0000FF"/>
              </a:solidFill>
              <a:latin typeface="Calibri"/>
              <a:cs typeface="+mn-cs"/>
            </a:endParaRPr>
          </a:p>
        </p:txBody>
      </p:sp>
      <p:sp>
        <p:nvSpPr>
          <p:cNvPr id="4" name="Rectangle 1101"/>
          <p:cNvSpPr>
            <a:spLocks noChangeArrowheads="1"/>
          </p:cNvSpPr>
          <p:nvPr/>
        </p:nvSpPr>
        <p:spPr bwMode="auto">
          <a:xfrm>
            <a:off x="0" y="1819275"/>
            <a:ext cx="9534525"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A current loop in a static electric field has a nonzero linear momentum  </a:t>
            </a:r>
            <a:endParaRPr lang="en-US" sz="2400" b="1" dirty="0">
              <a:solidFill>
                <a:srgbClr val="0000FF"/>
              </a:solidFill>
              <a:latin typeface="Calibri"/>
              <a:cs typeface="+mn-cs"/>
            </a:endParaRPr>
          </a:p>
        </p:txBody>
      </p:sp>
      <p:sp>
        <p:nvSpPr>
          <p:cNvPr id="5" name="Rectangle 39"/>
          <p:cNvSpPr>
            <a:spLocks noChangeArrowheads="1"/>
          </p:cNvSpPr>
          <p:nvPr/>
        </p:nvSpPr>
        <p:spPr bwMode="auto">
          <a:xfrm>
            <a:off x="4514850" y="1543050"/>
            <a:ext cx="4629150" cy="307777"/>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1400" dirty="0">
                <a:solidFill>
                  <a:prstClr val="black"/>
                </a:solidFill>
                <a:latin typeface="Calibri"/>
                <a:cs typeface="+mn-cs"/>
              </a:rPr>
              <a:t>Y. </a:t>
            </a:r>
            <a:r>
              <a:rPr lang="en-US" sz="1400" dirty="0" err="1">
                <a:solidFill>
                  <a:prstClr val="black"/>
                </a:solidFill>
                <a:latin typeface="Calibri"/>
                <a:cs typeface="+mn-cs"/>
              </a:rPr>
              <a:t>Aharonov</a:t>
            </a:r>
            <a:r>
              <a:rPr lang="en-US" sz="1400" dirty="0">
                <a:solidFill>
                  <a:prstClr val="black"/>
                </a:solidFill>
                <a:latin typeface="Calibri"/>
                <a:cs typeface="+mn-cs"/>
              </a:rPr>
              <a:t>, P. Pearle, and  L. </a:t>
            </a:r>
            <a:r>
              <a:rPr lang="en-US" sz="1400" dirty="0" err="1">
                <a:solidFill>
                  <a:prstClr val="black"/>
                </a:solidFill>
                <a:latin typeface="Calibri"/>
                <a:cs typeface="+mn-cs"/>
              </a:rPr>
              <a:t>Vaidman</a:t>
            </a:r>
            <a:r>
              <a:rPr lang="en-US" sz="1400" dirty="0">
                <a:solidFill>
                  <a:prstClr val="black"/>
                </a:solidFill>
                <a:latin typeface="Calibri"/>
                <a:cs typeface="+mn-cs"/>
              </a:rPr>
              <a:t>, PRA </a:t>
            </a:r>
            <a:r>
              <a:rPr lang="en-US" sz="1400" b="1" dirty="0">
                <a:solidFill>
                  <a:prstClr val="black"/>
                </a:solidFill>
                <a:latin typeface="Calibri"/>
                <a:cs typeface="+mn-cs"/>
              </a:rPr>
              <a:t>38,</a:t>
            </a:r>
            <a:r>
              <a:rPr lang="en-US" sz="1400" dirty="0">
                <a:solidFill>
                  <a:prstClr val="black"/>
                </a:solidFill>
                <a:latin typeface="Calibri"/>
                <a:cs typeface="+mn-cs"/>
              </a:rPr>
              <a:t> 1863 (1988) </a:t>
            </a:r>
          </a:p>
        </p:txBody>
      </p:sp>
      <p:grpSp>
        <p:nvGrpSpPr>
          <p:cNvPr id="6" name="Group 17"/>
          <p:cNvGrpSpPr>
            <a:grpSpLocks/>
          </p:cNvGrpSpPr>
          <p:nvPr/>
        </p:nvGrpSpPr>
        <p:grpSpPr bwMode="auto">
          <a:xfrm>
            <a:off x="1417320" y="3171825"/>
            <a:ext cx="952500" cy="1066800"/>
            <a:chOff x="633" y="3015"/>
            <a:chExt cx="1014" cy="831"/>
          </a:xfrm>
        </p:grpSpPr>
        <p:sp>
          <p:nvSpPr>
            <p:cNvPr id="7" name="AutoShape 18"/>
            <p:cNvSpPr>
              <a:spLocks noChangeArrowheads="1"/>
            </p:cNvSpPr>
            <p:nvPr/>
          </p:nvSpPr>
          <p:spPr bwMode="auto">
            <a:xfrm>
              <a:off x="633" y="3081"/>
              <a:ext cx="462" cy="765"/>
            </a:xfrm>
            <a:prstGeom prst="curvedRightArrow">
              <a:avLst>
                <a:gd name="adj1" fmla="val 981"/>
                <a:gd name="adj2" fmla="val 3311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8" name="AutoShape 19"/>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 name="Oval 20"/>
          <p:cNvSpPr>
            <a:spLocks noChangeArrowheads="1"/>
          </p:cNvSpPr>
          <p:nvPr/>
        </p:nvSpPr>
        <p:spPr bwMode="auto">
          <a:xfrm>
            <a:off x="1741170" y="5438775"/>
            <a:ext cx="228600" cy="228600"/>
          </a:xfrm>
          <a:prstGeom prst="ellipse">
            <a:avLst/>
          </a:prstGeom>
          <a:solidFill>
            <a:srgbClr val="CC0099"/>
          </a:solidFill>
          <a:ln w="22225">
            <a:solidFill>
              <a:srgbClr val="CC00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10" name="Group 33"/>
          <p:cNvGrpSpPr/>
          <p:nvPr/>
        </p:nvGrpSpPr>
        <p:grpSpPr>
          <a:xfrm>
            <a:off x="-944880" y="2819400"/>
            <a:ext cx="5577839" cy="5487353"/>
            <a:chOff x="4419600" y="1950720"/>
            <a:chExt cx="5577839" cy="5487353"/>
          </a:xfrm>
        </p:grpSpPr>
        <p:sp>
          <p:nvSpPr>
            <p:cNvPr id="11" name="Line 2051"/>
            <p:cNvSpPr>
              <a:spLocks noChangeShapeType="1"/>
            </p:cNvSpPr>
            <p:nvPr/>
          </p:nvSpPr>
          <p:spPr bwMode="auto">
            <a:xfrm flipV="1">
              <a:off x="7239203" y="1950720"/>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2" name="Line 2052"/>
            <p:cNvSpPr>
              <a:spLocks noChangeShapeType="1"/>
            </p:cNvSpPr>
            <p:nvPr/>
          </p:nvSpPr>
          <p:spPr bwMode="auto">
            <a:xfrm flipH="1">
              <a:off x="5117234" y="4987503"/>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 name="Line 2053"/>
            <p:cNvSpPr>
              <a:spLocks noChangeShapeType="1"/>
            </p:cNvSpPr>
            <p:nvPr/>
          </p:nvSpPr>
          <p:spPr bwMode="auto">
            <a:xfrm rot="16200000" flipV="1">
              <a:off x="5582323" y="3542885"/>
              <a:ext cx="0" cy="232544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4" name="Line 2054"/>
            <p:cNvSpPr>
              <a:spLocks noChangeShapeType="1"/>
            </p:cNvSpPr>
            <p:nvPr/>
          </p:nvSpPr>
          <p:spPr bwMode="auto">
            <a:xfrm flipH="1">
              <a:off x="7210134" y="5163689"/>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5" name="Line 2055"/>
            <p:cNvSpPr>
              <a:spLocks noChangeShapeType="1"/>
            </p:cNvSpPr>
            <p:nvPr/>
          </p:nvSpPr>
          <p:spPr bwMode="auto">
            <a:xfrm rot="5400000" flipV="1">
              <a:off x="8834717" y="3542885"/>
              <a:ext cx="0" cy="232544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6" name="Line 2056"/>
            <p:cNvSpPr>
              <a:spLocks noChangeShapeType="1"/>
            </p:cNvSpPr>
            <p:nvPr/>
          </p:nvSpPr>
          <p:spPr bwMode="auto">
            <a:xfrm flipH="1" flipV="1">
              <a:off x="4984813" y="2533731"/>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7" name="Line 2057"/>
            <p:cNvSpPr>
              <a:spLocks noChangeShapeType="1"/>
            </p:cNvSpPr>
            <p:nvPr/>
          </p:nvSpPr>
          <p:spPr bwMode="auto">
            <a:xfrm>
              <a:off x="7568642" y="5057977"/>
              <a:ext cx="1627812" cy="1595272"/>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8" name="Line 2058"/>
            <p:cNvSpPr>
              <a:spLocks noChangeShapeType="1"/>
            </p:cNvSpPr>
            <p:nvPr/>
          </p:nvSpPr>
          <p:spPr bwMode="auto">
            <a:xfrm rot="10800000" flipH="1">
              <a:off x="7529884" y="2520918"/>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9" name="Line 2059"/>
            <p:cNvSpPr>
              <a:spLocks noChangeShapeType="1"/>
            </p:cNvSpPr>
            <p:nvPr/>
          </p:nvSpPr>
          <p:spPr bwMode="auto">
            <a:xfrm rot="1320000" flipV="1">
              <a:off x="7839944" y="205963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0" name="Line 2060"/>
            <p:cNvSpPr>
              <a:spLocks noChangeShapeType="1"/>
            </p:cNvSpPr>
            <p:nvPr/>
          </p:nvSpPr>
          <p:spPr bwMode="auto">
            <a:xfrm rot="4020000" flipV="1">
              <a:off x="8715216" y="2956802"/>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1" name="Line 2061"/>
            <p:cNvSpPr>
              <a:spLocks noChangeShapeType="1"/>
            </p:cNvSpPr>
            <p:nvPr/>
          </p:nvSpPr>
          <p:spPr bwMode="auto">
            <a:xfrm rot="6720000" flipV="1">
              <a:off x="8715216" y="4180484"/>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2" name="Line 2062"/>
            <p:cNvSpPr>
              <a:spLocks noChangeShapeType="1"/>
            </p:cNvSpPr>
            <p:nvPr/>
          </p:nvSpPr>
          <p:spPr bwMode="auto">
            <a:xfrm rot="9480000" flipV="1">
              <a:off x="7839944" y="508360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3" name="Line 2063"/>
            <p:cNvSpPr>
              <a:spLocks noChangeShapeType="1"/>
            </p:cNvSpPr>
            <p:nvPr/>
          </p:nvSpPr>
          <p:spPr bwMode="auto">
            <a:xfrm rot="12120000" flipV="1">
              <a:off x="6599706" y="508360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4" name="Line 2064"/>
            <p:cNvSpPr>
              <a:spLocks noChangeShapeType="1"/>
            </p:cNvSpPr>
            <p:nvPr/>
          </p:nvSpPr>
          <p:spPr bwMode="auto">
            <a:xfrm rot="14820000" flipV="1">
              <a:off x="5698597" y="4257365"/>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5" name="Line 2065"/>
            <p:cNvSpPr>
              <a:spLocks noChangeShapeType="1"/>
            </p:cNvSpPr>
            <p:nvPr/>
          </p:nvSpPr>
          <p:spPr bwMode="auto">
            <a:xfrm rot="17520000" flipV="1">
              <a:off x="5698597" y="2908752"/>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6" name="Line 2066"/>
            <p:cNvSpPr>
              <a:spLocks noChangeShapeType="1"/>
            </p:cNvSpPr>
            <p:nvPr/>
          </p:nvSpPr>
          <p:spPr bwMode="auto">
            <a:xfrm rot="20220000" flipV="1">
              <a:off x="6548029" y="1957127"/>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35" name="Rectangle 1093"/>
          <p:cNvSpPr>
            <a:spLocks noChangeArrowheads="1"/>
          </p:cNvSpPr>
          <p:nvPr/>
        </p:nvSpPr>
        <p:spPr bwMode="auto">
          <a:xfrm>
            <a:off x="3059430" y="3384232"/>
            <a:ext cx="5886450" cy="1569660"/>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a:solidFill>
                  <a:srgbClr val="0000FF"/>
                </a:solidFill>
                <a:latin typeface="Calibri"/>
                <a:cs typeface="+mn-cs"/>
              </a:rPr>
              <a:t>When </a:t>
            </a:r>
            <a:r>
              <a:rPr lang="en-US" sz="2400" b="1" dirty="0" smtClean="0">
                <a:solidFill>
                  <a:srgbClr val="0000FF"/>
                </a:solidFill>
                <a:latin typeface="Calibri"/>
                <a:cs typeface="+mn-cs"/>
              </a:rPr>
              <a:t>the current stops, the </a:t>
            </a:r>
            <a:r>
              <a:rPr lang="en-US" sz="2400" b="1" dirty="0">
                <a:solidFill>
                  <a:srgbClr val="0000FF"/>
                </a:solidFill>
                <a:latin typeface="Calibri"/>
                <a:cs typeface="+mn-cs"/>
              </a:rPr>
              <a:t>hidden </a:t>
            </a:r>
            <a:r>
              <a:rPr lang="en-US" sz="2400" b="1" dirty="0" smtClean="0">
                <a:solidFill>
                  <a:srgbClr val="0000FF"/>
                </a:solidFill>
                <a:latin typeface="Calibri"/>
                <a:cs typeface="+mn-cs"/>
              </a:rPr>
              <a:t>momentum of the current loop is transferred </a:t>
            </a:r>
            <a:r>
              <a:rPr lang="en-US" sz="2400" b="1" dirty="0">
                <a:solidFill>
                  <a:srgbClr val="0000FF"/>
                </a:solidFill>
                <a:latin typeface="Calibri"/>
                <a:cs typeface="+mn-cs"/>
              </a:rPr>
              <a:t>to the mechanical momentum of the tube.  The loop recoils to the left. </a:t>
            </a:r>
          </a:p>
        </p:txBody>
      </p:sp>
      <p:sp>
        <p:nvSpPr>
          <p:cNvPr id="37" name="Rectangle 36"/>
          <p:cNvSpPr/>
          <p:nvPr/>
        </p:nvSpPr>
        <p:spPr>
          <a:xfrm>
            <a:off x="3054780" y="2787134"/>
            <a:ext cx="5921236"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Resolution of Paradox V </a:t>
            </a:r>
            <a:r>
              <a:rPr lang="en-US" sz="2000" b="1" dirty="0" smtClean="0">
                <a:solidFill>
                  <a:srgbClr val="0000FF"/>
                </a:solidFill>
                <a:latin typeface="Calibri"/>
                <a:cs typeface="+mn-cs"/>
              </a:rPr>
              <a:t>(recoil-free cannon)</a:t>
            </a:r>
            <a:endParaRPr lang="en-US" sz="2000" dirty="0">
              <a:solidFill>
                <a:prstClr val="black"/>
              </a:solidFill>
              <a:latin typeface="Calibri"/>
              <a:cs typeface="+mn-cs"/>
            </a:endParaRPr>
          </a:p>
        </p:txBody>
      </p:sp>
    </p:spTree>
    <p:extLst>
      <p:ext uri="{BB962C8B-B14F-4D97-AF65-F5344CB8AC3E}">
        <p14:creationId xmlns:p14="http://schemas.microsoft.com/office/powerpoint/2010/main" val="274719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43200000">
                                      <p:cBhvr>
                                        <p:cTn id="6" dur="3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01"/>
          <p:cNvSpPr>
            <a:spLocks noChangeArrowheads="1"/>
          </p:cNvSpPr>
          <p:nvPr/>
        </p:nvSpPr>
        <p:spPr bwMode="auto">
          <a:xfrm>
            <a:off x="1117600" y="361950"/>
            <a:ext cx="7664449" cy="707886"/>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4000" b="1" dirty="0" smtClean="0">
                <a:solidFill>
                  <a:srgbClr val="0000FF"/>
                </a:solidFill>
                <a:latin typeface="Calibri"/>
                <a:cs typeface="+mn-cs"/>
              </a:rPr>
              <a:t>Resolution of Paradoxes V, IV,III   </a:t>
            </a:r>
            <a:endParaRPr lang="en-US" sz="4000" b="1" dirty="0">
              <a:solidFill>
                <a:srgbClr val="0000FF"/>
              </a:solidFill>
              <a:latin typeface="Calibri"/>
              <a:cs typeface="+mn-cs"/>
            </a:endParaRPr>
          </a:p>
        </p:txBody>
      </p:sp>
      <p:sp>
        <p:nvSpPr>
          <p:cNvPr id="3" name="Rectangle 1101"/>
          <p:cNvSpPr>
            <a:spLocks noChangeArrowheads="1"/>
          </p:cNvSpPr>
          <p:nvPr/>
        </p:nvSpPr>
        <p:spPr bwMode="auto">
          <a:xfrm>
            <a:off x="1238251" y="1085850"/>
            <a:ext cx="8277224"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(Re)discovery of “hidden momentum”   </a:t>
            </a:r>
            <a:endParaRPr lang="en-US" sz="3200" b="1" dirty="0">
              <a:solidFill>
                <a:srgbClr val="0000FF"/>
              </a:solidFill>
              <a:latin typeface="Calibri"/>
              <a:cs typeface="+mn-cs"/>
            </a:endParaRPr>
          </a:p>
        </p:txBody>
      </p:sp>
      <p:sp>
        <p:nvSpPr>
          <p:cNvPr id="4" name="Rectangle 1101"/>
          <p:cNvSpPr>
            <a:spLocks noChangeArrowheads="1"/>
          </p:cNvSpPr>
          <p:nvPr/>
        </p:nvSpPr>
        <p:spPr bwMode="auto">
          <a:xfrm>
            <a:off x="0" y="1819275"/>
            <a:ext cx="9534525" cy="46166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smtClean="0">
                <a:solidFill>
                  <a:srgbClr val="0000FF"/>
                </a:solidFill>
                <a:latin typeface="Calibri"/>
                <a:cs typeface="+mn-cs"/>
              </a:rPr>
              <a:t>A current loop in a static electric field has a nonzero linear momentum  </a:t>
            </a:r>
            <a:endParaRPr lang="en-US" sz="2400" b="1" dirty="0">
              <a:solidFill>
                <a:srgbClr val="0000FF"/>
              </a:solidFill>
              <a:latin typeface="Calibri"/>
              <a:cs typeface="+mn-cs"/>
            </a:endParaRPr>
          </a:p>
        </p:txBody>
      </p:sp>
      <p:sp>
        <p:nvSpPr>
          <p:cNvPr id="5" name="Rectangle 39"/>
          <p:cNvSpPr>
            <a:spLocks noChangeArrowheads="1"/>
          </p:cNvSpPr>
          <p:nvPr/>
        </p:nvSpPr>
        <p:spPr bwMode="auto">
          <a:xfrm>
            <a:off x="4514850" y="1543050"/>
            <a:ext cx="4629150" cy="307777"/>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1400" dirty="0">
                <a:solidFill>
                  <a:prstClr val="black"/>
                </a:solidFill>
                <a:latin typeface="Calibri"/>
                <a:cs typeface="+mn-cs"/>
              </a:rPr>
              <a:t>Y. </a:t>
            </a:r>
            <a:r>
              <a:rPr lang="en-US" sz="1400" dirty="0" err="1">
                <a:solidFill>
                  <a:prstClr val="black"/>
                </a:solidFill>
                <a:latin typeface="Calibri"/>
                <a:cs typeface="+mn-cs"/>
              </a:rPr>
              <a:t>Aharonov</a:t>
            </a:r>
            <a:r>
              <a:rPr lang="en-US" sz="1400" dirty="0">
                <a:solidFill>
                  <a:prstClr val="black"/>
                </a:solidFill>
                <a:latin typeface="Calibri"/>
                <a:cs typeface="+mn-cs"/>
              </a:rPr>
              <a:t>, P. Pearle, and  L. </a:t>
            </a:r>
            <a:r>
              <a:rPr lang="en-US" sz="1400" dirty="0" err="1">
                <a:solidFill>
                  <a:prstClr val="black"/>
                </a:solidFill>
                <a:latin typeface="Calibri"/>
                <a:cs typeface="+mn-cs"/>
              </a:rPr>
              <a:t>Vaidman</a:t>
            </a:r>
            <a:r>
              <a:rPr lang="en-US" sz="1400" dirty="0">
                <a:solidFill>
                  <a:prstClr val="black"/>
                </a:solidFill>
                <a:latin typeface="Calibri"/>
                <a:cs typeface="+mn-cs"/>
              </a:rPr>
              <a:t>, PRA </a:t>
            </a:r>
            <a:r>
              <a:rPr lang="en-US" sz="1400" b="1" dirty="0">
                <a:solidFill>
                  <a:prstClr val="black"/>
                </a:solidFill>
                <a:latin typeface="Calibri"/>
                <a:cs typeface="+mn-cs"/>
              </a:rPr>
              <a:t>38,</a:t>
            </a:r>
            <a:r>
              <a:rPr lang="en-US" sz="1400" dirty="0">
                <a:solidFill>
                  <a:prstClr val="black"/>
                </a:solidFill>
                <a:latin typeface="Calibri"/>
                <a:cs typeface="+mn-cs"/>
              </a:rPr>
              <a:t> 1863 (1988) </a:t>
            </a:r>
          </a:p>
        </p:txBody>
      </p:sp>
      <p:grpSp>
        <p:nvGrpSpPr>
          <p:cNvPr id="6" name="Group 17"/>
          <p:cNvGrpSpPr>
            <a:grpSpLocks/>
          </p:cNvGrpSpPr>
          <p:nvPr/>
        </p:nvGrpSpPr>
        <p:grpSpPr bwMode="auto">
          <a:xfrm>
            <a:off x="1417320" y="3171825"/>
            <a:ext cx="952500" cy="1066800"/>
            <a:chOff x="633" y="3015"/>
            <a:chExt cx="1014" cy="831"/>
          </a:xfrm>
        </p:grpSpPr>
        <p:sp>
          <p:nvSpPr>
            <p:cNvPr id="7" name="AutoShape 18"/>
            <p:cNvSpPr>
              <a:spLocks noChangeArrowheads="1"/>
            </p:cNvSpPr>
            <p:nvPr/>
          </p:nvSpPr>
          <p:spPr bwMode="auto">
            <a:xfrm>
              <a:off x="633" y="3081"/>
              <a:ext cx="462" cy="765"/>
            </a:xfrm>
            <a:prstGeom prst="curvedRightArrow">
              <a:avLst>
                <a:gd name="adj1" fmla="val 981"/>
                <a:gd name="adj2" fmla="val 3311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8" name="AutoShape 19"/>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 name="Oval 20"/>
          <p:cNvSpPr>
            <a:spLocks noChangeArrowheads="1"/>
          </p:cNvSpPr>
          <p:nvPr/>
        </p:nvSpPr>
        <p:spPr bwMode="auto">
          <a:xfrm>
            <a:off x="1741170" y="5438775"/>
            <a:ext cx="228600" cy="228600"/>
          </a:xfrm>
          <a:prstGeom prst="ellipse">
            <a:avLst/>
          </a:prstGeom>
          <a:solidFill>
            <a:srgbClr val="CC0099"/>
          </a:solidFill>
          <a:ln w="22225">
            <a:solidFill>
              <a:srgbClr val="CC00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4" name="Group 33"/>
          <p:cNvGrpSpPr/>
          <p:nvPr/>
        </p:nvGrpSpPr>
        <p:grpSpPr>
          <a:xfrm>
            <a:off x="-944880" y="2819400"/>
            <a:ext cx="5577839" cy="5487353"/>
            <a:chOff x="4419600" y="1950720"/>
            <a:chExt cx="5577839" cy="5487353"/>
          </a:xfrm>
        </p:grpSpPr>
        <p:sp>
          <p:nvSpPr>
            <p:cNvPr id="11" name="Line 2051"/>
            <p:cNvSpPr>
              <a:spLocks noChangeShapeType="1"/>
            </p:cNvSpPr>
            <p:nvPr/>
          </p:nvSpPr>
          <p:spPr bwMode="auto">
            <a:xfrm flipV="1">
              <a:off x="7239203" y="1950720"/>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2" name="Line 2052"/>
            <p:cNvSpPr>
              <a:spLocks noChangeShapeType="1"/>
            </p:cNvSpPr>
            <p:nvPr/>
          </p:nvSpPr>
          <p:spPr bwMode="auto">
            <a:xfrm flipH="1">
              <a:off x="5117234" y="4987503"/>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 name="Line 2053"/>
            <p:cNvSpPr>
              <a:spLocks noChangeShapeType="1"/>
            </p:cNvSpPr>
            <p:nvPr/>
          </p:nvSpPr>
          <p:spPr bwMode="auto">
            <a:xfrm rot="16200000" flipV="1">
              <a:off x="5582323" y="3542885"/>
              <a:ext cx="0" cy="232544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4" name="Line 2054"/>
            <p:cNvSpPr>
              <a:spLocks noChangeShapeType="1"/>
            </p:cNvSpPr>
            <p:nvPr/>
          </p:nvSpPr>
          <p:spPr bwMode="auto">
            <a:xfrm flipH="1">
              <a:off x="7210134" y="5163689"/>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5" name="Line 2055"/>
            <p:cNvSpPr>
              <a:spLocks noChangeShapeType="1"/>
            </p:cNvSpPr>
            <p:nvPr/>
          </p:nvSpPr>
          <p:spPr bwMode="auto">
            <a:xfrm rot="5400000" flipV="1">
              <a:off x="8834717" y="3542885"/>
              <a:ext cx="0" cy="232544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6" name="Line 2056"/>
            <p:cNvSpPr>
              <a:spLocks noChangeShapeType="1"/>
            </p:cNvSpPr>
            <p:nvPr/>
          </p:nvSpPr>
          <p:spPr bwMode="auto">
            <a:xfrm flipH="1" flipV="1">
              <a:off x="4984813" y="2533731"/>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7" name="Line 2057"/>
            <p:cNvSpPr>
              <a:spLocks noChangeShapeType="1"/>
            </p:cNvSpPr>
            <p:nvPr/>
          </p:nvSpPr>
          <p:spPr bwMode="auto">
            <a:xfrm>
              <a:off x="7568642" y="5057977"/>
              <a:ext cx="1627812" cy="1595272"/>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8" name="Line 2058"/>
            <p:cNvSpPr>
              <a:spLocks noChangeShapeType="1"/>
            </p:cNvSpPr>
            <p:nvPr/>
          </p:nvSpPr>
          <p:spPr bwMode="auto">
            <a:xfrm rot="10800000" flipH="1">
              <a:off x="7529884" y="2520918"/>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9" name="Line 2059"/>
            <p:cNvSpPr>
              <a:spLocks noChangeShapeType="1"/>
            </p:cNvSpPr>
            <p:nvPr/>
          </p:nvSpPr>
          <p:spPr bwMode="auto">
            <a:xfrm rot="1320000" flipV="1">
              <a:off x="7839944" y="205963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0" name="Line 2060"/>
            <p:cNvSpPr>
              <a:spLocks noChangeShapeType="1"/>
            </p:cNvSpPr>
            <p:nvPr/>
          </p:nvSpPr>
          <p:spPr bwMode="auto">
            <a:xfrm rot="4020000" flipV="1">
              <a:off x="8715216" y="2956802"/>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1" name="Line 2061"/>
            <p:cNvSpPr>
              <a:spLocks noChangeShapeType="1"/>
            </p:cNvSpPr>
            <p:nvPr/>
          </p:nvSpPr>
          <p:spPr bwMode="auto">
            <a:xfrm rot="6720000" flipV="1">
              <a:off x="8715216" y="4180484"/>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2" name="Line 2062"/>
            <p:cNvSpPr>
              <a:spLocks noChangeShapeType="1"/>
            </p:cNvSpPr>
            <p:nvPr/>
          </p:nvSpPr>
          <p:spPr bwMode="auto">
            <a:xfrm rot="9480000" flipV="1">
              <a:off x="7839944" y="508360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3" name="Line 2063"/>
            <p:cNvSpPr>
              <a:spLocks noChangeShapeType="1"/>
            </p:cNvSpPr>
            <p:nvPr/>
          </p:nvSpPr>
          <p:spPr bwMode="auto">
            <a:xfrm rot="12120000" flipV="1">
              <a:off x="6599706" y="508360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4" name="Line 2064"/>
            <p:cNvSpPr>
              <a:spLocks noChangeShapeType="1"/>
            </p:cNvSpPr>
            <p:nvPr/>
          </p:nvSpPr>
          <p:spPr bwMode="auto">
            <a:xfrm rot="14820000" flipV="1">
              <a:off x="5698597" y="4257365"/>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5" name="Line 2065"/>
            <p:cNvSpPr>
              <a:spLocks noChangeShapeType="1"/>
            </p:cNvSpPr>
            <p:nvPr/>
          </p:nvSpPr>
          <p:spPr bwMode="auto">
            <a:xfrm rot="17520000" flipV="1">
              <a:off x="5698597" y="2908752"/>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6" name="Line 2066"/>
            <p:cNvSpPr>
              <a:spLocks noChangeShapeType="1"/>
            </p:cNvSpPr>
            <p:nvPr/>
          </p:nvSpPr>
          <p:spPr bwMode="auto">
            <a:xfrm rot="20220000" flipV="1">
              <a:off x="6548029" y="1957127"/>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36" name="Rectangle 35"/>
          <p:cNvSpPr/>
          <p:nvPr/>
        </p:nvSpPr>
        <p:spPr>
          <a:xfrm>
            <a:off x="3123082" y="4931632"/>
            <a:ext cx="6020918" cy="523220"/>
          </a:xfrm>
          <a:prstGeom prst="rect">
            <a:avLst/>
          </a:prstGeom>
        </p:spPr>
        <p:txBody>
          <a:bodyPr wrap="square">
            <a:spAutoFit/>
          </a:bodyPr>
          <a:lstStyle/>
          <a:p>
            <a:pPr algn="l" rtl="0" fontAlgn="auto">
              <a:spcBef>
                <a:spcPct val="50000"/>
              </a:spcBef>
              <a:spcAft>
                <a:spcPts val="0"/>
              </a:spcAft>
            </a:pPr>
            <a:r>
              <a:rPr lang="en-US" sz="2800" b="1" dirty="0" smtClean="0">
                <a:solidFill>
                  <a:srgbClr val="0000FF"/>
                </a:solidFill>
                <a:latin typeface="Calibri"/>
                <a:cs typeface="+mn-cs"/>
              </a:rPr>
              <a:t>There is no recoil-free cannon.</a:t>
            </a:r>
            <a:endParaRPr lang="en-US" sz="2800" b="1" dirty="0">
              <a:solidFill>
                <a:srgbClr val="0000FF"/>
              </a:solidFill>
              <a:latin typeface="Calibri"/>
              <a:cs typeface="+mn-cs"/>
            </a:endParaRPr>
          </a:p>
        </p:txBody>
      </p:sp>
      <p:sp>
        <p:nvSpPr>
          <p:cNvPr id="37" name="Rectangle 36"/>
          <p:cNvSpPr/>
          <p:nvPr/>
        </p:nvSpPr>
        <p:spPr>
          <a:xfrm>
            <a:off x="3054780" y="2787134"/>
            <a:ext cx="5921236"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Resolution of Paradox V </a:t>
            </a:r>
            <a:r>
              <a:rPr lang="en-US" sz="2000" b="1" dirty="0" smtClean="0">
                <a:solidFill>
                  <a:srgbClr val="0000FF"/>
                </a:solidFill>
                <a:latin typeface="Calibri"/>
                <a:cs typeface="+mn-cs"/>
              </a:rPr>
              <a:t>(recoil-free cannon)</a:t>
            </a:r>
            <a:endParaRPr lang="en-US" sz="2000" dirty="0">
              <a:solidFill>
                <a:prstClr val="black"/>
              </a:solidFill>
              <a:latin typeface="Calibri"/>
              <a:cs typeface="+mn-cs"/>
            </a:endParaRPr>
          </a:p>
        </p:txBody>
      </p:sp>
      <p:sp>
        <p:nvSpPr>
          <p:cNvPr id="38" name="Rectangle 1093"/>
          <p:cNvSpPr>
            <a:spLocks noChangeArrowheads="1"/>
          </p:cNvSpPr>
          <p:nvPr/>
        </p:nvSpPr>
        <p:spPr bwMode="auto">
          <a:xfrm>
            <a:off x="3059430" y="3384232"/>
            <a:ext cx="5886450" cy="1569660"/>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a:solidFill>
                  <a:srgbClr val="0000FF"/>
                </a:solidFill>
                <a:latin typeface="Calibri"/>
                <a:cs typeface="+mn-cs"/>
              </a:rPr>
              <a:t>When </a:t>
            </a:r>
            <a:r>
              <a:rPr lang="en-US" sz="2400" b="1" dirty="0" smtClean="0">
                <a:solidFill>
                  <a:srgbClr val="0000FF"/>
                </a:solidFill>
                <a:latin typeface="Calibri"/>
                <a:cs typeface="+mn-cs"/>
              </a:rPr>
              <a:t>the current stops, the </a:t>
            </a:r>
            <a:r>
              <a:rPr lang="en-US" sz="2400" b="1" dirty="0">
                <a:solidFill>
                  <a:srgbClr val="0000FF"/>
                </a:solidFill>
                <a:latin typeface="Calibri"/>
                <a:cs typeface="+mn-cs"/>
              </a:rPr>
              <a:t>hidden </a:t>
            </a:r>
            <a:r>
              <a:rPr lang="en-US" sz="2400" b="1" dirty="0" smtClean="0">
                <a:solidFill>
                  <a:srgbClr val="0000FF"/>
                </a:solidFill>
                <a:latin typeface="Calibri"/>
                <a:cs typeface="+mn-cs"/>
              </a:rPr>
              <a:t>momentum of the current loop is transferred </a:t>
            </a:r>
            <a:r>
              <a:rPr lang="en-US" sz="2400" b="1" dirty="0">
                <a:solidFill>
                  <a:srgbClr val="0000FF"/>
                </a:solidFill>
                <a:latin typeface="Calibri"/>
                <a:cs typeface="+mn-cs"/>
              </a:rPr>
              <a:t>to the mechanical momentum of the tube.  The loop recoils to the left. </a:t>
            </a:r>
          </a:p>
        </p:txBody>
      </p:sp>
    </p:spTree>
    <p:extLst>
      <p:ext uri="{BB962C8B-B14F-4D97-AF65-F5344CB8AC3E}">
        <p14:creationId xmlns:p14="http://schemas.microsoft.com/office/powerpoint/2010/main" val="16502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50000" fill="hold" nodeType="withEffect">
                                  <p:stCondLst>
                                    <p:cond delay="0"/>
                                  </p:stCondLst>
                                  <p:childTnLst>
                                    <p:animRot by="-43200000">
                                      <p:cBhvr>
                                        <p:cTn id="6" dur="3000" fill="hold"/>
                                        <p:tgtEl>
                                          <p:spTgt spid="6"/>
                                        </p:tgtEl>
                                        <p:attrNameLst>
                                          <p:attrName>r</p:attrName>
                                        </p:attrNameLst>
                                      </p:cBhvr>
                                    </p:animRot>
                                  </p:childTnLst>
                                </p:cTn>
                              </p:par>
                            </p:childTnLst>
                          </p:cTn>
                        </p:par>
                        <p:par>
                          <p:cTn id="7" fill="hold">
                            <p:stCondLst>
                              <p:cond delay="3000"/>
                            </p:stCondLst>
                            <p:childTnLst>
                              <p:par>
                                <p:cTn id="8" presetID="63" presetClass="path" presetSubtype="0" accel="50000" fill="hold" grpId="0" nodeType="afterEffect">
                                  <p:stCondLst>
                                    <p:cond delay="0"/>
                                  </p:stCondLst>
                                  <p:childTnLst>
                                    <p:animMotion origin="layout" path="M -1.38889E-6 -2.22222E-6 L 1.04236 0.00857 " pathEditMode="relative" rAng="0" ptsTypes="AA">
                                      <p:cBhvr>
                                        <p:cTn id="9" dur="5000" fill="hold"/>
                                        <p:tgtEl>
                                          <p:spTgt spid="9"/>
                                        </p:tgtEl>
                                        <p:attrNameLst>
                                          <p:attrName>ppt_x</p:attrName>
                                          <p:attrName>ppt_y</p:attrName>
                                        </p:attrNameLst>
                                      </p:cBhvr>
                                      <p:rCtr x="521" y="4"/>
                                    </p:animMotion>
                                  </p:childTnLst>
                                </p:cTn>
                              </p:par>
                              <p:par>
                                <p:cTn id="10" presetID="35" presetClass="path" presetSubtype="0" accel="50000" fill="hold" nodeType="withEffect">
                                  <p:stCondLst>
                                    <p:cond delay="0"/>
                                  </p:stCondLst>
                                  <p:childTnLst>
                                    <p:animMotion origin="layout" path="M 3.33333E-6 2.22222E-6 L -0.11667 2.22222E-6 " pathEditMode="relative" rAng="0" ptsTypes="AA">
                                      <p:cBhvr>
                                        <p:cTn id="11" dur="5000" fill="hold"/>
                                        <p:tgtEl>
                                          <p:spTgt spid="6"/>
                                        </p:tgtEl>
                                        <p:attrNameLst>
                                          <p:attrName>ppt_x</p:attrName>
                                          <p:attrName>ppt_y</p:attrName>
                                        </p:attrNameLst>
                                      </p:cBhvr>
                                      <p:rCtr x="-58" y="0"/>
                                    </p:animMotion>
                                  </p:childTnLst>
                                </p:cTn>
                              </p:par>
                              <p:par>
                                <p:cTn id="12" presetID="63" presetClass="path" presetSubtype="0" accel="50000" fill="hold" nodeType="withEffect">
                                  <p:stCondLst>
                                    <p:cond delay="0"/>
                                  </p:stCondLst>
                                  <p:childTnLst>
                                    <p:animMotion origin="layout" path="M -2.5E-6 -1.11111E-6 L 1.04479 0.00926 " pathEditMode="relative" rAng="0" ptsTypes="AA">
                                      <p:cBhvr>
                                        <p:cTn id="13" dur="5000" fill="hold"/>
                                        <p:tgtEl>
                                          <p:spTgt spid="34"/>
                                        </p:tgtEl>
                                        <p:attrNameLst>
                                          <p:attrName>ppt_x</p:attrName>
                                          <p:attrName>ppt_y</p:attrName>
                                        </p:attrNameLst>
                                      </p:cBhvr>
                                      <p:rCtr x="522" y="5"/>
                                    </p:animMotion>
                                  </p:childTnLst>
                                </p:cTn>
                              </p:par>
                            </p:childTnLst>
                          </p:cTn>
                        </p:par>
                        <p:par>
                          <p:cTn id="14" fill="hold">
                            <p:stCondLst>
                              <p:cond delay="8000"/>
                            </p:stCondLst>
                            <p:childTnLst>
                              <p:par>
                                <p:cTn id="15" presetID="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35" presetClass="path" presetSubtype="0" fill="hold" nodeType="withEffect">
                                  <p:stCondLst>
                                    <p:cond delay="0"/>
                                  </p:stCondLst>
                                  <p:childTnLst>
                                    <p:animMotion origin="layout" path="M -0.11666 -1.11111E-6 L -0.25173 -0.00208 " pathEditMode="relative" rAng="0" ptsTypes="AA">
                                      <p:cBhvr>
                                        <p:cTn id="18" dur="5000" fill="hold"/>
                                        <p:tgtEl>
                                          <p:spTgt spid="6"/>
                                        </p:tgtEl>
                                        <p:attrNameLst>
                                          <p:attrName>ppt_x</p:attrName>
                                          <p:attrName>ppt_y</p:attrName>
                                        </p:attrNameLst>
                                      </p:cBhvr>
                                      <p:rCtr x="-68"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01"/>
          <p:cNvSpPr>
            <a:spLocks noChangeArrowheads="1"/>
          </p:cNvSpPr>
          <p:nvPr/>
        </p:nvSpPr>
        <p:spPr bwMode="auto">
          <a:xfrm>
            <a:off x="1117600" y="361950"/>
            <a:ext cx="7664449" cy="707886"/>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4000" b="1" dirty="0" smtClean="0">
                <a:solidFill>
                  <a:srgbClr val="0000FF"/>
                </a:solidFill>
                <a:latin typeface="Calibri"/>
                <a:cs typeface="+mn-cs"/>
              </a:rPr>
              <a:t>How comes hidden momentum?</a:t>
            </a:r>
            <a:endParaRPr lang="en-US" sz="4000" b="1" dirty="0">
              <a:solidFill>
                <a:srgbClr val="0000FF"/>
              </a:solidFill>
              <a:latin typeface="Calibri"/>
              <a:cs typeface="+mn-cs"/>
            </a:endParaRPr>
          </a:p>
        </p:txBody>
      </p:sp>
      <p:sp>
        <p:nvSpPr>
          <p:cNvPr id="4" name="Rectangle 1101"/>
          <p:cNvSpPr>
            <a:spLocks noChangeArrowheads="1"/>
          </p:cNvSpPr>
          <p:nvPr/>
        </p:nvSpPr>
        <p:spPr bwMode="auto">
          <a:xfrm>
            <a:off x="0" y="1190625"/>
            <a:ext cx="9534525" cy="1077218"/>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smtClean="0">
                <a:solidFill>
                  <a:srgbClr val="0000FF"/>
                </a:solidFill>
                <a:latin typeface="Calibri"/>
                <a:cs typeface="+mn-cs"/>
              </a:rPr>
              <a:t>A current loop in a static electric field has a nonzero linear momentum  </a:t>
            </a:r>
            <a:endParaRPr lang="en-US" sz="3200" b="1" dirty="0">
              <a:solidFill>
                <a:srgbClr val="0000FF"/>
              </a:solidFill>
              <a:latin typeface="Calibri"/>
              <a:cs typeface="+mn-cs"/>
            </a:endParaRPr>
          </a:p>
        </p:txBody>
      </p:sp>
      <p:grpSp>
        <p:nvGrpSpPr>
          <p:cNvPr id="6" name="Group 17"/>
          <p:cNvGrpSpPr>
            <a:grpSpLocks/>
          </p:cNvGrpSpPr>
          <p:nvPr/>
        </p:nvGrpSpPr>
        <p:grpSpPr bwMode="auto">
          <a:xfrm>
            <a:off x="1417320" y="3171825"/>
            <a:ext cx="952500" cy="1066800"/>
            <a:chOff x="633" y="3015"/>
            <a:chExt cx="1014" cy="831"/>
          </a:xfrm>
        </p:grpSpPr>
        <p:sp>
          <p:nvSpPr>
            <p:cNvPr id="7" name="AutoShape 18"/>
            <p:cNvSpPr>
              <a:spLocks noChangeArrowheads="1"/>
            </p:cNvSpPr>
            <p:nvPr/>
          </p:nvSpPr>
          <p:spPr bwMode="auto">
            <a:xfrm>
              <a:off x="633" y="3081"/>
              <a:ext cx="462" cy="765"/>
            </a:xfrm>
            <a:prstGeom prst="curvedRightArrow">
              <a:avLst>
                <a:gd name="adj1" fmla="val 981"/>
                <a:gd name="adj2" fmla="val 3311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8" name="AutoShape 19"/>
            <p:cNvSpPr>
              <a:spLocks noChangeArrowheads="1"/>
            </p:cNvSpPr>
            <p:nvPr/>
          </p:nvSpPr>
          <p:spPr bwMode="auto">
            <a:xfrm rot="-10800000">
              <a:off x="1104" y="3015"/>
              <a:ext cx="543" cy="768"/>
            </a:xfrm>
            <a:prstGeom prst="curvedRightArrow">
              <a:avLst>
                <a:gd name="adj1" fmla="val 838"/>
                <a:gd name="adj2" fmla="val 28287"/>
                <a:gd name="adj3" fmla="val 31602"/>
              </a:avLst>
            </a:prstGeom>
            <a:noFill/>
            <a:ln w="63500">
              <a:solidFill>
                <a:srgbClr val="996633"/>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9" name="Oval 20"/>
          <p:cNvSpPr>
            <a:spLocks noChangeArrowheads="1"/>
          </p:cNvSpPr>
          <p:nvPr/>
        </p:nvSpPr>
        <p:spPr bwMode="auto">
          <a:xfrm>
            <a:off x="1741170" y="5438775"/>
            <a:ext cx="228600" cy="228600"/>
          </a:xfrm>
          <a:prstGeom prst="ellipse">
            <a:avLst/>
          </a:prstGeom>
          <a:solidFill>
            <a:srgbClr val="CC0099"/>
          </a:solidFill>
          <a:ln w="22225">
            <a:solidFill>
              <a:srgbClr val="CC00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10" name="Group 33"/>
          <p:cNvGrpSpPr/>
          <p:nvPr/>
        </p:nvGrpSpPr>
        <p:grpSpPr>
          <a:xfrm>
            <a:off x="-944880" y="2819400"/>
            <a:ext cx="5577839" cy="5487353"/>
            <a:chOff x="4419600" y="1950720"/>
            <a:chExt cx="5577839" cy="5487353"/>
          </a:xfrm>
        </p:grpSpPr>
        <p:sp>
          <p:nvSpPr>
            <p:cNvPr id="11" name="Line 2051"/>
            <p:cNvSpPr>
              <a:spLocks noChangeShapeType="1"/>
            </p:cNvSpPr>
            <p:nvPr/>
          </p:nvSpPr>
          <p:spPr bwMode="auto">
            <a:xfrm flipV="1">
              <a:off x="7239203" y="1950720"/>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2" name="Line 2052"/>
            <p:cNvSpPr>
              <a:spLocks noChangeShapeType="1"/>
            </p:cNvSpPr>
            <p:nvPr/>
          </p:nvSpPr>
          <p:spPr bwMode="auto">
            <a:xfrm flipH="1">
              <a:off x="5117234" y="4987503"/>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 name="Line 2053"/>
            <p:cNvSpPr>
              <a:spLocks noChangeShapeType="1"/>
            </p:cNvSpPr>
            <p:nvPr/>
          </p:nvSpPr>
          <p:spPr bwMode="auto">
            <a:xfrm rot="16200000" flipV="1">
              <a:off x="5582323" y="3542885"/>
              <a:ext cx="0" cy="232544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4" name="Line 2054"/>
            <p:cNvSpPr>
              <a:spLocks noChangeShapeType="1"/>
            </p:cNvSpPr>
            <p:nvPr/>
          </p:nvSpPr>
          <p:spPr bwMode="auto">
            <a:xfrm flipH="1">
              <a:off x="7210134" y="5163689"/>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5" name="Line 2055"/>
            <p:cNvSpPr>
              <a:spLocks noChangeShapeType="1"/>
            </p:cNvSpPr>
            <p:nvPr/>
          </p:nvSpPr>
          <p:spPr bwMode="auto">
            <a:xfrm rot="5400000" flipV="1">
              <a:off x="8834717" y="3542885"/>
              <a:ext cx="0" cy="232544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6" name="Line 2056"/>
            <p:cNvSpPr>
              <a:spLocks noChangeShapeType="1"/>
            </p:cNvSpPr>
            <p:nvPr/>
          </p:nvSpPr>
          <p:spPr bwMode="auto">
            <a:xfrm flipH="1" flipV="1">
              <a:off x="4984813" y="2533731"/>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7" name="Line 2057"/>
            <p:cNvSpPr>
              <a:spLocks noChangeShapeType="1"/>
            </p:cNvSpPr>
            <p:nvPr/>
          </p:nvSpPr>
          <p:spPr bwMode="auto">
            <a:xfrm>
              <a:off x="7568642" y="5057977"/>
              <a:ext cx="1627812" cy="1595272"/>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8" name="Line 2058"/>
            <p:cNvSpPr>
              <a:spLocks noChangeShapeType="1"/>
            </p:cNvSpPr>
            <p:nvPr/>
          </p:nvSpPr>
          <p:spPr bwMode="auto">
            <a:xfrm rot="10800000" flipH="1">
              <a:off x="7529884" y="2520918"/>
              <a:ext cx="1860356" cy="181950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9" name="Line 2059"/>
            <p:cNvSpPr>
              <a:spLocks noChangeShapeType="1"/>
            </p:cNvSpPr>
            <p:nvPr/>
          </p:nvSpPr>
          <p:spPr bwMode="auto">
            <a:xfrm rot="1320000" flipV="1">
              <a:off x="7839944" y="205963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0" name="Line 2060"/>
            <p:cNvSpPr>
              <a:spLocks noChangeShapeType="1"/>
            </p:cNvSpPr>
            <p:nvPr/>
          </p:nvSpPr>
          <p:spPr bwMode="auto">
            <a:xfrm rot="4020000" flipV="1">
              <a:off x="8715216" y="2956802"/>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1" name="Line 2061"/>
            <p:cNvSpPr>
              <a:spLocks noChangeShapeType="1"/>
            </p:cNvSpPr>
            <p:nvPr/>
          </p:nvSpPr>
          <p:spPr bwMode="auto">
            <a:xfrm rot="6720000" flipV="1">
              <a:off x="8715216" y="4180484"/>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2" name="Line 2062"/>
            <p:cNvSpPr>
              <a:spLocks noChangeShapeType="1"/>
            </p:cNvSpPr>
            <p:nvPr/>
          </p:nvSpPr>
          <p:spPr bwMode="auto">
            <a:xfrm rot="9480000" flipV="1">
              <a:off x="7839944" y="508360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3" name="Line 2063"/>
            <p:cNvSpPr>
              <a:spLocks noChangeShapeType="1"/>
            </p:cNvSpPr>
            <p:nvPr/>
          </p:nvSpPr>
          <p:spPr bwMode="auto">
            <a:xfrm rot="12120000" flipV="1">
              <a:off x="6599706" y="5083604"/>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4" name="Line 2064"/>
            <p:cNvSpPr>
              <a:spLocks noChangeShapeType="1"/>
            </p:cNvSpPr>
            <p:nvPr/>
          </p:nvSpPr>
          <p:spPr bwMode="auto">
            <a:xfrm rot="14820000" flipV="1">
              <a:off x="5698597" y="4257365"/>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5" name="Line 2065"/>
            <p:cNvSpPr>
              <a:spLocks noChangeShapeType="1"/>
            </p:cNvSpPr>
            <p:nvPr/>
          </p:nvSpPr>
          <p:spPr bwMode="auto">
            <a:xfrm rot="17520000" flipV="1">
              <a:off x="5698597" y="2908752"/>
              <a:ext cx="0" cy="229314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6" name="Line 2066"/>
            <p:cNvSpPr>
              <a:spLocks noChangeShapeType="1"/>
            </p:cNvSpPr>
            <p:nvPr/>
          </p:nvSpPr>
          <p:spPr bwMode="auto">
            <a:xfrm rot="20220000" flipV="1">
              <a:off x="6548029" y="1957127"/>
              <a:ext cx="0" cy="227438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37" name="Rectangle 36"/>
          <p:cNvSpPr/>
          <p:nvPr/>
        </p:nvSpPr>
        <p:spPr>
          <a:xfrm>
            <a:off x="3378630" y="2672834"/>
            <a:ext cx="5253874" cy="954107"/>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Hint: paradox VI</a:t>
            </a:r>
          </a:p>
          <a:p>
            <a:pPr algn="l" rtl="0" fontAlgn="auto">
              <a:spcBef>
                <a:spcPts val="0"/>
              </a:spcBef>
              <a:spcAft>
                <a:spcPts val="0"/>
              </a:spcAft>
            </a:pPr>
            <a:r>
              <a:rPr lang="en-US" sz="2800" b="1" dirty="0" smtClean="0">
                <a:solidFill>
                  <a:srgbClr val="0000FF"/>
                </a:solidFill>
                <a:latin typeface="Calibri"/>
                <a:cs typeface="+mn-cs"/>
              </a:rPr>
              <a:t>Paradox of Two Lorentz Observers</a:t>
            </a:r>
            <a:endParaRPr lang="en-US" sz="2000" dirty="0">
              <a:solidFill>
                <a:prstClr val="black"/>
              </a:solidFill>
              <a:latin typeface="Calibri"/>
              <a:cs typeface="+mn-cs"/>
            </a:endParaRPr>
          </a:p>
        </p:txBody>
      </p:sp>
    </p:spTree>
    <p:extLst>
      <p:ext uri="{BB962C8B-B14F-4D97-AF65-F5344CB8AC3E}">
        <p14:creationId xmlns:p14="http://schemas.microsoft.com/office/powerpoint/2010/main" val="37416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43200000">
                                      <p:cBhvr>
                                        <p:cTn id="6" dur="3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a:effectLst/>
        </p:spPr>
        <p:txBody>
          <a:bodyPr wrap="none" anchor="ctr"/>
          <a:lstStyle/>
          <a:p>
            <a:pPr algn="l" rtl="0" fontAlgn="auto">
              <a:spcBef>
                <a:spcPts val="0"/>
              </a:spcBef>
              <a:spcAft>
                <a:spcPts val="0"/>
              </a:spcAft>
            </a:pPr>
            <a:endParaRPr lang="he-IL">
              <a:solidFill>
                <a:prstClr val="black"/>
              </a:solidFill>
              <a:latin typeface="Calibri"/>
              <a:cs typeface="Arial"/>
            </a:endParaRPr>
          </a:p>
        </p:txBody>
      </p:sp>
      <p:sp>
        <p:nvSpPr>
          <p:cNvPr id="9" name="Oval 27"/>
          <p:cNvSpPr>
            <a:spLocks noChangeArrowheads="1"/>
          </p:cNvSpPr>
          <p:nvPr/>
        </p:nvSpPr>
        <p:spPr bwMode="auto">
          <a:xfrm>
            <a:off x="3162300" y="3538373"/>
            <a:ext cx="42863" cy="42862"/>
          </a:xfrm>
          <a:prstGeom prst="ellipse">
            <a:avLst/>
          </a:prstGeom>
          <a:solidFill>
            <a:srgbClr val="FF3300"/>
          </a:solidFill>
          <a:ln w="9525">
            <a:solidFill>
              <a:srgbClr val="FF3300"/>
            </a:solidFill>
            <a:round/>
            <a:headEnd/>
            <a:tailEnd/>
          </a:ln>
          <a:effectLst/>
        </p:spPr>
        <p:txBody>
          <a:bodyPr wrap="none" anchor="ctr"/>
          <a:lstStyle/>
          <a:p>
            <a:pPr algn="l" rtl="0" fontAlgn="auto">
              <a:spcBef>
                <a:spcPts val="0"/>
              </a:spcBef>
              <a:spcAft>
                <a:spcPts val="0"/>
              </a:spcAft>
            </a:pPr>
            <a:endParaRPr lang="he-IL">
              <a:solidFill>
                <a:prstClr val="black"/>
              </a:solidFill>
              <a:latin typeface="Calibri"/>
              <a:cs typeface="Arial"/>
            </a:endParaRPr>
          </a:p>
        </p:txBody>
      </p:sp>
      <p:sp>
        <p:nvSpPr>
          <p:cNvPr id="10" name="Line 43"/>
          <p:cNvSpPr>
            <a:spLocks noChangeShapeType="1"/>
          </p:cNvSpPr>
          <p:nvPr/>
        </p:nvSpPr>
        <p:spPr bwMode="auto">
          <a:xfrm flipV="1">
            <a:off x="3186113" y="3405023"/>
            <a:ext cx="568325" cy="157162"/>
          </a:xfrm>
          <a:prstGeom prst="line">
            <a:avLst/>
          </a:prstGeom>
          <a:noFill/>
          <a:ln w="9525">
            <a:solidFill>
              <a:srgbClr val="FF3300"/>
            </a:solidFill>
            <a:round/>
            <a:headEnd/>
            <a:tailEnd type="triangle" w="med" len="med"/>
          </a:ln>
          <a:effectLst/>
        </p:spPr>
        <p:txBody>
          <a:bodyPr/>
          <a:lstStyle/>
          <a:p>
            <a:pPr algn="l" rtl="0" fontAlgn="auto">
              <a:spcBef>
                <a:spcPts val="0"/>
              </a:spcBef>
              <a:spcAft>
                <a:spcPts val="0"/>
              </a:spcAft>
            </a:pPr>
            <a:endParaRPr lang="he-IL">
              <a:solidFill>
                <a:prstClr val="black"/>
              </a:solidFill>
              <a:latin typeface="Calibri"/>
              <a:cs typeface="Arial"/>
            </a:endParaRPr>
          </a:p>
        </p:txBody>
      </p:sp>
      <p:pic>
        <p:nvPicPr>
          <p:cNvPr id="12" name="Picture 38" descr="j0344935"/>
          <p:cNvPicPr>
            <a:picLocks noChangeAspect="1" noChangeArrowheads="1"/>
          </p:cNvPicPr>
          <p:nvPr/>
        </p:nvPicPr>
        <p:blipFill>
          <a:blip r:embed="rId2"/>
          <a:srcRect/>
          <a:stretch>
            <a:fillRect/>
          </a:stretch>
        </p:blipFill>
        <p:spPr bwMode="auto">
          <a:xfrm rot="224245">
            <a:off x="1836906" y="3397583"/>
            <a:ext cx="1387475" cy="1452563"/>
          </a:xfrm>
          <a:prstGeom prst="rect">
            <a:avLst/>
          </a:prstGeom>
          <a:noFill/>
        </p:spPr>
      </p:pic>
      <p:pic>
        <p:nvPicPr>
          <p:cNvPr id="11" name="Picture 42" descr="j0344932"/>
          <p:cNvPicPr>
            <a:picLocks noChangeAspect="1" noChangeArrowheads="1"/>
          </p:cNvPicPr>
          <p:nvPr/>
        </p:nvPicPr>
        <p:blipFill>
          <a:blip r:embed="rId3"/>
          <a:srcRect/>
          <a:stretch>
            <a:fillRect/>
          </a:stretch>
        </p:blipFill>
        <p:spPr bwMode="auto">
          <a:xfrm flipH="1">
            <a:off x="-161841" y="5119687"/>
            <a:ext cx="1544637" cy="1738313"/>
          </a:xfrm>
          <a:prstGeom prst="rect">
            <a:avLst/>
          </a:prstGeom>
          <a:noFill/>
        </p:spPr>
      </p:pic>
      <p:sp>
        <p:nvSpPr>
          <p:cNvPr id="13" name="Rectangle 12"/>
          <p:cNvSpPr/>
          <p:nvPr/>
        </p:nvSpPr>
        <p:spPr>
          <a:xfrm>
            <a:off x="2426130" y="348734"/>
            <a:ext cx="2538387" cy="707886"/>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 </a:t>
            </a:r>
            <a:r>
              <a:rPr lang="en-US" sz="4000" b="1" dirty="0" smtClean="0">
                <a:solidFill>
                  <a:srgbClr val="0000FF"/>
                </a:solidFill>
                <a:latin typeface="Calibri"/>
                <a:cs typeface="+mn-cs"/>
              </a:rPr>
              <a:t>Paradox VI</a:t>
            </a:r>
          </a:p>
        </p:txBody>
      </p:sp>
      <p:sp>
        <p:nvSpPr>
          <p:cNvPr id="15" name="Rectangle 14"/>
          <p:cNvSpPr/>
          <p:nvPr/>
        </p:nvSpPr>
        <p:spPr>
          <a:xfrm>
            <a:off x="-13892" y="1263134"/>
            <a:ext cx="9157892"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Charged particle,  charged plate,  and two Lorentz Observers</a:t>
            </a:r>
            <a:endParaRPr lang="en-US" sz="2000" dirty="0">
              <a:solidFill>
                <a:prstClr val="black"/>
              </a:solidFill>
              <a:latin typeface="Calibri"/>
              <a:cs typeface="+mn-cs"/>
            </a:endParaRPr>
          </a:p>
        </p:txBody>
      </p:sp>
      <p:sp>
        <p:nvSpPr>
          <p:cNvPr id="16" name="Rectangle 15"/>
          <p:cNvSpPr/>
          <p:nvPr/>
        </p:nvSpPr>
        <p:spPr>
          <a:xfrm>
            <a:off x="19050" y="2044184"/>
            <a:ext cx="1913281"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Alice’s view</a:t>
            </a:r>
            <a:endParaRPr lang="en-US" sz="2000" dirty="0">
              <a:solidFill>
                <a:prstClr val="black"/>
              </a:solidFill>
              <a:latin typeface="Calibri"/>
              <a:cs typeface="+mn-cs"/>
            </a:endParaRPr>
          </a:p>
        </p:txBody>
      </p:sp>
    </p:spTree>
    <p:extLst>
      <p:ext uri="{BB962C8B-B14F-4D97-AF65-F5344CB8AC3E}">
        <p14:creationId xmlns:p14="http://schemas.microsoft.com/office/powerpoint/2010/main" val="148545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afterEffect">
                                  <p:stCondLst>
                                    <p:cond delay="0"/>
                                  </p:stCondLst>
                                  <p:childTnLst>
                                    <p:animMotion origin="layout" path="M -2.77778E-7 0.00185 C 0.06059 -0.02014 0.12222 -0.0412 0.19132 -0.07546 C 0.26042 -0.10995 0.3349 -0.14606 0.41389 -0.2037 C 0.49236 -0.26134 0.58837 -0.34444 0.66267 -0.42083 C 0.73733 -0.49699 0.8184 -0.60949 0.85972 -0.65926 " pathEditMode="relative" rAng="0" ptsTypes="aaaaa">
                                      <p:cBhvr>
                                        <p:cTn id="6" dur="5000" fill="hold"/>
                                        <p:tgtEl>
                                          <p:spTgt spid="9"/>
                                        </p:tgtEl>
                                        <p:attrNameLst>
                                          <p:attrName>ppt_x</p:attrName>
                                          <p:attrName>ppt_y</p:attrName>
                                        </p:attrNameLst>
                                      </p:cBhvr>
                                      <p:rCtr x="43000" y="-33100"/>
                                    </p:animMotion>
                                  </p:childTnLst>
                                </p:cTn>
                              </p:par>
                              <p:par>
                                <p:cTn id="7" presetID="63" presetClass="path" presetSubtype="0" repeatCount="indefinite" fill="hold" nodeType="withEffect">
                                  <p:stCondLst>
                                    <p:cond delay="0"/>
                                  </p:stCondLst>
                                  <p:childTnLst>
                                    <p:animMotion origin="layout" path="M 3.33333E-6 1.85185E-6 L 0.93333 0.00185 " pathEditMode="relative" rAng="0" ptsTypes="AA">
                                      <p:cBhvr>
                                        <p:cTn id="8" dur="5000" fill="hold"/>
                                        <p:tgtEl>
                                          <p:spTgt spid="11"/>
                                        </p:tgtEl>
                                        <p:attrNameLst>
                                          <p:attrName>ppt_x</p:attrName>
                                          <p:attrName>ppt_y</p:attrName>
                                        </p:attrNameLst>
                                      </p:cBhvr>
                                      <p:rCtr x="46700" y="1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7"/>
          <p:cNvSpPr>
            <a:spLocks noChangeArrowheads="1"/>
          </p:cNvSpPr>
          <p:nvPr/>
        </p:nvSpPr>
        <p:spPr bwMode="auto">
          <a:xfrm>
            <a:off x="3162300" y="3538373"/>
            <a:ext cx="42863" cy="42862"/>
          </a:xfrm>
          <a:prstGeom prst="ellipse">
            <a:avLst/>
          </a:prstGeom>
          <a:solidFill>
            <a:srgbClr val="FF3300"/>
          </a:solidFill>
          <a:ln w="9525">
            <a:solidFill>
              <a:srgbClr val="FF3300"/>
            </a:solidFill>
            <a:round/>
            <a:headEnd/>
            <a:tailEnd/>
          </a:ln>
          <a:effectLst/>
        </p:spPr>
        <p:txBody>
          <a:bodyPr wrap="none" anchor="ctr"/>
          <a:lstStyle/>
          <a:p>
            <a:pPr algn="l" rtl="0" fontAlgn="auto">
              <a:spcBef>
                <a:spcPts val="0"/>
              </a:spcBef>
              <a:spcAft>
                <a:spcPts val="0"/>
              </a:spcAft>
            </a:pPr>
            <a:endParaRPr lang="he-IL">
              <a:solidFill>
                <a:prstClr val="black"/>
              </a:solidFill>
              <a:latin typeface="Calibri"/>
              <a:cs typeface="Arial"/>
            </a:endParaRPr>
          </a:p>
        </p:txBody>
      </p:sp>
      <p:sp>
        <p:nvSpPr>
          <p:cNvPr id="10" name="Line 43"/>
          <p:cNvSpPr>
            <a:spLocks noChangeShapeType="1"/>
          </p:cNvSpPr>
          <p:nvPr/>
        </p:nvSpPr>
        <p:spPr bwMode="auto">
          <a:xfrm rot="-180000" flipV="1">
            <a:off x="3186113" y="2946141"/>
            <a:ext cx="45719" cy="616044"/>
          </a:xfrm>
          <a:prstGeom prst="line">
            <a:avLst/>
          </a:prstGeom>
          <a:noFill/>
          <a:ln w="9525">
            <a:solidFill>
              <a:srgbClr val="FF3300"/>
            </a:solidFill>
            <a:round/>
            <a:headEnd/>
            <a:tailEnd type="triangle" w="med" len="med"/>
          </a:ln>
          <a:effectLst/>
        </p:spPr>
        <p:txBody>
          <a:bodyPr/>
          <a:lstStyle/>
          <a:p>
            <a:pPr algn="l" rtl="0" fontAlgn="auto">
              <a:spcBef>
                <a:spcPts val="0"/>
              </a:spcBef>
              <a:spcAft>
                <a:spcPts val="0"/>
              </a:spcAft>
            </a:pPr>
            <a:endParaRPr lang="he-IL">
              <a:solidFill>
                <a:prstClr val="black"/>
              </a:solidFill>
              <a:latin typeface="Calibri"/>
              <a:cs typeface="Arial"/>
            </a:endParaRPr>
          </a:p>
        </p:txBody>
      </p:sp>
      <p:grpSp>
        <p:nvGrpSpPr>
          <p:cNvPr id="2" name="Group 12"/>
          <p:cNvGrpSpPr/>
          <p:nvPr/>
        </p:nvGrpSpPr>
        <p:grpSpPr>
          <a:xfrm>
            <a:off x="1365250" y="3397583"/>
            <a:ext cx="6954838" cy="1766555"/>
            <a:chOff x="1365250" y="3397583"/>
            <a:chExt cx="6954838" cy="1766555"/>
          </a:xfrm>
        </p:grpSpPr>
        <p:sp>
          <p:nvSpPr>
            <p:cNvPr id="5"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a:effectLst/>
          </p:spPr>
          <p:txBody>
            <a:bodyPr wrap="none" anchor="ctr"/>
            <a:lstStyle/>
            <a:p>
              <a:pPr algn="l" rtl="0" fontAlgn="auto">
                <a:spcBef>
                  <a:spcPts val="0"/>
                </a:spcBef>
                <a:spcAft>
                  <a:spcPts val="0"/>
                </a:spcAft>
              </a:pPr>
              <a:endParaRPr lang="he-IL">
                <a:solidFill>
                  <a:prstClr val="black"/>
                </a:solidFill>
                <a:latin typeface="Calibri"/>
                <a:cs typeface="Arial"/>
              </a:endParaRPr>
            </a:p>
          </p:txBody>
        </p:sp>
        <p:pic>
          <p:nvPicPr>
            <p:cNvPr id="12" name="Picture 38" descr="j0344935"/>
            <p:cNvPicPr>
              <a:picLocks noChangeAspect="1" noChangeArrowheads="1"/>
            </p:cNvPicPr>
            <p:nvPr/>
          </p:nvPicPr>
          <p:blipFill>
            <a:blip r:embed="rId2"/>
            <a:srcRect/>
            <a:stretch>
              <a:fillRect/>
            </a:stretch>
          </p:blipFill>
          <p:spPr bwMode="auto">
            <a:xfrm rot="224245">
              <a:off x="1836906" y="3397583"/>
              <a:ext cx="1387475" cy="1452563"/>
            </a:xfrm>
            <a:prstGeom prst="rect">
              <a:avLst/>
            </a:prstGeom>
            <a:noFill/>
          </p:spPr>
        </p:pic>
      </p:grpSp>
      <p:pic>
        <p:nvPicPr>
          <p:cNvPr id="11" name="Picture 42" descr="j0344932"/>
          <p:cNvPicPr>
            <a:picLocks noChangeAspect="1" noChangeArrowheads="1"/>
          </p:cNvPicPr>
          <p:nvPr/>
        </p:nvPicPr>
        <p:blipFill>
          <a:blip r:embed="rId3"/>
          <a:srcRect/>
          <a:stretch>
            <a:fillRect/>
          </a:stretch>
        </p:blipFill>
        <p:spPr bwMode="auto">
          <a:xfrm flipH="1">
            <a:off x="-161841" y="5119687"/>
            <a:ext cx="1544637" cy="1738313"/>
          </a:xfrm>
          <a:prstGeom prst="rect">
            <a:avLst/>
          </a:prstGeom>
          <a:noFill/>
        </p:spPr>
      </p:pic>
      <p:sp>
        <p:nvSpPr>
          <p:cNvPr id="13" name="Rectangle 12"/>
          <p:cNvSpPr/>
          <p:nvPr/>
        </p:nvSpPr>
        <p:spPr>
          <a:xfrm>
            <a:off x="2426130" y="348734"/>
            <a:ext cx="2538387" cy="707886"/>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 </a:t>
            </a:r>
            <a:r>
              <a:rPr lang="en-US" sz="4000" b="1" dirty="0" smtClean="0">
                <a:solidFill>
                  <a:srgbClr val="0000FF"/>
                </a:solidFill>
                <a:latin typeface="Calibri"/>
                <a:cs typeface="+mn-cs"/>
              </a:rPr>
              <a:t>Paradox VI</a:t>
            </a:r>
          </a:p>
        </p:txBody>
      </p:sp>
      <p:sp>
        <p:nvSpPr>
          <p:cNvPr id="14" name="Rectangle 13"/>
          <p:cNvSpPr/>
          <p:nvPr/>
        </p:nvSpPr>
        <p:spPr>
          <a:xfrm>
            <a:off x="-13892" y="1263134"/>
            <a:ext cx="9157892"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Charged particle,  charged plate,  and two Lorentz Observers</a:t>
            </a:r>
            <a:endParaRPr lang="en-US" sz="2000" dirty="0">
              <a:solidFill>
                <a:prstClr val="black"/>
              </a:solidFill>
              <a:latin typeface="Calibri"/>
              <a:cs typeface="+mn-cs"/>
            </a:endParaRPr>
          </a:p>
        </p:txBody>
      </p:sp>
      <p:sp>
        <p:nvSpPr>
          <p:cNvPr id="17" name="Rectangle 16"/>
          <p:cNvSpPr/>
          <p:nvPr/>
        </p:nvSpPr>
        <p:spPr>
          <a:xfrm>
            <a:off x="19050" y="2044184"/>
            <a:ext cx="1773819" cy="523220"/>
          </a:xfrm>
          <a:prstGeom prst="rect">
            <a:avLst/>
          </a:prstGeom>
        </p:spPr>
        <p:txBody>
          <a:bodyPr wrap="none">
            <a:spAutoFit/>
          </a:bodyPr>
          <a:lstStyle/>
          <a:p>
            <a:pPr algn="l" rtl="0" fontAlgn="auto">
              <a:spcBef>
                <a:spcPts val="0"/>
              </a:spcBef>
              <a:spcAft>
                <a:spcPts val="0"/>
              </a:spcAft>
            </a:pPr>
            <a:r>
              <a:rPr lang="en-US" sz="2800" b="1" dirty="0" smtClean="0">
                <a:solidFill>
                  <a:srgbClr val="0000FF"/>
                </a:solidFill>
                <a:latin typeface="Calibri"/>
                <a:cs typeface="+mn-cs"/>
              </a:rPr>
              <a:t>Bob’s view</a:t>
            </a:r>
            <a:endParaRPr lang="en-US" sz="2000" dirty="0">
              <a:solidFill>
                <a:prstClr val="black"/>
              </a:solidFill>
              <a:latin typeface="Calibri"/>
              <a:cs typeface="+mn-cs"/>
            </a:endParaRPr>
          </a:p>
        </p:txBody>
      </p:sp>
    </p:spTree>
    <p:extLst>
      <p:ext uri="{BB962C8B-B14F-4D97-AF65-F5344CB8AC3E}">
        <p14:creationId xmlns:p14="http://schemas.microsoft.com/office/powerpoint/2010/main" val="41464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afterEffect">
                                  <p:stCondLst>
                                    <p:cond delay="0"/>
                                  </p:stCondLst>
                                  <p:childTnLst>
                                    <p:animMotion origin="layout" path="M 0.00208 0.01921 C 0.00243 -0.00324 0.00278 -0.02454 0.0033 -0.05903 C 0.00365 -0.09398 0.00417 -0.13032 0.00469 -0.18866 C 0.00521 -0.24699 0.0059 -0.33102 0.00642 -0.4081 C 0.00694 -0.48518 0.00747 -0.59861 0.00781 -0.64907 " pathEditMode="relative" rAng="0" ptsTypes="aaaaa">
                                      <p:cBhvr>
                                        <p:cTn id="6" dur="5000" fill="hold"/>
                                        <p:tgtEl>
                                          <p:spTgt spid="9"/>
                                        </p:tgtEl>
                                        <p:attrNameLst>
                                          <p:attrName>ppt_x</p:attrName>
                                          <p:attrName>ppt_y</p:attrName>
                                        </p:attrNameLst>
                                      </p:cBhvr>
                                      <p:rCtr x="3" y="-334"/>
                                    </p:animMotion>
                                  </p:childTnLst>
                                </p:cTn>
                              </p:par>
                              <p:par>
                                <p:cTn id="7" presetID="35" presetClass="path" presetSubtype="0" repeatCount="indefinite" fill="hold" nodeType="withEffect">
                                  <p:stCondLst>
                                    <p:cond delay="0"/>
                                  </p:stCondLst>
                                  <p:childTnLst>
                                    <p:animMotion origin="layout" path="M -3.88889E-6 -4.07407E-6 L -0.70312 -4.07407E-6 " pathEditMode="relative" rAng="0" ptsTypes="AA">
                                      <p:cBhvr>
                                        <p:cTn id="8" dur="5000" fill="hold"/>
                                        <p:tgtEl>
                                          <p:spTgt spid="2"/>
                                        </p:tgtEl>
                                        <p:attrNameLst>
                                          <p:attrName>ppt_x</p:attrName>
                                          <p:attrName>ppt_y</p:attrName>
                                        </p:attrNameLst>
                                      </p:cBhvr>
                                      <p:rCtr x="-3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9"/>
          <p:cNvGrpSpPr>
            <a:grpSpLocks/>
          </p:cNvGrpSpPr>
          <p:nvPr/>
        </p:nvGrpSpPr>
        <p:grpSpPr bwMode="auto">
          <a:xfrm>
            <a:off x="5181600" y="685800"/>
            <a:ext cx="2895600" cy="2786063"/>
            <a:chOff x="2928" y="528"/>
            <a:chExt cx="1824" cy="1755"/>
          </a:xfrm>
        </p:grpSpPr>
        <p:sp>
          <p:nvSpPr>
            <p:cNvPr id="274438" name="AutoShape 1030"/>
            <p:cNvSpPr>
              <a:spLocks noChangeArrowheads="1"/>
            </p:cNvSpPr>
            <p:nvPr/>
          </p:nvSpPr>
          <p:spPr bwMode="auto">
            <a:xfrm>
              <a:off x="2928" y="528"/>
              <a:ext cx="1786" cy="1755"/>
            </a:xfrm>
            <a:custGeom>
              <a:avLst/>
              <a:gdLst>
                <a:gd name="G0" fmla="+- 1933 0 0"/>
                <a:gd name="G1" fmla="+- 21600 0 1933"/>
                <a:gd name="G2" fmla="+- 21600 0 193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33" y="10800"/>
                  </a:moveTo>
                  <a:cubicBezTo>
                    <a:pt x="1933" y="15697"/>
                    <a:pt x="5903" y="19667"/>
                    <a:pt x="10800" y="19667"/>
                  </a:cubicBezTo>
                  <a:cubicBezTo>
                    <a:pt x="15697" y="19667"/>
                    <a:pt x="19667" y="15697"/>
                    <a:pt x="19667" y="10800"/>
                  </a:cubicBezTo>
                  <a:cubicBezTo>
                    <a:pt x="19667" y="5903"/>
                    <a:pt x="15697" y="1933"/>
                    <a:pt x="10800" y="1933"/>
                  </a:cubicBezTo>
                  <a:cubicBezTo>
                    <a:pt x="5903" y="1933"/>
                    <a:pt x="1933" y="5903"/>
                    <a:pt x="1933" y="10800"/>
                  </a:cubicBezTo>
                  <a:close/>
                </a:path>
              </a:pathLst>
            </a:custGeom>
            <a:noFill/>
            <a:ln w="22225">
              <a:solidFill>
                <a:srgbClr val="996633"/>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39" name="Oval 1031"/>
            <p:cNvSpPr>
              <a:spLocks noChangeArrowheads="1"/>
            </p:cNvSpPr>
            <p:nvPr/>
          </p:nvSpPr>
          <p:spPr bwMode="auto">
            <a:xfrm flipH="1">
              <a:off x="2976" y="1488"/>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0" name="Oval 1032"/>
            <p:cNvSpPr>
              <a:spLocks noChangeArrowheads="1"/>
            </p:cNvSpPr>
            <p:nvPr/>
          </p:nvSpPr>
          <p:spPr bwMode="auto">
            <a:xfrm flipH="1">
              <a:off x="3072" y="1008"/>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1" name="Oval 1033"/>
            <p:cNvSpPr>
              <a:spLocks noChangeArrowheads="1"/>
            </p:cNvSpPr>
            <p:nvPr/>
          </p:nvSpPr>
          <p:spPr bwMode="auto">
            <a:xfrm flipH="1">
              <a:off x="3408" y="672"/>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2" name="Oval 1034"/>
            <p:cNvSpPr>
              <a:spLocks noChangeArrowheads="1"/>
            </p:cNvSpPr>
            <p:nvPr/>
          </p:nvSpPr>
          <p:spPr bwMode="auto">
            <a:xfrm flipH="1">
              <a:off x="3120" y="1824"/>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3" name="Oval 1035"/>
            <p:cNvSpPr>
              <a:spLocks noChangeArrowheads="1"/>
            </p:cNvSpPr>
            <p:nvPr/>
          </p:nvSpPr>
          <p:spPr bwMode="auto">
            <a:xfrm flipH="1">
              <a:off x="3360" y="2064"/>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4" name="Oval 1036"/>
            <p:cNvSpPr>
              <a:spLocks noChangeArrowheads="1"/>
            </p:cNvSpPr>
            <p:nvPr/>
          </p:nvSpPr>
          <p:spPr bwMode="auto">
            <a:xfrm flipH="1">
              <a:off x="3648" y="2160"/>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5" name="Oval 1037"/>
            <p:cNvSpPr>
              <a:spLocks noChangeArrowheads="1"/>
            </p:cNvSpPr>
            <p:nvPr/>
          </p:nvSpPr>
          <p:spPr bwMode="auto">
            <a:xfrm>
              <a:off x="4608" y="1488"/>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6" name="Oval 1038"/>
            <p:cNvSpPr>
              <a:spLocks noChangeArrowheads="1"/>
            </p:cNvSpPr>
            <p:nvPr/>
          </p:nvSpPr>
          <p:spPr bwMode="auto">
            <a:xfrm>
              <a:off x="4560" y="1056"/>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7" name="Oval 1039"/>
            <p:cNvSpPr>
              <a:spLocks noChangeArrowheads="1"/>
            </p:cNvSpPr>
            <p:nvPr/>
          </p:nvSpPr>
          <p:spPr bwMode="auto">
            <a:xfrm>
              <a:off x="4176" y="672"/>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8" name="Oval 1040"/>
            <p:cNvSpPr>
              <a:spLocks noChangeArrowheads="1"/>
            </p:cNvSpPr>
            <p:nvPr/>
          </p:nvSpPr>
          <p:spPr bwMode="auto">
            <a:xfrm>
              <a:off x="4464" y="1824"/>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49" name="Oval 1041"/>
            <p:cNvSpPr>
              <a:spLocks noChangeArrowheads="1"/>
            </p:cNvSpPr>
            <p:nvPr/>
          </p:nvSpPr>
          <p:spPr bwMode="auto">
            <a:xfrm>
              <a:off x="4224" y="2064"/>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0" name="Oval 1042"/>
            <p:cNvSpPr>
              <a:spLocks noChangeArrowheads="1"/>
            </p:cNvSpPr>
            <p:nvPr/>
          </p:nvSpPr>
          <p:spPr bwMode="auto">
            <a:xfrm>
              <a:off x="3936" y="2160"/>
              <a:ext cx="48" cy="48"/>
            </a:xfrm>
            <a:prstGeom prst="ellipse">
              <a:avLst/>
            </a:prstGeom>
            <a:solidFill>
              <a:srgbClr val="FF0000"/>
            </a:solidFill>
            <a:ln w="3175">
              <a:solidFill>
                <a:srgbClr val="FF3300"/>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1" name="Line 1043"/>
            <p:cNvSpPr>
              <a:spLocks noChangeShapeType="1"/>
            </p:cNvSpPr>
            <p:nvPr/>
          </p:nvSpPr>
          <p:spPr bwMode="auto">
            <a:xfrm>
              <a:off x="3696" y="2184"/>
              <a:ext cx="192" cy="0"/>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2" name="Line 1044"/>
            <p:cNvSpPr>
              <a:spLocks noChangeShapeType="1"/>
            </p:cNvSpPr>
            <p:nvPr/>
          </p:nvSpPr>
          <p:spPr bwMode="auto">
            <a:xfrm flipV="1">
              <a:off x="3984" y="2112"/>
              <a:ext cx="192" cy="72"/>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3" name="Line 1045"/>
            <p:cNvSpPr>
              <a:spLocks noChangeShapeType="1"/>
            </p:cNvSpPr>
            <p:nvPr/>
          </p:nvSpPr>
          <p:spPr bwMode="auto">
            <a:xfrm flipV="1">
              <a:off x="4280" y="1936"/>
              <a:ext cx="176" cy="128"/>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4" name="Line 1046"/>
            <p:cNvSpPr>
              <a:spLocks noChangeShapeType="1"/>
            </p:cNvSpPr>
            <p:nvPr/>
          </p:nvSpPr>
          <p:spPr bwMode="auto">
            <a:xfrm flipV="1">
              <a:off x="4496" y="1584"/>
              <a:ext cx="120" cy="264"/>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5" name="Line 1047"/>
            <p:cNvSpPr>
              <a:spLocks noChangeShapeType="1"/>
            </p:cNvSpPr>
            <p:nvPr/>
          </p:nvSpPr>
          <p:spPr bwMode="auto">
            <a:xfrm flipV="1">
              <a:off x="4632" y="1152"/>
              <a:ext cx="24" cy="352"/>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6" name="Line 1048"/>
            <p:cNvSpPr>
              <a:spLocks noChangeShapeType="1"/>
            </p:cNvSpPr>
            <p:nvPr/>
          </p:nvSpPr>
          <p:spPr bwMode="auto">
            <a:xfrm flipH="1" flipV="1">
              <a:off x="4368" y="768"/>
              <a:ext cx="224" cy="288"/>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7" name="Line 1049"/>
            <p:cNvSpPr>
              <a:spLocks noChangeShapeType="1"/>
            </p:cNvSpPr>
            <p:nvPr/>
          </p:nvSpPr>
          <p:spPr bwMode="auto">
            <a:xfrm flipH="1" flipV="1">
              <a:off x="3648" y="528"/>
              <a:ext cx="560" cy="160"/>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8" name="Line 1050"/>
            <p:cNvSpPr>
              <a:spLocks noChangeShapeType="1"/>
            </p:cNvSpPr>
            <p:nvPr/>
          </p:nvSpPr>
          <p:spPr bwMode="auto">
            <a:xfrm flipH="1">
              <a:off x="3120" y="680"/>
              <a:ext cx="312" cy="232"/>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59" name="Line 1051"/>
            <p:cNvSpPr>
              <a:spLocks noChangeShapeType="1"/>
            </p:cNvSpPr>
            <p:nvPr/>
          </p:nvSpPr>
          <p:spPr bwMode="auto">
            <a:xfrm flipH="1">
              <a:off x="2976" y="1024"/>
              <a:ext cx="128" cy="320"/>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60" name="Line 1052"/>
            <p:cNvSpPr>
              <a:spLocks noChangeShapeType="1"/>
            </p:cNvSpPr>
            <p:nvPr/>
          </p:nvSpPr>
          <p:spPr bwMode="auto">
            <a:xfrm>
              <a:off x="3024" y="1536"/>
              <a:ext cx="48" cy="192"/>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61" name="Line 1053"/>
            <p:cNvSpPr>
              <a:spLocks noChangeShapeType="1"/>
            </p:cNvSpPr>
            <p:nvPr/>
          </p:nvSpPr>
          <p:spPr bwMode="auto">
            <a:xfrm>
              <a:off x="3144" y="1848"/>
              <a:ext cx="168" cy="216"/>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62" name="Line 1054"/>
            <p:cNvSpPr>
              <a:spLocks noChangeShapeType="1"/>
            </p:cNvSpPr>
            <p:nvPr/>
          </p:nvSpPr>
          <p:spPr bwMode="auto">
            <a:xfrm>
              <a:off x="3400" y="2088"/>
              <a:ext cx="152" cy="72"/>
            </a:xfrm>
            <a:prstGeom prst="line">
              <a:avLst/>
            </a:prstGeom>
            <a:noFill/>
            <a:ln w="9525">
              <a:solidFill>
                <a:schemeClr val="accent2"/>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grpSp>
          <p:nvGrpSpPr>
            <p:cNvPr id="3" name="Group 1055"/>
            <p:cNvGrpSpPr>
              <a:grpSpLocks/>
            </p:cNvGrpSpPr>
            <p:nvPr/>
          </p:nvGrpSpPr>
          <p:grpSpPr bwMode="auto">
            <a:xfrm>
              <a:off x="4320" y="960"/>
              <a:ext cx="288" cy="336"/>
              <a:chOff x="4704" y="912"/>
              <a:chExt cx="288" cy="336"/>
            </a:xfrm>
          </p:grpSpPr>
          <p:sp>
            <p:nvSpPr>
              <p:cNvPr id="274464" name="Text Box 1056"/>
              <p:cNvSpPr txBox="1">
                <a:spLocks noChangeArrowheads="1"/>
              </p:cNvSpPr>
              <p:nvPr/>
            </p:nvSpPr>
            <p:spPr bwMode="auto">
              <a:xfrm>
                <a:off x="4800" y="1056"/>
                <a:ext cx="192" cy="192"/>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1400" b="1" i="1">
                    <a:solidFill>
                      <a:srgbClr val="FF3300"/>
                    </a:solidFill>
                    <a:latin typeface="Times" pitchFamily="18" charset="0"/>
                  </a:rPr>
                  <a:t>i</a:t>
                </a:r>
              </a:p>
            </p:txBody>
          </p:sp>
          <p:sp>
            <p:nvSpPr>
              <p:cNvPr id="274465" name="Text Box 1057"/>
              <p:cNvSpPr txBox="1">
                <a:spLocks noChangeArrowheads="1"/>
              </p:cNvSpPr>
              <p:nvPr/>
            </p:nvSpPr>
            <p:spPr bwMode="auto">
              <a:xfrm>
                <a:off x="4704" y="912"/>
                <a:ext cx="192"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FF3300"/>
                    </a:solidFill>
                    <a:latin typeface="Times" pitchFamily="18" charset="0"/>
                  </a:rPr>
                  <a:t>q</a:t>
                </a:r>
              </a:p>
            </p:txBody>
          </p:sp>
        </p:grpSp>
        <p:sp>
          <p:nvSpPr>
            <p:cNvPr id="274466" name="Text Box 1058"/>
            <p:cNvSpPr txBox="1">
              <a:spLocks noChangeArrowheads="1"/>
            </p:cNvSpPr>
            <p:nvPr/>
          </p:nvSpPr>
          <p:spPr bwMode="auto">
            <a:xfrm>
              <a:off x="4560" y="768"/>
              <a:ext cx="192" cy="192"/>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1400" b="1" i="1">
                  <a:solidFill>
                    <a:srgbClr val="C0504D"/>
                  </a:solidFill>
                  <a:latin typeface="Times" pitchFamily="18" charset="0"/>
                </a:rPr>
                <a:t>i</a:t>
              </a:r>
            </a:p>
          </p:txBody>
        </p:sp>
        <p:sp>
          <p:nvSpPr>
            <p:cNvPr id="274467" name="Text Box 1059"/>
            <p:cNvSpPr txBox="1">
              <a:spLocks noChangeArrowheads="1"/>
            </p:cNvSpPr>
            <p:nvPr/>
          </p:nvSpPr>
          <p:spPr bwMode="auto">
            <a:xfrm>
              <a:off x="4464" y="672"/>
              <a:ext cx="288"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C0504D"/>
                  </a:solidFill>
                  <a:latin typeface="Calibri"/>
                </a:rPr>
                <a:t>V</a:t>
              </a:r>
            </a:p>
          </p:txBody>
        </p:sp>
      </p:grpSp>
      <p:graphicFrame>
        <p:nvGraphicFramePr>
          <p:cNvPr id="283648" name="Object 1024"/>
          <p:cNvGraphicFramePr>
            <a:graphicFrameLocks noChangeAspect="1"/>
          </p:cNvGraphicFramePr>
          <p:nvPr/>
        </p:nvGraphicFramePr>
        <p:xfrm>
          <a:off x="533400" y="1872343"/>
          <a:ext cx="1792288" cy="614363"/>
        </p:xfrm>
        <a:graphic>
          <a:graphicData uri="http://schemas.openxmlformats.org/presentationml/2006/ole">
            <mc:AlternateContent xmlns:mc="http://schemas.openxmlformats.org/markup-compatibility/2006">
              <mc:Choice xmlns:v="urn:schemas-microsoft-com:vml" Requires="v">
                <p:oleObj spid="_x0000_s551968" name="Equation" r:id="rId3" imgW="685800" imgH="355320" progId="">
                  <p:embed/>
                </p:oleObj>
              </mc:Choice>
              <mc:Fallback>
                <p:oleObj name="Equation" r:id="rId3" imgW="685800" imgH="355320" progId="">
                  <p:embed/>
                  <p:pic>
                    <p:nvPicPr>
                      <p:cNvPr id="28364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72343"/>
                        <a:ext cx="1792288"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49" name="Object 1025"/>
          <p:cNvGraphicFramePr>
            <a:graphicFrameLocks noChangeAspect="1"/>
          </p:cNvGraphicFramePr>
          <p:nvPr/>
        </p:nvGraphicFramePr>
        <p:xfrm>
          <a:off x="611868" y="2928262"/>
          <a:ext cx="1930400" cy="595313"/>
        </p:xfrm>
        <a:graphic>
          <a:graphicData uri="http://schemas.openxmlformats.org/presentationml/2006/ole">
            <mc:AlternateContent xmlns:mc="http://schemas.openxmlformats.org/markup-compatibility/2006">
              <mc:Choice xmlns:v="urn:schemas-microsoft-com:vml" Requires="v">
                <p:oleObj spid="_x0000_s551969" name="Equation" r:id="rId5" imgW="761760" imgH="355320" progId="">
                  <p:embed/>
                </p:oleObj>
              </mc:Choice>
              <mc:Fallback>
                <p:oleObj name="Equation" r:id="rId5" imgW="761760" imgH="355320" progId="">
                  <p:embed/>
                  <p:pic>
                    <p:nvPicPr>
                      <p:cNvPr id="283649"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68" y="2928262"/>
                        <a:ext cx="19304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0" name="Object 1026"/>
          <p:cNvGraphicFramePr>
            <a:graphicFrameLocks noChangeAspect="1"/>
          </p:cNvGraphicFramePr>
          <p:nvPr/>
        </p:nvGraphicFramePr>
        <p:xfrm>
          <a:off x="611868" y="2928262"/>
          <a:ext cx="1795463" cy="593725"/>
        </p:xfrm>
        <a:graphic>
          <a:graphicData uri="http://schemas.openxmlformats.org/presentationml/2006/ole">
            <mc:AlternateContent xmlns:mc="http://schemas.openxmlformats.org/markup-compatibility/2006">
              <mc:Choice xmlns:v="urn:schemas-microsoft-com:vml" Requires="v">
                <p:oleObj spid="_x0000_s551970" name="Equation" r:id="rId7" imgW="711000" imgH="355320" progId="">
                  <p:embed/>
                </p:oleObj>
              </mc:Choice>
              <mc:Fallback>
                <p:oleObj name="Equation" r:id="rId7" imgW="711000" imgH="355320" progId="">
                  <p:embed/>
                  <p:pic>
                    <p:nvPicPr>
                      <p:cNvPr id="28365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868" y="2928262"/>
                        <a:ext cx="1795463"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1" name="Object 1027"/>
          <p:cNvGraphicFramePr>
            <a:graphicFrameLocks noChangeAspect="1"/>
          </p:cNvGraphicFramePr>
          <p:nvPr/>
        </p:nvGraphicFramePr>
        <p:xfrm>
          <a:off x="391885" y="5464630"/>
          <a:ext cx="4665533" cy="1030016"/>
        </p:xfrm>
        <a:graphic>
          <a:graphicData uri="http://schemas.openxmlformats.org/presentationml/2006/ole">
            <mc:AlternateContent xmlns:mc="http://schemas.openxmlformats.org/markup-compatibility/2006">
              <mc:Choice xmlns:v="urn:schemas-microsoft-com:vml" Requires="v">
                <p:oleObj spid="_x0000_s551971" name="Equation" r:id="rId9" imgW="1282680" imgH="419040" progId="">
                  <p:embed/>
                </p:oleObj>
              </mc:Choice>
              <mc:Fallback>
                <p:oleObj name="Equation" r:id="rId9" imgW="1282680" imgH="419040" progId="">
                  <p:embed/>
                  <p:pic>
                    <p:nvPicPr>
                      <p:cNvPr id="283651" name="Object 1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885" y="5464630"/>
                        <a:ext cx="4665533" cy="103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473" name="Rectangle 1065"/>
          <p:cNvSpPr>
            <a:spLocks noChangeArrowheads="1"/>
          </p:cNvSpPr>
          <p:nvPr/>
        </p:nvSpPr>
        <p:spPr bwMode="auto">
          <a:xfrm>
            <a:off x="320040" y="487680"/>
            <a:ext cx="5166360" cy="830997"/>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400" b="1" dirty="0">
                <a:solidFill>
                  <a:srgbClr val="0000FF"/>
                </a:solidFill>
                <a:latin typeface="Calibri"/>
              </a:rPr>
              <a:t>The current loop model: free charges moving inside a frictionless tube </a:t>
            </a:r>
          </a:p>
        </p:txBody>
      </p:sp>
      <p:sp>
        <p:nvSpPr>
          <p:cNvPr id="274474" name="Line 1066"/>
          <p:cNvSpPr>
            <a:spLocks noChangeShapeType="1"/>
          </p:cNvSpPr>
          <p:nvPr/>
        </p:nvSpPr>
        <p:spPr bwMode="auto">
          <a:xfrm flipH="1">
            <a:off x="6783388" y="634047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75" name="Line 1067"/>
          <p:cNvSpPr>
            <a:spLocks noChangeShapeType="1"/>
          </p:cNvSpPr>
          <p:nvPr/>
        </p:nvSpPr>
        <p:spPr bwMode="auto">
          <a:xfrm rot="9480000" flipV="1">
            <a:off x="7092950" y="63007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76" name="Line 1068"/>
          <p:cNvSpPr>
            <a:spLocks noChangeShapeType="1"/>
          </p:cNvSpPr>
          <p:nvPr/>
        </p:nvSpPr>
        <p:spPr bwMode="auto">
          <a:xfrm rot="12120000" flipV="1">
            <a:off x="6483350" y="6300788"/>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grpSp>
        <p:nvGrpSpPr>
          <p:cNvPr id="4" name="Group 1069"/>
          <p:cNvGrpSpPr>
            <a:grpSpLocks/>
          </p:cNvGrpSpPr>
          <p:nvPr/>
        </p:nvGrpSpPr>
        <p:grpSpPr bwMode="auto">
          <a:xfrm>
            <a:off x="3895725" y="304800"/>
            <a:ext cx="5997575" cy="6850063"/>
            <a:chOff x="2454" y="192"/>
            <a:chExt cx="3778" cy="4315"/>
          </a:xfrm>
        </p:grpSpPr>
        <p:sp>
          <p:nvSpPr>
            <p:cNvPr id="274478" name="Line 1070"/>
            <p:cNvSpPr>
              <a:spLocks noChangeShapeType="1"/>
            </p:cNvSpPr>
            <p:nvPr/>
          </p:nvSpPr>
          <p:spPr bwMode="auto">
            <a:xfrm rot="16200000" flipV="1">
              <a:off x="3240" y="2904"/>
              <a:ext cx="624" cy="1152"/>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79" name="Oval 1071"/>
            <p:cNvSpPr>
              <a:spLocks noChangeArrowheads="1"/>
            </p:cNvSpPr>
            <p:nvPr/>
          </p:nvSpPr>
          <p:spPr bwMode="auto">
            <a:xfrm>
              <a:off x="4903" y="3730"/>
              <a:ext cx="144" cy="144"/>
            </a:xfrm>
            <a:prstGeom prst="ellipse">
              <a:avLst/>
            </a:prstGeom>
            <a:solidFill>
              <a:schemeClr val="bg1"/>
            </a:solidFill>
            <a:ln w="22225">
              <a:no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0" name="Oval 1072"/>
            <p:cNvSpPr>
              <a:spLocks noChangeArrowheads="1"/>
            </p:cNvSpPr>
            <p:nvPr/>
          </p:nvSpPr>
          <p:spPr bwMode="auto">
            <a:xfrm>
              <a:off x="4189" y="3732"/>
              <a:ext cx="179" cy="178"/>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1" name="Line 1073"/>
            <p:cNvSpPr>
              <a:spLocks noChangeShapeType="1"/>
            </p:cNvSpPr>
            <p:nvPr/>
          </p:nvSpPr>
          <p:spPr bwMode="auto">
            <a:xfrm flipH="1" flipV="1">
              <a:off x="4128" y="192"/>
              <a:ext cx="160" cy="348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2" name="Line 1074"/>
            <p:cNvSpPr>
              <a:spLocks noChangeShapeType="1"/>
            </p:cNvSpPr>
            <p:nvPr/>
          </p:nvSpPr>
          <p:spPr bwMode="auto">
            <a:xfrm rot="-5400000">
              <a:off x="4608" y="2352"/>
              <a:ext cx="1200" cy="148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3" name="Line 1075"/>
            <p:cNvSpPr>
              <a:spLocks noChangeShapeType="1"/>
            </p:cNvSpPr>
            <p:nvPr/>
          </p:nvSpPr>
          <p:spPr bwMode="auto">
            <a:xfrm flipH="1" flipV="1">
              <a:off x="2976" y="2400"/>
              <a:ext cx="1152" cy="1296"/>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4" name="Line 1076"/>
            <p:cNvSpPr>
              <a:spLocks noChangeShapeType="1"/>
            </p:cNvSpPr>
            <p:nvPr/>
          </p:nvSpPr>
          <p:spPr bwMode="auto">
            <a:xfrm rot="10800000" flipH="1">
              <a:off x="4378" y="480"/>
              <a:ext cx="1094" cy="322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5" name="Line 1077"/>
            <p:cNvSpPr>
              <a:spLocks noChangeShapeType="1"/>
            </p:cNvSpPr>
            <p:nvPr/>
          </p:nvSpPr>
          <p:spPr bwMode="auto">
            <a:xfrm rot="1320000" flipH="1" flipV="1">
              <a:off x="4222" y="287"/>
              <a:ext cx="778" cy="337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6" name="Line 1078"/>
            <p:cNvSpPr>
              <a:spLocks noChangeShapeType="1"/>
            </p:cNvSpPr>
            <p:nvPr/>
          </p:nvSpPr>
          <p:spPr bwMode="auto">
            <a:xfrm rot="4020000" flipH="1" flipV="1">
              <a:off x="4411" y="1505"/>
              <a:ext cx="1477" cy="216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7" name="Line 1079"/>
            <p:cNvSpPr>
              <a:spLocks noChangeShapeType="1"/>
            </p:cNvSpPr>
            <p:nvPr/>
          </p:nvSpPr>
          <p:spPr bwMode="auto">
            <a:xfrm rot="14880000" flipH="1">
              <a:off x="5038" y="2923"/>
              <a:ext cx="138" cy="1354"/>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8" name="Line 1080"/>
            <p:cNvSpPr>
              <a:spLocks noChangeShapeType="1"/>
            </p:cNvSpPr>
            <p:nvPr/>
          </p:nvSpPr>
          <p:spPr bwMode="auto">
            <a:xfrm rot="17520000" flipV="1">
              <a:off x="2583" y="1290"/>
              <a:ext cx="1939" cy="219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89" name="Line 1081"/>
            <p:cNvSpPr>
              <a:spLocks noChangeShapeType="1"/>
            </p:cNvSpPr>
            <p:nvPr/>
          </p:nvSpPr>
          <p:spPr bwMode="auto">
            <a:xfrm rot="20220000" flipV="1">
              <a:off x="3552" y="278"/>
              <a:ext cx="458" cy="341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90" name="Text Box 1082"/>
            <p:cNvSpPr txBox="1">
              <a:spLocks noChangeArrowheads="1"/>
            </p:cNvSpPr>
            <p:nvPr/>
          </p:nvSpPr>
          <p:spPr bwMode="auto">
            <a:xfrm>
              <a:off x="4944" y="2112"/>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FF6699"/>
                  </a:solidFill>
                  <a:latin typeface="Times" pitchFamily="18" charset="0"/>
                </a:rPr>
                <a:t>E</a:t>
              </a:r>
            </a:p>
          </p:txBody>
        </p:sp>
        <p:sp>
          <p:nvSpPr>
            <p:cNvPr id="274491" name="Line 1083"/>
            <p:cNvSpPr>
              <a:spLocks noChangeShapeType="1"/>
            </p:cNvSpPr>
            <p:nvPr/>
          </p:nvSpPr>
          <p:spPr bwMode="auto">
            <a:xfrm flipH="1">
              <a:off x="3625" y="3939"/>
              <a:ext cx="576" cy="56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92" name="Line 1084"/>
            <p:cNvSpPr>
              <a:spLocks noChangeShapeType="1"/>
            </p:cNvSpPr>
            <p:nvPr/>
          </p:nvSpPr>
          <p:spPr bwMode="auto">
            <a:xfrm rot="16200000" flipV="1">
              <a:off x="3595" y="3317"/>
              <a:ext cx="11" cy="1057"/>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93" name="Line 1085"/>
            <p:cNvSpPr>
              <a:spLocks noChangeShapeType="1"/>
            </p:cNvSpPr>
            <p:nvPr/>
          </p:nvSpPr>
          <p:spPr bwMode="auto">
            <a:xfrm rot="-5400000">
              <a:off x="5130" y="3126"/>
              <a:ext cx="11" cy="144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94" name="Line 1086"/>
            <p:cNvSpPr>
              <a:spLocks noChangeShapeType="1"/>
            </p:cNvSpPr>
            <p:nvPr/>
          </p:nvSpPr>
          <p:spPr bwMode="auto">
            <a:xfrm>
              <a:off x="4384" y="3961"/>
              <a:ext cx="504" cy="498"/>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95" name="Line 1087"/>
            <p:cNvSpPr>
              <a:spLocks noChangeShapeType="1"/>
            </p:cNvSpPr>
            <p:nvPr/>
          </p:nvSpPr>
          <p:spPr bwMode="auto">
            <a:xfrm rot="6720000" flipV="1">
              <a:off x="4928" y="3561"/>
              <a:ext cx="24" cy="115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96" name="Line 1088"/>
            <p:cNvSpPr>
              <a:spLocks noChangeShapeType="1"/>
            </p:cNvSpPr>
            <p:nvPr/>
          </p:nvSpPr>
          <p:spPr bwMode="auto">
            <a:xfrm rot="14820000" flipV="1">
              <a:off x="3586" y="3566"/>
              <a:ext cx="27" cy="1152"/>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endParaRPr>
            </a:p>
          </p:txBody>
        </p:sp>
      </p:grpSp>
      <p:grpSp>
        <p:nvGrpSpPr>
          <p:cNvPr id="5" name="Group 1089"/>
          <p:cNvGrpSpPr>
            <a:grpSpLocks/>
          </p:cNvGrpSpPr>
          <p:nvPr/>
        </p:nvGrpSpPr>
        <p:grpSpPr bwMode="auto">
          <a:xfrm>
            <a:off x="5638800" y="1676400"/>
            <a:ext cx="990600" cy="457200"/>
            <a:chOff x="3552" y="1056"/>
            <a:chExt cx="624" cy="288"/>
          </a:xfrm>
        </p:grpSpPr>
        <p:sp>
          <p:nvSpPr>
            <p:cNvPr id="274498" name="Line 1090"/>
            <p:cNvSpPr>
              <a:spLocks noChangeShapeType="1"/>
            </p:cNvSpPr>
            <p:nvPr/>
          </p:nvSpPr>
          <p:spPr bwMode="auto">
            <a:xfrm flipH="1">
              <a:off x="3552" y="1344"/>
              <a:ext cx="576" cy="0"/>
            </a:xfrm>
            <a:prstGeom prst="line">
              <a:avLst/>
            </a:prstGeom>
            <a:noFill/>
            <a:ln w="22225">
              <a:solidFill>
                <a:srgbClr val="00FF00"/>
              </a:solidFill>
              <a:round/>
              <a:headEnd/>
              <a:tailEnd type="triangle" w="med" len="med"/>
            </a:ln>
            <a:effectLst/>
          </p:spPr>
          <p:txBody>
            <a:bodyPr wrap="none" anchor="ctr"/>
            <a:lstStyle/>
            <a:p>
              <a:pPr algn="l" rtl="0" fontAlgn="auto">
                <a:spcBef>
                  <a:spcPts val="0"/>
                </a:spcBef>
                <a:spcAft>
                  <a:spcPts val="0"/>
                </a:spcAft>
              </a:pPr>
              <a:endParaRPr lang="en-US">
                <a:solidFill>
                  <a:prstClr val="black"/>
                </a:solidFill>
                <a:latin typeface="Calibri"/>
              </a:endParaRPr>
            </a:p>
          </p:txBody>
        </p:sp>
        <p:sp>
          <p:nvSpPr>
            <p:cNvPr id="274499" name="Text Box 1091"/>
            <p:cNvSpPr txBox="1">
              <a:spLocks noChangeArrowheads="1"/>
            </p:cNvSpPr>
            <p:nvPr/>
          </p:nvSpPr>
          <p:spPr bwMode="auto">
            <a:xfrm>
              <a:off x="3744" y="1056"/>
              <a:ext cx="240" cy="2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2000" b="1" i="1">
                  <a:solidFill>
                    <a:srgbClr val="33CC33"/>
                  </a:solidFill>
                  <a:latin typeface="Times" pitchFamily="18" charset="0"/>
                </a:rPr>
                <a:t>p</a:t>
              </a:r>
            </a:p>
          </p:txBody>
        </p:sp>
        <p:sp>
          <p:nvSpPr>
            <p:cNvPr id="274500" name="Text Box 1092"/>
            <p:cNvSpPr txBox="1">
              <a:spLocks noChangeArrowheads="1"/>
            </p:cNvSpPr>
            <p:nvPr/>
          </p:nvSpPr>
          <p:spPr bwMode="auto">
            <a:xfrm>
              <a:off x="3840" y="1152"/>
              <a:ext cx="336" cy="154"/>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1000" b="1" i="1">
                  <a:solidFill>
                    <a:srgbClr val="33CC33"/>
                  </a:solidFill>
                  <a:latin typeface="Times" pitchFamily="18" charset="0"/>
                </a:rPr>
                <a:t>hid</a:t>
              </a:r>
            </a:p>
          </p:txBody>
        </p:sp>
      </p:grpSp>
      <p:sp>
        <p:nvSpPr>
          <p:cNvPr id="274502" name="Rectangle 1094"/>
          <p:cNvSpPr>
            <a:spLocks noChangeArrowheads="1"/>
          </p:cNvSpPr>
          <p:nvPr/>
        </p:nvSpPr>
        <p:spPr bwMode="auto">
          <a:xfrm>
            <a:off x="1280160" y="60960"/>
            <a:ext cx="3535680" cy="523220"/>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2800" b="1" dirty="0">
                <a:solidFill>
                  <a:srgbClr val="0000FF"/>
                </a:solidFill>
                <a:latin typeface="Calibri"/>
              </a:rPr>
              <a:t>Hidden  momentum </a:t>
            </a:r>
          </a:p>
        </p:txBody>
      </p:sp>
      <p:sp>
        <p:nvSpPr>
          <p:cNvPr id="274503" name="Rectangle 1095"/>
          <p:cNvSpPr>
            <a:spLocks noChangeArrowheads="1"/>
          </p:cNvSpPr>
          <p:nvPr/>
        </p:nvSpPr>
        <p:spPr bwMode="auto">
          <a:xfrm>
            <a:off x="152400" y="1325880"/>
            <a:ext cx="4876800" cy="304800"/>
          </a:xfrm>
          <a:prstGeom prst="rect">
            <a:avLst/>
          </a:prstGeom>
          <a:noFill/>
          <a:ln w="22225">
            <a:noFill/>
            <a:miter lim="800000"/>
            <a:headEnd/>
            <a:tailEnd/>
          </a:ln>
          <a:effectLst/>
        </p:spPr>
        <p:txBody>
          <a:bodyPr>
            <a:spAutoFit/>
          </a:bodyPr>
          <a:lstStyle/>
          <a:p>
            <a:pPr algn="l" rtl="0" fontAlgn="auto">
              <a:spcBef>
                <a:spcPct val="50000"/>
              </a:spcBef>
              <a:spcAft>
                <a:spcPts val="0"/>
              </a:spcAft>
            </a:pPr>
            <a:r>
              <a:rPr lang="en-US" sz="1400" dirty="0">
                <a:solidFill>
                  <a:prstClr val="black"/>
                </a:solidFill>
                <a:latin typeface="Calibri"/>
              </a:rPr>
              <a:t>(This and other models: L. </a:t>
            </a:r>
            <a:r>
              <a:rPr lang="en-US" sz="1400" dirty="0" err="1">
                <a:solidFill>
                  <a:prstClr val="black"/>
                </a:solidFill>
                <a:latin typeface="Calibri"/>
              </a:rPr>
              <a:t>Vaidman</a:t>
            </a:r>
            <a:r>
              <a:rPr lang="en-US" sz="1400" dirty="0">
                <a:solidFill>
                  <a:prstClr val="black"/>
                </a:solidFill>
                <a:latin typeface="Calibri"/>
              </a:rPr>
              <a:t>, AJP </a:t>
            </a:r>
            <a:r>
              <a:rPr lang="en-US" sz="1400" b="1" dirty="0">
                <a:solidFill>
                  <a:prstClr val="black"/>
                </a:solidFill>
                <a:latin typeface="Calibri"/>
              </a:rPr>
              <a:t>58,</a:t>
            </a:r>
            <a:r>
              <a:rPr lang="en-US" sz="1400" dirty="0">
                <a:solidFill>
                  <a:prstClr val="black"/>
                </a:solidFill>
                <a:latin typeface="Calibri"/>
              </a:rPr>
              <a:t> 978 (1990)) </a:t>
            </a:r>
          </a:p>
        </p:txBody>
      </p:sp>
      <p:graphicFrame>
        <p:nvGraphicFramePr>
          <p:cNvPr id="283652" name="Object 1028"/>
          <p:cNvGraphicFramePr>
            <a:graphicFrameLocks noChangeAspect="1"/>
          </p:cNvGraphicFramePr>
          <p:nvPr/>
        </p:nvGraphicFramePr>
        <p:xfrm>
          <a:off x="185056" y="3875314"/>
          <a:ext cx="5238677" cy="1171303"/>
        </p:xfrm>
        <a:graphic>
          <a:graphicData uri="http://schemas.openxmlformats.org/presentationml/2006/ole">
            <mc:AlternateContent xmlns:mc="http://schemas.openxmlformats.org/markup-compatibility/2006">
              <mc:Choice xmlns:v="urn:schemas-microsoft-com:vml" Requires="v">
                <p:oleObj spid="_x0000_s551972" name="Equation" r:id="rId11" imgW="1917360" imgH="672840" progId="Equation.DSMT4">
                  <p:embed/>
                </p:oleObj>
              </mc:Choice>
              <mc:Fallback>
                <p:oleObj name="Equation" r:id="rId11" imgW="1917360" imgH="672840" progId="Equation.DSMT4">
                  <p:embed/>
                  <p:pic>
                    <p:nvPicPr>
                      <p:cNvPr id="283652" name="Object 10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056" y="3875314"/>
                        <a:ext cx="5238677" cy="1171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6403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36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83650"/>
                                        </p:tgtEl>
                                        <p:attrNameLst>
                                          <p:attrName>style.visibility</p:attrName>
                                        </p:attrNameLst>
                                      </p:cBhvr>
                                      <p:to>
                                        <p:strVal val="visible"/>
                                      </p:to>
                                    </p:set>
                                  </p:childTnLst>
                                  <p:subTnLst>
                                    <p:set>
                                      <p:cBhvr override="childStyle">
                                        <p:cTn dur="1" fill="hold" display="0" masterRel="nextClick" afterEffect="1"/>
                                        <p:tgtEl>
                                          <p:spTgt spid="28365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836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836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836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381000"/>
            <a:ext cx="5638800" cy="707886"/>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4000" b="1" dirty="0">
                <a:solidFill>
                  <a:srgbClr val="0000FF"/>
                </a:solidFill>
                <a:latin typeface="Calibri"/>
                <a:cs typeface="+mn-cs"/>
              </a:rPr>
              <a:t>Resolution of </a:t>
            </a:r>
            <a:r>
              <a:rPr lang="en-US" sz="4000" b="1" dirty="0" smtClean="0">
                <a:solidFill>
                  <a:srgbClr val="0000FF"/>
                </a:solidFill>
                <a:latin typeface="Calibri"/>
                <a:cs typeface="+mn-cs"/>
              </a:rPr>
              <a:t>Paradox  IV  </a:t>
            </a:r>
            <a:endParaRPr lang="en-US" sz="4000" b="1" dirty="0">
              <a:solidFill>
                <a:srgbClr val="0000FF"/>
              </a:solidFill>
              <a:latin typeface="Calibri"/>
              <a:cs typeface="+mn-cs"/>
            </a:endParaRPr>
          </a:p>
        </p:txBody>
      </p:sp>
      <p:graphicFrame>
        <p:nvGraphicFramePr>
          <p:cNvPr id="284673" name="Object 1025"/>
          <p:cNvGraphicFramePr>
            <a:graphicFrameLocks noChangeAspect="1"/>
          </p:cNvGraphicFramePr>
          <p:nvPr/>
        </p:nvGraphicFramePr>
        <p:xfrm>
          <a:off x="3093720" y="1795145"/>
          <a:ext cx="1036638" cy="612775"/>
        </p:xfrm>
        <a:graphic>
          <a:graphicData uri="http://schemas.openxmlformats.org/presentationml/2006/ole">
            <mc:AlternateContent xmlns:mc="http://schemas.openxmlformats.org/markup-compatibility/2006">
              <mc:Choice xmlns:v="urn:schemas-microsoft-com:vml" Requires="v">
                <p:oleObj spid="_x0000_s549939" name="Equation" r:id="rId3" imgW="355320" imgH="215640" progId="Equation.3">
                  <p:embed/>
                </p:oleObj>
              </mc:Choice>
              <mc:Fallback>
                <p:oleObj name="Equation" r:id="rId3" imgW="355320" imgH="215640" progId="Equation.3">
                  <p:embed/>
                  <p:pic>
                    <p:nvPicPr>
                      <p:cNvPr id="284673" name="Object 1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720" y="1795145"/>
                        <a:ext cx="1036638"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4" name="Object 1026"/>
          <p:cNvGraphicFramePr>
            <a:graphicFrameLocks noChangeAspect="1"/>
          </p:cNvGraphicFramePr>
          <p:nvPr/>
        </p:nvGraphicFramePr>
        <p:xfrm>
          <a:off x="198120" y="1795145"/>
          <a:ext cx="1393825" cy="612775"/>
        </p:xfrm>
        <a:graphic>
          <a:graphicData uri="http://schemas.openxmlformats.org/presentationml/2006/ole">
            <mc:AlternateContent xmlns:mc="http://schemas.openxmlformats.org/markup-compatibility/2006">
              <mc:Choice xmlns:v="urn:schemas-microsoft-com:vml" Requires="v">
                <p:oleObj spid="_x0000_s549940" name="Equation" r:id="rId5" imgW="393480" imgH="215640" progId="Equation.3">
                  <p:embed/>
                </p:oleObj>
              </mc:Choice>
              <mc:Fallback>
                <p:oleObj name="Equation" r:id="rId5" imgW="393480" imgH="215640" progId="Equation.3">
                  <p:embed/>
                  <p:pic>
                    <p:nvPicPr>
                      <p:cNvPr id="284674" name="Object 1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 y="1795145"/>
                        <a:ext cx="139382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5" name="Object 1027"/>
          <p:cNvGraphicFramePr>
            <a:graphicFrameLocks noChangeAspect="1"/>
          </p:cNvGraphicFramePr>
          <p:nvPr/>
        </p:nvGraphicFramePr>
        <p:xfrm>
          <a:off x="198120" y="3459480"/>
          <a:ext cx="1782763" cy="1117600"/>
        </p:xfrm>
        <a:graphic>
          <a:graphicData uri="http://schemas.openxmlformats.org/presentationml/2006/ole">
            <mc:AlternateContent xmlns:mc="http://schemas.openxmlformats.org/markup-compatibility/2006">
              <mc:Choice xmlns:v="urn:schemas-microsoft-com:vml" Requires="v">
                <p:oleObj spid="_x0000_s549941" name="Equation" r:id="rId7" imgW="495000" imgH="393480" progId="Equation.3">
                  <p:embed/>
                </p:oleObj>
              </mc:Choice>
              <mc:Fallback>
                <p:oleObj name="Equation" r:id="rId7" imgW="495000" imgH="393480" progId="Equation.3">
                  <p:embed/>
                  <p:pic>
                    <p:nvPicPr>
                      <p:cNvPr id="284675" name="Object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 y="3459480"/>
                        <a:ext cx="1782763"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2" name="Rectangle 4"/>
          <p:cNvSpPr>
            <a:spLocks noChangeArrowheads="1"/>
          </p:cNvSpPr>
          <p:nvPr/>
        </p:nvSpPr>
        <p:spPr bwMode="auto">
          <a:xfrm>
            <a:off x="1889760" y="1889760"/>
            <a:ext cx="944880"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a:solidFill>
                  <a:srgbClr val="0000FF"/>
                </a:solidFill>
                <a:latin typeface="Calibri"/>
                <a:cs typeface="+mn-cs"/>
              </a:rPr>
              <a:t>but</a:t>
            </a:r>
          </a:p>
        </p:txBody>
      </p:sp>
      <p:graphicFrame>
        <p:nvGraphicFramePr>
          <p:cNvPr id="284678" name="Object 1030"/>
          <p:cNvGraphicFramePr>
            <a:graphicFrameLocks noChangeAspect="1"/>
          </p:cNvGraphicFramePr>
          <p:nvPr/>
        </p:nvGraphicFramePr>
        <p:xfrm>
          <a:off x="4069080" y="3703320"/>
          <a:ext cx="3549650" cy="722313"/>
        </p:xfrm>
        <a:graphic>
          <a:graphicData uri="http://schemas.openxmlformats.org/presentationml/2006/ole">
            <mc:AlternateContent xmlns:mc="http://schemas.openxmlformats.org/markup-compatibility/2006">
              <mc:Choice xmlns:v="urn:schemas-microsoft-com:vml" Requires="v">
                <p:oleObj spid="_x0000_s549942" name="Equation" r:id="rId9" imgW="1002960" imgH="253800" progId="Equation.3">
                  <p:embed/>
                </p:oleObj>
              </mc:Choice>
              <mc:Fallback>
                <p:oleObj name="Equation" r:id="rId9" imgW="1002960" imgH="253800" progId="Equation.3">
                  <p:embed/>
                  <p:pic>
                    <p:nvPicPr>
                      <p:cNvPr id="284678" name="Object 10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9080" y="3703320"/>
                        <a:ext cx="354965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61" name="Rectangle 13"/>
          <p:cNvSpPr>
            <a:spLocks noChangeArrowheads="1"/>
          </p:cNvSpPr>
          <p:nvPr/>
        </p:nvSpPr>
        <p:spPr bwMode="auto">
          <a:xfrm>
            <a:off x="3992880" y="3596640"/>
            <a:ext cx="3581400" cy="990600"/>
          </a:xfrm>
          <a:prstGeom prst="rect">
            <a:avLst/>
          </a:prstGeom>
          <a:noFill/>
          <a:ln w="22225">
            <a:solidFill>
              <a:srgbClr val="3333CC"/>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aphicFrame>
        <p:nvGraphicFramePr>
          <p:cNvPr id="284679" name="Object 1031"/>
          <p:cNvGraphicFramePr>
            <a:graphicFrameLocks noChangeAspect="1"/>
          </p:cNvGraphicFramePr>
          <p:nvPr/>
        </p:nvGraphicFramePr>
        <p:xfrm>
          <a:off x="198120" y="5455920"/>
          <a:ext cx="2697163" cy="1117600"/>
        </p:xfrm>
        <a:graphic>
          <a:graphicData uri="http://schemas.openxmlformats.org/presentationml/2006/ole">
            <mc:AlternateContent xmlns:mc="http://schemas.openxmlformats.org/markup-compatibility/2006">
              <mc:Choice xmlns:v="urn:schemas-microsoft-com:vml" Requires="v">
                <p:oleObj spid="_x0000_s549943" name="Equation" r:id="rId11" imgW="749160" imgH="393480" progId="Equation.3">
                  <p:embed/>
                </p:oleObj>
              </mc:Choice>
              <mc:Fallback>
                <p:oleObj name="Equation" r:id="rId11" imgW="749160" imgH="393480" progId="Equation.3">
                  <p:embed/>
                  <p:pic>
                    <p:nvPicPr>
                      <p:cNvPr id="284679" name="Object 10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 y="5455920"/>
                        <a:ext cx="2697163"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63" name="Rectangle 15"/>
          <p:cNvSpPr>
            <a:spLocks noChangeArrowheads="1"/>
          </p:cNvSpPr>
          <p:nvPr/>
        </p:nvSpPr>
        <p:spPr bwMode="auto">
          <a:xfrm>
            <a:off x="2941320" y="5623560"/>
            <a:ext cx="1645920" cy="584775"/>
          </a:xfrm>
          <a:prstGeom prst="rect">
            <a:avLst/>
          </a:prstGeom>
          <a:noFill/>
          <a:ln w="22225">
            <a:noFill/>
            <a:miter lim="800000"/>
            <a:headEnd/>
            <a:tailEnd/>
          </a:ln>
          <a:effectLst/>
        </p:spPr>
        <p:txBody>
          <a:bodyPr wrap="square">
            <a:spAutoFit/>
          </a:bodyPr>
          <a:lstStyle/>
          <a:p>
            <a:pPr algn="l" rtl="0" fontAlgn="auto">
              <a:spcBef>
                <a:spcPct val="50000"/>
              </a:spcBef>
              <a:spcAft>
                <a:spcPts val="0"/>
              </a:spcAft>
            </a:pPr>
            <a:r>
              <a:rPr lang="en-US" sz="3200" b="1" dirty="0">
                <a:solidFill>
                  <a:srgbClr val="0000FF"/>
                </a:solidFill>
                <a:latin typeface="Calibri"/>
                <a:cs typeface="+mn-cs"/>
              </a:rPr>
              <a:t>exactly</a:t>
            </a:r>
          </a:p>
        </p:txBody>
      </p:sp>
      <p:graphicFrame>
        <p:nvGraphicFramePr>
          <p:cNvPr id="284680" name="Object 1032"/>
          <p:cNvGraphicFramePr>
            <a:graphicFrameLocks noChangeAspect="1"/>
          </p:cNvGraphicFramePr>
          <p:nvPr/>
        </p:nvGraphicFramePr>
        <p:xfrm>
          <a:off x="6338888" y="5608320"/>
          <a:ext cx="1038225" cy="612775"/>
        </p:xfrm>
        <a:graphic>
          <a:graphicData uri="http://schemas.openxmlformats.org/presentationml/2006/ole">
            <mc:AlternateContent xmlns:mc="http://schemas.openxmlformats.org/markup-compatibility/2006">
              <mc:Choice xmlns:v="urn:schemas-microsoft-com:vml" Requires="v">
                <p:oleObj spid="_x0000_s549944" name="Equation" r:id="rId13" imgW="355320" imgH="215640" progId="Equation.3">
                  <p:embed/>
                </p:oleObj>
              </mc:Choice>
              <mc:Fallback>
                <p:oleObj name="Equation" r:id="rId13" imgW="355320" imgH="215640" progId="Equation.3">
                  <p:embed/>
                  <p:pic>
                    <p:nvPicPr>
                      <p:cNvPr id="284680" name="Object 10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8888" y="5608320"/>
                        <a:ext cx="103822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81" name="Object 1033"/>
          <p:cNvGraphicFramePr>
            <a:graphicFrameLocks noChangeAspect="1"/>
          </p:cNvGraphicFramePr>
          <p:nvPr/>
        </p:nvGraphicFramePr>
        <p:xfrm>
          <a:off x="5029200" y="5775008"/>
          <a:ext cx="557213" cy="431800"/>
        </p:xfrm>
        <a:graphic>
          <a:graphicData uri="http://schemas.openxmlformats.org/presentationml/2006/ole">
            <mc:AlternateContent xmlns:mc="http://schemas.openxmlformats.org/markup-compatibility/2006">
              <mc:Choice xmlns:v="urn:schemas-microsoft-com:vml" Requires="v">
                <p:oleObj spid="_x0000_s549945" name="Equation" r:id="rId15" imgW="190440" imgH="152280" progId="Equation.3">
                  <p:embed/>
                </p:oleObj>
              </mc:Choice>
              <mc:Fallback>
                <p:oleObj name="Equation" r:id="rId15" imgW="190440" imgH="152280" progId="Equation.3">
                  <p:embed/>
                  <p:pic>
                    <p:nvPicPr>
                      <p:cNvPr id="284681" name="Object 10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5775008"/>
                        <a:ext cx="5572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67" name="Rectangle 19"/>
          <p:cNvSpPr>
            <a:spLocks noChangeArrowheads="1"/>
          </p:cNvSpPr>
          <p:nvPr/>
        </p:nvSpPr>
        <p:spPr bwMode="auto">
          <a:xfrm>
            <a:off x="6096000" y="5608320"/>
            <a:ext cx="1524000" cy="762000"/>
          </a:xfrm>
          <a:prstGeom prst="rect">
            <a:avLst/>
          </a:prstGeom>
          <a:noFill/>
          <a:ln w="22225">
            <a:solidFill>
              <a:srgbClr val="3333CC"/>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9" name="Oval 1026"/>
          <p:cNvSpPr>
            <a:spLocks noChangeArrowheads="1"/>
          </p:cNvSpPr>
          <p:nvPr/>
        </p:nvSpPr>
        <p:spPr bwMode="auto">
          <a:xfrm>
            <a:off x="6577965" y="1487805"/>
            <a:ext cx="284163" cy="282575"/>
          </a:xfrm>
          <a:prstGeom prst="ellipse">
            <a:avLst/>
          </a:prstGeom>
          <a:solidFill>
            <a:srgbClr val="FF6699"/>
          </a:solidFill>
          <a:ln w="22225">
            <a:solidFill>
              <a:srgbClr val="FF6699"/>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0" name="Line 1027"/>
          <p:cNvSpPr>
            <a:spLocks noChangeShapeType="1"/>
          </p:cNvSpPr>
          <p:nvPr/>
        </p:nvSpPr>
        <p:spPr bwMode="auto">
          <a:xfrm flipV="1">
            <a:off x="6735128" y="265430"/>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1" name="Line 1028"/>
          <p:cNvSpPr>
            <a:spLocks noChangeShapeType="1"/>
          </p:cNvSpPr>
          <p:nvPr/>
        </p:nvSpPr>
        <p:spPr bwMode="auto">
          <a:xfrm flipH="1">
            <a:off x="5692140" y="1770380"/>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2" name="Line 1029"/>
          <p:cNvSpPr>
            <a:spLocks noChangeShapeType="1"/>
          </p:cNvSpPr>
          <p:nvPr/>
        </p:nvSpPr>
        <p:spPr bwMode="auto">
          <a:xfrm rot="16200000" flipV="1">
            <a:off x="5920740" y="1059180"/>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3" name="Line 1030"/>
          <p:cNvSpPr>
            <a:spLocks noChangeShapeType="1"/>
          </p:cNvSpPr>
          <p:nvPr/>
        </p:nvSpPr>
        <p:spPr bwMode="auto">
          <a:xfrm flipH="1">
            <a:off x="6720840" y="1857693"/>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4" name="Line 1031"/>
          <p:cNvSpPr>
            <a:spLocks noChangeShapeType="1"/>
          </p:cNvSpPr>
          <p:nvPr/>
        </p:nvSpPr>
        <p:spPr bwMode="auto">
          <a:xfrm rot="5400000" flipV="1">
            <a:off x="7520940" y="1035368"/>
            <a:ext cx="0" cy="11430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5" name="Line 1032"/>
          <p:cNvSpPr>
            <a:spLocks noChangeShapeType="1"/>
          </p:cNvSpPr>
          <p:nvPr/>
        </p:nvSpPr>
        <p:spPr bwMode="auto">
          <a:xfrm flipH="1" flipV="1">
            <a:off x="5627053" y="55435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6" name="Line 1033"/>
          <p:cNvSpPr>
            <a:spLocks noChangeShapeType="1"/>
          </p:cNvSpPr>
          <p:nvPr/>
        </p:nvSpPr>
        <p:spPr bwMode="auto">
          <a:xfrm>
            <a:off x="6897053" y="1805305"/>
            <a:ext cx="800100" cy="79057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7" name="Line 1034"/>
          <p:cNvSpPr>
            <a:spLocks noChangeShapeType="1"/>
          </p:cNvSpPr>
          <p:nvPr/>
        </p:nvSpPr>
        <p:spPr bwMode="auto">
          <a:xfrm rot="10800000" flipH="1">
            <a:off x="6878003" y="548005"/>
            <a:ext cx="914400" cy="901700"/>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8" name="Line 1035"/>
          <p:cNvSpPr>
            <a:spLocks noChangeShapeType="1"/>
          </p:cNvSpPr>
          <p:nvPr/>
        </p:nvSpPr>
        <p:spPr bwMode="auto">
          <a:xfrm rot="1320000" flipV="1">
            <a:off x="7030403" y="31940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29" name="Line 1036"/>
          <p:cNvSpPr>
            <a:spLocks noChangeShapeType="1"/>
          </p:cNvSpPr>
          <p:nvPr/>
        </p:nvSpPr>
        <p:spPr bwMode="auto">
          <a:xfrm rot="4020000" flipV="1">
            <a:off x="7460616" y="768667"/>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0" name="Line 1037"/>
          <p:cNvSpPr>
            <a:spLocks noChangeShapeType="1"/>
          </p:cNvSpPr>
          <p:nvPr/>
        </p:nvSpPr>
        <p:spPr bwMode="auto">
          <a:xfrm rot="6720000" flipV="1">
            <a:off x="7460616" y="137509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1" name="Line 1038"/>
          <p:cNvSpPr>
            <a:spLocks noChangeShapeType="1"/>
          </p:cNvSpPr>
          <p:nvPr/>
        </p:nvSpPr>
        <p:spPr bwMode="auto">
          <a:xfrm rot="9480000" flipV="1">
            <a:off x="7030403" y="181800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2" name="Line 1039"/>
          <p:cNvSpPr>
            <a:spLocks noChangeShapeType="1"/>
          </p:cNvSpPr>
          <p:nvPr/>
        </p:nvSpPr>
        <p:spPr bwMode="auto">
          <a:xfrm rot="12120000" flipV="1">
            <a:off x="6420803" y="181800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3" name="Line 1040"/>
          <p:cNvSpPr>
            <a:spLocks noChangeShapeType="1"/>
          </p:cNvSpPr>
          <p:nvPr/>
        </p:nvSpPr>
        <p:spPr bwMode="auto">
          <a:xfrm rot="14820000" flipV="1">
            <a:off x="5977891" y="1413192"/>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4" name="Line 1041"/>
          <p:cNvSpPr>
            <a:spLocks noChangeShapeType="1"/>
          </p:cNvSpPr>
          <p:nvPr/>
        </p:nvSpPr>
        <p:spPr bwMode="auto">
          <a:xfrm rot="17520000" flipV="1">
            <a:off x="5977891" y="74485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5" name="Line 1042"/>
          <p:cNvSpPr>
            <a:spLocks noChangeShapeType="1"/>
          </p:cNvSpPr>
          <p:nvPr/>
        </p:nvSpPr>
        <p:spPr bwMode="auto">
          <a:xfrm rot="20220000" flipV="1">
            <a:off x="6395403" y="268605"/>
            <a:ext cx="0" cy="1127125"/>
          </a:xfrm>
          <a:prstGeom prst="line">
            <a:avLst/>
          </a:prstGeom>
          <a:noFill/>
          <a:ln w="12700">
            <a:solidFill>
              <a:srgbClr val="FF6699"/>
            </a:solidFill>
            <a:round/>
            <a:headEnd/>
            <a:tailEnd type="triangle" w="sm" len="lg"/>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6" name="Rectangle 1045"/>
          <p:cNvSpPr>
            <a:spLocks noChangeArrowheads="1"/>
          </p:cNvSpPr>
          <p:nvPr/>
        </p:nvSpPr>
        <p:spPr bwMode="auto">
          <a:xfrm rot="5400000">
            <a:off x="6231097" y="686911"/>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37" name="Rectangle 1046"/>
          <p:cNvSpPr>
            <a:spLocks noChangeArrowheads="1"/>
          </p:cNvSpPr>
          <p:nvPr/>
        </p:nvSpPr>
        <p:spPr bwMode="auto">
          <a:xfrm rot="5400000">
            <a:off x="8059897" y="686911"/>
            <a:ext cx="995362" cy="168275"/>
          </a:xfrm>
          <a:prstGeom prst="rect">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38" name="Picture 1047" descr="D:\Program Files\Common Files\Microsoft Shared\Clipart\themes1\Bullets\BD10298_.GIF"/>
          <p:cNvPicPr>
            <a:picLocks noChangeAspect="1" noChangeArrowheads="1"/>
          </p:cNvPicPr>
          <p:nvPr/>
        </p:nvPicPr>
        <p:blipFill>
          <a:blip r:embed="rId17"/>
          <a:srcRect/>
          <a:stretch>
            <a:fillRect/>
          </a:stretch>
        </p:blipFill>
        <p:spPr bwMode="auto">
          <a:xfrm>
            <a:off x="6854825" y="582930"/>
            <a:ext cx="336550" cy="376238"/>
          </a:xfrm>
          <a:prstGeom prst="rect">
            <a:avLst/>
          </a:prstGeom>
          <a:noFill/>
        </p:spPr>
      </p:pic>
    </p:spTree>
    <p:extLst>
      <p:ext uri="{BB962C8B-B14F-4D97-AF65-F5344CB8AC3E}">
        <p14:creationId xmlns:p14="http://schemas.microsoft.com/office/powerpoint/2010/main" val="3409715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endCondLst>
                                    <p:cond evt="onNext" delay="0">
                                      <p:tgtEl>
                                        <p:sldTgt/>
                                      </p:tgtEl>
                                    </p:cond>
                                  </p:endCondLst>
                                  <p:childTnLst>
                                    <p:animMotion origin="layout" path="M -2.77778E-6 1.11111E-6 L 0.14844 0.00255 " pathEditMode="relative" rAng="0" ptsTypes="AA">
                                      <p:cBhvr>
                                        <p:cTn id="6" dur="2000" fill="hold"/>
                                        <p:tgtEl>
                                          <p:spTgt spid="38"/>
                                        </p:tgtEl>
                                        <p:attrNameLst>
                                          <p:attrName>ppt_x</p:attrName>
                                          <p:attrName>ppt_y</p:attrName>
                                        </p:attrNameLst>
                                      </p:cBhvr>
                                      <p:rCtr x="7400" y="1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846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84678"/>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3006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8467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74"/>
                                          </p:stCondLst>
                                        </p:cTn>
                                        <p:tgtEl>
                                          <p:spTgt spid="1300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84681"/>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2846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130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animBg="1"/>
      <p:bldP spid="130063" grpId="0" autoUpdateAnimBg="0"/>
      <p:bldP spid="13006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67" name="AutoShape 59"/>
          <p:cNvSpPr>
            <a:spLocks noChangeArrowheads="1"/>
          </p:cNvSpPr>
          <p:nvPr/>
        </p:nvSpPr>
        <p:spPr bwMode="auto">
          <a:xfrm>
            <a:off x="2013434" y="1595940"/>
            <a:ext cx="558474" cy="188105"/>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43068" name="Picture 60"/>
          <p:cNvPicPr>
            <a:picLocks noChangeAspect="1" noChangeArrowheads="1"/>
          </p:cNvPicPr>
          <p:nvPr/>
        </p:nvPicPr>
        <p:blipFill>
          <a:blip r:embed="rId3"/>
          <a:srcRect/>
          <a:stretch>
            <a:fillRect/>
          </a:stretch>
        </p:blipFill>
        <p:spPr bwMode="auto">
          <a:xfrm>
            <a:off x="3460338" y="2294598"/>
            <a:ext cx="179410" cy="93098"/>
          </a:xfrm>
          <a:prstGeom prst="rect">
            <a:avLst/>
          </a:prstGeom>
          <a:noFill/>
          <a:ln w="9525">
            <a:miter lim="800000"/>
            <a:headEnd/>
            <a:tailEnd/>
          </a:ln>
          <a:effectLst/>
        </p:spPr>
      </p:pic>
      <p:pic>
        <p:nvPicPr>
          <p:cNvPr id="43069" name="Picture 61"/>
          <p:cNvPicPr>
            <a:picLocks noChangeAspect="1" noChangeArrowheads="1"/>
          </p:cNvPicPr>
          <p:nvPr/>
        </p:nvPicPr>
        <p:blipFill>
          <a:blip r:embed="rId3"/>
          <a:srcRect/>
          <a:stretch>
            <a:fillRect/>
          </a:stretch>
        </p:blipFill>
        <p:spPr bwMode="auto">
          <a:xfrm>
            <a:off x="985108" y="2301973"/>
            <a:ext cx="179410" cy="92403"/>
          </a:xfrm>
          <a:prstGeom prst="rect">
            <a:avLst/>
          </a:prstGeom>
          <a:noFill/>
          <a:ln w="9525">
            <a:miter lim="800000"/>
            <a:headEnd/>
            <a:tailEnd/>
          </a:ln>
          <a:effectLst/>
        </p:spPr>
      </p:pic>
      <p:sp>
        <p:nvSpPr>
          <p:cNvPr id="43070" name="AutoShape 62"/>
          <p:cNvSpPr>
            <a:spLocks noChangeArrowheads="1"/>
          </p:cNvSpPr>
          <p:nvPr/>
        </p:nvSpPr>
        <p:spPr bwMode="auto">
          <a:xfrm>
            <a:off x="725290" y="2215480"/>
            <a:ext cx="558474" cy="188105"/>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71" name="AutoShape 63"/>
          <p:cNvSpPr>
            <a:spLocks noChangeArrowheads="1"/>
          </p:cNvSpPr>
          <p:nvPr/>
        </p:nvSpPr>
        <p:spPr bwMode="auto">
          <a:xfrm>
            <a:off x="3330547" y="2238947"/>
            <a:ext cx="558474" cy="188105"/>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2" name="Group 64"/>
          <p:cNvGrpSpPr>
            <a:grpSpLocks/>
          </p:cNvGrpSpPr>
          <p:nvPr/>
        </p:nvGrpSpPr>
        <p:grpSpPr bwMode="auto">
          <a:xfrm>
            <a:off x="1488883" y="2004273"/>
            <a:ext cx="222691" cy="506823"/>
            <a:chOff x="1716" y="1412"/>
            <a:chExt cx="319" cy="1294"/>
          </a:xfrm>
        </p:grpSpPr>
        <p:pic>
          <p:nvPicPr>
            <p:cNvPr id="43073" name="Picture 65"/>
            <p:cNvPicPr>
              <a:picLocks noChangeAspect="1" noChangeArrowheads="1"/>
            </p:cNvPicPr>
            <p:nvPr/>
          </p:nvPicPr>
          <p:blipFill>
            <a:blip r:embed="rId4"/>
            <a:srcRect/>
            <a:stretch>
              <a:fillRect/>
            </a:stretch>
          </p:blipFill>
          <p:spPr bwMode="auto">
            <a:xfrm>
              <a:off x="1716" y="2502"/>
              <a:ext cx="310" cy="204"/>
            </a:xfrm>
            <a:prstGeom prst="rect">
              <a:avLst/>
            </a:prstGeom>
            <a:noFill/>
            <a:ln w="9525">
              <a:miter lim="800000"/>
              <a:headEnd/>
              <a:tailEnd/>
            </a:ln>
            <a:effectLst/>
          </p:spPr>
        </p:pic>
        <p:pic>
          <p:nvPicPr>
            <p:cNvPr id="43074" name="Picture 66"/>
            <p:cNvPicPr>
              <a:picLocks noChangeAspect="1" noChangeArrowheads="1"/>
            </p:cNvPicPr>
            <p:nvPr/>
          </p:nvPicPr>
          <p:blipFill>
            <a:blip r:embed="rId4"/>
            <a:srcRect/>
            <a:stretch>
              <a:fillRect/>
            </a:stretch>
          </p:blipFill>
          <p:spPr bwMode="auto">
            <a:xfrm>
              <a:off x="1725" y="1412"/>
              <a:ext cx="310" cy="204"/>
            </a:xfrm>
            <a:prstGeom prst="rect">
              <a:avLst/>
            </a:prstGeom>
            <a:noFill/>
            <a:ln w="9525">
              <a:miter lim="800000"/>
              <a:headEnd/>
              <a:tailEnd/>
            </a:ln>
            <a:effectLst/>
          </p:spPr>
        </p:pic>
      </p:grpSp>
      <p:grpSp>
        <p:nvGrpSpPr>
          <p:cNvPr id="3" name="Group 67"/>
          <p:cNvGrpSpPr>
            <a:grpSpLocks/>
          </p:cNvGrpSpPr>
          <p:nvPr/>
        </p:nvGrpSpPr>
        <p:grpSpPr bwMode="auto">
          <a:xfrm>
            <a:off x="2800134" y="1981477"/>
            <a:ext cx="255502" cy="552036"/>
            <a:chOff x="3664" y="1363"/>
            <a:chExt cx="366" cy="1411"/>
          </a:xfrm>
        </p:grpSpPr>
        <p:pic>
          <p:nvPicPr>
            <p:cNvPr id="43076" name="Picture 68"/>
            <p:cNvPicPr>
              <a:picLocks noChangeAspect="1" noChangeArrowheads="1"/>
            </p:cNvPicPr>
            <p:nvPr/>
          </p:nvPicPr>
          <p:blipFill>
            <a:blip r:embed="rId4"/>
            <a:srcRect/>
            <a:stretch>
              <a:fillRect/>
            </a:stretch>
          </p:blipFill>
          <p:spPr bwMode="auto">
            <a:xfrm>
              <a:off x="3720" y="2570"/>
              <a:ext cx="310" cy="204"/>
            </a:xfrm>
            <a:prstGeom prst="rect">
              <a:avLst/>
            </a:prstGeom>
            <a:noFill/>
            <a:ln w="9525">
              <a:miter lim="800000"/>
              <a:headEnd/>
              <a:tailEnd/>
            </a:ln>
            <a:effectLst/>
          </p:spPr>
        </p:pic>
        <p:pic>
          <p:nvPicPr>
            <p:cNvPr id="43077" name="Picture 69"/>
            <p:cNvPicPr>
              <a:picLocks noChangeAspect="1" noChangeArrowheads="1"/>
            </p:cNvPicPr>
            <p:nvPr/>
          </p:nvPicPr>
          <p:blipFill>
            <a:blip r:embed="rId4"/>
            <a:srcRect/>
            <a:stretch>
              <a:fillRect/>
            </a:stretch>
          </p:blipFill>
          <p:spPr bwMode="auto">
            <a:xfrm>
              <a:off x="3664" y="1363"/>
              <a:ext cx="310" cy="204"/>
            </a:xfrm>
            <a:prstGeom prst="rect">
              <a:avLst/>
            </a:prstGeom>
            <a:noFill/>
            <a:ln w="9525">
              <a:miter lim="800000"/>
              <a:headEnd/>
              <a:tailEnd/>
            </a:ln>
            <a:effectLst/>
          </p:spPr>
        </p:pic>
      </p:grpSp>
      <p:grpSp>
        <p:nvGrpSpPr>
          <p:cNvPr id="4" name="Group 70"/>
          <p:cNvGrpSpPr>
            <a:grpSpLocks/>
          </p:cNvGrpSpPr>
          <p:nvPr/>
        </p:nvGrpSpPr>
        <p:grpSpPr bwMode="auto">
          <a:xfrm>
            <a:off x="3146076" y="2166534"/>
            <a:ext cx="226880" cy="273506"/>
            <a:chOff x="4176" y="1757"/>
            <a:chExt cx="325" cy="698"/>
          </a:xfrm>
        </p:grpSpPr>
        <p:pic>
          <p:nvPicPr>
            <p:cNvPr id="43079" name="Picture 71"/>
            <p:cNvPicPr>
              <a:picLocks noChangeAspect="1" noChangeArrowheads="1"/>
            </p:cNvPicPr>
            <p:nvPr/>
          </p:nvPicPr>
          <p:blipFill>
            <a:blip r:embed="rId4"/>
            <a:srcRect/>
            <a:stretch>
              <a:fillRect/>
            </a:stretch>
          </p:blipFill>
          <p:spPr bwMode="auto">
            <a:xfrm>
              <a:off x="4191" y="2251"/>
              <a:ext cx="310" cy="204"/>
            </a:xfrm>
            <a:prstGeom prst="rect">
              <a:avLst/>
            </a:prstGeom>
            <a:noFill/>
            <a:ln w="9525">
              <a:miter lim="800000"/>
              <a:headEnd/>
              <a:tailEnd/>
            </a:ln>
            <a:effectLst/>
          </p:spPr>
        </p:pic>
        <p:pic>
          <p:nvPicPr>
            <p:cNvPr id="43080" name="Picture 72"/>
            <p:cNvPicPr>
              <a:picLocks noChangeAspect="1" noChangeArrowheads="1"/>
            </p:cNvPicPr>
            <p:nvPr/>
          </p:nvPicPr>
          <p:blipFill>
            <a:blip r:embed="rId4"/>
            <a:srcRect/>
            <a:stretch>
              <a:fillRect/>
            </a:stretch>
          </p:blipFill>
          <p:spPr bwMode="auto">
            <a:xfrm>
              <a:off x="4176" y="1757"/>
              <a:ext cx="310" cy="204"/>
            </a:xfrm>
            <a:prstGeom prst="rect">
              <a:avLst/>
            </a:prstGeom>
            <a:noFill/>
            <a:ln w="9525">
              <a:miter lim="800000"/>
              <a:headEnd/>
              <a:tailEnd/>
            </a:ln>
            <a:effectLst/>
          </p:spPr>
        </p:pic>
      </p:grpSp>
      <p:grpSp>
        <p:nvGrpSpPr>
          <p:cNvPr id="5" name="Group 73"/>
          <p:cNvGrpSpPr>
            <a:grpSpLocks/>
          </p:cNvGrpSpPr>
          <p:nvPr/>
        </p:nvGrpSpPr>
        <p:grpSpPr bwMode="auto">
          <a:xfrm>
            <a:off x="1195986" y="2151112"/>
            <a:ext cx="217805" cy="285228"/>
            <a:chOff x="1281" y="1724"/>
            <a:chExt cx="312" cy="728"/>
          </a:xfrm>
        </p:grpSpPr>
        <p:pic>
          <p:nvPicPr>
            <p:cNvPr id="43082" name="Picture 74"/>
            <p:cNvPicPr>
              <a:picLocks noChangeAspect="1" noChangeArrowheads="1"/>
            </p:cNvPicPr>
            <p:nvPr/>
          </p:nvPicPr>
          <p:blipFill>
            <a:blip r:embed="rId4"/>
            <a:srcRect/>
            <a:stretch>
              <a:fillRect/>
            </a:stretch>
          </p:blipFill>
          <p:spPr bwMode="auto">
            <a:xfrm>
              <a:off x="1281" y="1724"/>
              <a:ext cx="310" cy="204"/>
            </a:xfrm>
            <a:prstGeom prst="rect">
              <a:avLst/>
            </a:prstGeom>
            <a:noFill/>
            <a:ln w="9525">
              <a:miter lim="800000"/>
              <a:headEnd/>
              <a:tailEnd/>
            </a:ln>
            <a:effectLst/>
          </p:spPr>
        </p:pic>
        <p:pic>
          <p:nvPicPr>
            <p:cNvPr id="43083" name="Picture 75"/>
            <p:cNvPicPr>
              <a:picLocks noChangeAspect="1" noChangeArrowheads="1"/>
            </p:cNvPicPr>
            <p:nvPr/>
          </p:nvPicPr>
          <p:blipFill>
            <a:blip r:embed="rId4"/>
            <a:srcRect/>
            <a:stretch>
              <a:fillRect/>
            </a:stretch>
          </p:blipFill>
          <p:spPr bwMode="auto">
            <a:xfrm>
              <a:off x="1283" y="2248"/>
              <a:ext cx="310" cy="204"/>
            </a:xfrm>
            <a:prstGeom prst="rect">
              <a:avLst/>
            </a:prstGeom>
            <a:noFill/>
            <a:ln w="9525">
              <a:miter lim="800000"/>
              <a:headEnd/>
              <a:tailEnd/>
            </a:ln>
            <a:effectLst/>
          </p:spPr>
        </p:pic>
      </p:grpSp>
      <p:pic>
        <p:nvPicPr>
          <p:cNvPr id="43084" name="Picture 76"/>
          <p:cNvPicPr>
            <a:picLocks noChangeAspect="1" noChangeArrowheads="1"/>
          </p:cNvPicPr>
          <p:nvPr/>
        </p:nvPicPr>
        <p:blipFill>
          <a:blip r:embed="rId4"/>
          <a:srcRect/>
          <a:stretch>
            <a:fillRect/>
          </a:stretch>
        </p:blipFill>
        <p:spPr bwMode="auto">
          <a:xfrm>
            <a:off x="2184376" y="2841053"/>
            <a:ext cx="216409" cy="99350"/>
          </a:xfrm>
          <a:prstGeom prst="rect">
            <a:avLst/>
          </a:prstGeom>
          <a:noFill/>
          <a:ln w="9525">
            <a:miter lim="800000"/>
            <a:headEnd/>
            <a:tailEnd/>
          </a:ln>
          <a:effectLst/>
        </p:spPr>
      </p:pic>
      <p:grpSp>
        <p:nvGrpSpPr>
          <p:cNvPr id="6" name="Group 77"/>
          <p:cNvGrpSpPr>
            <a:grpSpLocks/>
          </p:cNvGrpSpPr>
          <p:nvPr/>
        </p:nvGrpSpPr>
        <p:grpSpPr bwMode="auto">
          <a:xfrm>
            <a:off x="1816162" y="1821898"/>
            <a:ext cx="226880" cy="806006"/>
            <a:chOff x="2202" y="1023"/>
            <a:chExt cx="325" cy="2060"/>
          </a:xfrm>
        </p:grpSpPr>
        <p:pic>
          <p:nvPicPr>
            <p:cNvPr id="43086" name="Picture 78"/>
            <p:cNvPicPr>
              <a:picLocks noChangeAspect="1" noChangeArrowheads="1"/>
            </p:cNvPicPr>
            <p:nvPr/>
          </p:nvPicPr>
          <p:blipFill>
            <a:blip r:embed="rId4"/>
            <a:srcRect/>
            <a:stretch>
              <a:fillRect/>
            </a:stretch>
          </p:blipFill>
          <p:spPr bwMode="auto">
            <a:xfrm>
              <a:off x="2217" y="2879"/>
              <a:ext cx="310" cy="204"/>
            </a:xfrm>
            <a:prstGeom prst="rect">
              <a:avLst/>
            </a:prstGeom>
            <a:noFill/>
            <a:ln w="9525">
              <a:miter lim="800000"/>
              <a:headEnd/>
              <a:tailEnd/>
            </a:ln>
            <a:effectLst/>
          </p:spPr>
        </p:pic>
        <p:pic>
          <p:nvPicPr>
            <p:cNvPr id="43087" name="Picture 79"/>
            <p:cNvPicPr>
              <a:picLocks noChangeAspect="1" noChangeArrowheads="1"/>
            </p:cNvPicPr>
            <p:nvPr/>
          </p:nvPicPr>
          <p:blipFill>
            <a:blip r:embed="rId4"/>
            <a:srcRect/>
            <a:stretch>
              <a:fillRect/>
            </a:stretch>
          </p:blipFill>
          <p:spPr bwMode="auto">
            <a:xfrm>
              <a:off x="2202" y="1023"/>
              <a:ext cx="310" cy="204"/>
            </a:xfrm>
            <a:prstGeom prst="rect">
              <a:avLst/>
            </a:prstGeom>
            <a:noFill/>
            <a:ln w="9525">
              <a:miter lim="800000"/>
              <a:headEnd/>
              <a:tailEnd/>
            </a:ln>
            <a:effectLst/>
          </p:spPr>
        </p:pic>
      </p:grpSp>
      <p:pic>
        <p:nvPicPr>
          <p:cNvPr id="43088" name="Picture 80"/>
          <p:cNvPicPr>
            <a:picLocks noChangeAspect="1" noChangeArrowheads="1"/>
          </p:cNvPicPr>
          <p:nvPr/>
        </p:nvPicPr>
        <p:blipFill>
          <a:blip r:embed="rId3"/>
          <a:srcRect/>
          <a:stretch>
            <a:fillRect/>
          </a:stretch>
        </p:blipFill>
        <p:spPr bwMode="auto">
          <a:xfrm>
            <a:off x="789057" y="2424675"/>
            <a:ext cx="179410" cy="93098"/>
          </a:xfrm>
          <a:prstGeom prst="rect">
            <a:avLst/>
          </a:prstGeom>
          <a:noFill/>
          <a:ln w="9525">
            <a:miter lim="800000"/>
            <a:headEnd/>
            <a:tailEnd/>
          </a:ln>
          <a:effectLst/>
        </p:spPr>
      </p:pic>
      <p:pic>
        <p:nvPicPr>
          <p:cNvPr id="43089" name="Picture 81"/>
          <p:cNvPicPr>
            <a:picLocks noChangeAspect="1" noChangeArrowheads="1"/>
          </p:cNvPicPr>
          <p:nvPr/>
        </p:nvPicPr>
        <p:blipFill>
          <a:blip r:embed="rId3"/>
          <a:srcRect/>
          <a:stretch>
            <a:fillRect/>
          </a:stretch>
        </p:blipFill>
        <p:spPr bwMode="auto">
          <a:xfrm>
            <a:off x="557299" y="2579559"/>
            <a:ext cx="179410" cy="93098"/>
          </a:xfrm>
          <a:prstGeom prst="rect">
            <a:avLst/>
          </a:prstGeom>
          <a:noFill/>
          <a:ln w="9525">
            <a:miter lim="800000"/>
            <a:headEnd/>
            <a:tailEnd/>
          </a:ln>
          <a:effectLst/>
        </p:spPr>
      </p:pic>
      <p:pic>
        <p:nvPicPr>
          <p:cNvPr id="43090" name="Picture 82"/>
          <p:cNvPicPr>
            <a:picLocks noChangeAspect="1" noChangeArrowheads="1"/>
          </p:cNvPicPr>
          <p:nvPr/>
        </p:nvPicPr>
        <p:blipFill>
          <a:blip r:embed="rId3"/>
          <a:srcRect/>
          <a:stretch>
            <a:fillRect/>
          </a:stretch>
        </p:blipFill>
        <p:spPr bwMode="auto">
          <a:xfrm>
            <a:off x="3749362" y="2476973"/>
            <a:ext cx="179410" cy="93098"/>
          </a:xfrm>
          <a:prstGeom prst="rect">
            <a:avLst/>
          </a:prstGeom>
          <a:noFill/>
          <a:ln w="9525">
            <a:miter lim="800000"/>
            <a:headEnd/>
            <a:tailEnd/>
          </a:ln>
          <a:effectLst/>
        </p:spPr>
      </p:pic>
      <p:pic>
        <p:nvPicPr>
          <p:cNvPr id="43091" name="Picture 83"/>
          <p:cNvPicPr>
            <a:picLocks noChangeAspect="1" noChangeArrowheads="1"/>
          </p:cNvPicPr>
          <p:nvPr/>
        </p:nvPicPr>
        <p:blipFill>
          <a:blip r:embed="rId4"/>
          <a:srcRect/>
          <a:stretch>
            <a:fillRect/>
          </a:stretch>
        </p:blipFill>
        <p:spPr bwMode="auto">
          <a:xfrm>
            <a:off x="2224799" y="1677741"/>
            <a:ext cx="216409" cy="99350"/>
          </a:xfrm>
          <a:prstGeom prst="rect">
            <a:avLst/>
          </a:prstGeom>
          <a:noFill/>
          <a:ln w="9525">
            <a:miter lim="800000"/>
            <a:headEnd/>
            <a:tailEnd/>
          </a:ln>
          <a:effectLst/>
        </p:spPr>
      </p:pic>
      <p:grpSp>
        <p:nvGrpSpPr>
          <p:cNvPr id="7" name="Group 84"/>
          <p:cNvGrpSpPr>
            <a:grpSpLocks/>
          </p:cNvGrpSpPr>
          <p:nvPr/>
        </p:nvGrpSpPr>
        <p:grpSpPr bwMode="auto">
          <a:xfrm>
            <a:off x="2503293" y="1821898"/>
            <a:ext cx="305764" cy="796517"/>
            <a:chOff x="3226" y="1023"/>
            <a:chExt cx="438" cy="2036"/>
          </a:xfrm>
        </p:grpSpPr>
        <p:pic>
          <p:nvPicPr>
            <p:cNvPr id="43093" name="Picture 85"/>
            <p:cNvPicPr>
              <a:picLocks noChangeAspect="1" noChangeArrowheads="1"/>
            </p:cNvPicPr>
            <p:nvPr/>
          </p:nvPicPr>
          <p:blipFill>
            <a:blip r:embed="rId4"/>
            <a:srcRect/>
            <a:stretch>
              <a:fillRect/>
            </a:stretch>
          </p:blipFill>
          <p:spPr bwMode="auto">
            <a:xfrm>
              <a:off x="3354" y="2855"/>
              <a:ext cx="310" cy="204"/>
            </a:xfrm>
            <a:prstGeom prst="rect">
              <a:avLst/>
            </a:prstGeom>
            <a:noFill/>
            <a:ln w="9525">
              <a:miter lim="800000"/>
              <a:headEnd/>
              <a:tailEnd/>
            </a:ln>
            <a:effectLst/>
          </p:spPr>
        </p:pic>
        <p:pic>
          <p:nvPicPr>
            <p:cNvPr id="43094" name="Picture 86"/>
            <p:cNvPicPr>
              <a:picLocks noChangeAspect="1" noChangeArrowheads="1"/>
            </p:cNvPicPr>
            <p:nvPr/>
          </p:nvPicPr>
          <p:blipFill>
            <a:blip r:embed="rId4"/>
            <a:srcRect/>
            <a:stretch>
              <a:fillRect/>
            </a:stretch>
          </p:blipFill>
          <p:spPr bwMode="auto">
            <a:xfrm>
              <a:off x="3226" y="1023"/>
              <a:ext cx="310" cy="204"/>
            </a:xfrm>
            <a:prstGeom prst="rect">
              <a:avLst/>
            </a:prstGeom>
            <a:noFill/>
            <a:ln w="9525">
              <a:miter lim="800000"/>
              <a:headEnd/>
              <a:tailEnd/>
            </a:ln>
            <a:effectLst/>
          </p:spPr>
        </p:pic>
      </p:grpSp>
      <p:pic>
        <p:nvPicPr>
          <p:cNvPr id="43095" name="Picture 87"/>
          <p:cNvPicPr>
            <a:picLocks noChangeAspect="1" noChangeArrowheads="1"/>
          </p:cNvPicPr>
          <p:nvPr/>
        </p:nvPicPr>
        <p:blipFill>
          <a:blip r:embed="rId3"/>
          <a:srcRect/>
          <a:stretch>
            <a:fillRect/>
          </a:stretch>
        </p:blipFill>
        <p:spPr bwMode="auto">
          <a:xfrm>
            <a:off x="4041754" y="2663371"/>
            <a:ext cx="179410" cy="93098"/>
          </a:xfrm>
          <a:prstGeom prst="rect">
            <a:avLst/>
          </a:prstGeom>
          <a:noFill/>
          <a:ln w="9525">
            <a:miter lim="800000"/>
            <a:headEnd/>
            <a:tailEnd/>
          </a:ln>
          <a:effectLst/>
        </p:spPr>
      </p:pic>
      <p:sp>
        <p:nvSpPr>
          <p:cNvPr id="43096" name="AutoShape 88"/>
          <p:cNvSpPr>
            <a:spLocks noChangeArrowheads="1"/>
          </p:cNvSpPr>
          <p:nvPr/>
        </p:nvSpPr>
        <p:spPr bwMode="auto">
          <a:xfrm>
            <a:off x="2276475" y="1352550"/>
            <a:ext cx="125657" cy="2066925"/>
          </a:xfrm>
          <a:prstGeom prst="can">
            <a:avLst>
              <a:gd name="adj" fmla="val 73908"/>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97" name="AutoShape 89"/>
          <p:cNvSpPr>
            <a:spLocks noChangeArrowheads="1"/>
          </p:cNvSpPr>
          <p:nvPr/>
        </p:nvSpPr>
        <p:spPr bwMode="auto">
          <a:xfrm>
            <a:off x="2076763" y="2789425"/>
            <a:ext cx="558474" cy="188105"/>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103" name="Text Box 95"/>
          <p:cNvSpPr txBox="1">
            <a:spLocks noChangeArrowheads="1"/>
          </p:cNvSpPr>
          <p:nvPr/>
        </p:nvSpPr>
        <p:spPr bwMode="auto">
          <a:xfrm>
            <a:off x="319088" y="2878138"/>
            <a:ext cx="1298575"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C0504D"/>
                </a:solidFill>
                <a:latin typeface="Calibri"/>
                <a:cs typeface="+mn-cs"/>
              </a:rPr>
              <a:t>ELECTRON</a:t>
            </a:r>
          </a:p>
        </p:txBody>
      </p:sp>
      <p:sp>
        <p:nvSpPr>
          <p:cNvPr id="66" name="Rectangle 65"/>
          <p:cNvSpPr/>
          <p:nvPr/>
        </p:nvSpPr>
        <p:spPr>
          <a:xfrm>
            <a:off x="152401" y="6105525"/>
            <a:ext cx="4324350" cy="707886"/>
          </a:xfrm>
          <a:prstGeom prst="rect">
            <a:avLst/>
          </a:prstGeom>
        </p:spPr>
        <p:txBody>
          <a:bodyPr wrap="square">
            <a:spAutoFit/>
          </a:bodyPr>
          <a:lstStyle/>
          <a:p>
            <a:pPr algn="l" rtl="0" fontAlgn="auto">
              <a:spcBef>
                <a:spcPts val="0"/>
              </a:spcBef>
              <a:spcAft>
                <a:spcPts val="0"/>
              </a:spcAft>
            </a:pPr>
            <a:r>
              <a:rPr lang="en-US" sz="2000" b="1" dirty="0" smtClean="0">
                <a:solidFill>
                  <a:srgbClr val="0000FF"/>
                </a:solidFill>
                <a:latin typeface="Calibri"/>
                <a:cs typeface="+mn-cs"/>
              </a:rPr>
              <a:t>The motion of the electron is identical to the motion of the neutron </a:t>
            </a:r>
          </a:p>
        </p:txBody>
      </p:sp>
      <p:sp>
        <p:nvSpPr>
          <p:cNvPr id="67" name="Text Box 74"/>
          <p:cNvSpPr txBox="1">
            <a:spLocks noChangeArrowheads="1"/>
          </p:cNvSpPr>
          <p:nvPr/>
        </p:nvSpPr>
        <p:spPr bwMode="auto">
          <a:xfrm>
            <a:off x="1783897" y="133895"/>
            <a:ext cx="4972964"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Resolution of Paradox III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
        <p:nvSpPr>
          <p:cNvPr id="68" name="Rectangle 67"/>
          <p:cNvSpPr/>
          <p:nvPr/>
        </p:nvSpPr>
        <p:spPr>
          <a:xfrm>
            <a:off x="4876800" y="5861387"/>
            <a:ext cx="4133850" cy="1015663"/>
          </a:xfrm>
          <a:prstGeom prst="rect">
            <a:avLst/>
          </a:prstGeom>
        </p:spPr>
        <p:txBody>
          <a:bodyPr wrap="square">
            <a:spAutoFit/>
          </a:bodyPr>
          <a:lstStyle/>
          <a:p>
            <a:pPr algn="l" rtl="0" fontAlgn="auto">
              <a:spcBef>
                <a:spcPts val="0"/>
              </a:spcBef>
              <a:spcAft>
                <a:spcPts val="0"/>
              </a:spcAft>
            </a:pPr>
            <a:r>
              <a:rPr lang="en-US" sz="2000" b="1" dirty="0" smtClean="0">
                <a:solidFill>
                  <a:srgbClr val="0000FF"/>
                </a:solidFill>
                <a:latin typeface="Calibri"/>
                <a:cs typeface="+mn-cs"/>
              </a:rPr>
              <a:t>The motion of the neutron inside the interferometer is the same with or without the line of charge.</a:t>
            </a:r>
          </a:p>
        </p:txBody>
      </p:sp>
      <p:sp>
        <p:nvSpPr>
          <p:cNvPr id="69" name="AutoShape 59"/>
          <p:cNvSpPr>
            <a:spLocks noChangeArrowheads="1"/>
          </p:cNvSpPr>
          <p:nvPr/>
        </p:nvSpPr>
        <p:spPr bwMode="auto">
          <a:xfrm>
            <a:off x="6338236" y="1653090"/>
            <a:ext cx="538972" cy="22595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70" name="Picture 60"/>
          <p:cNvPicPr>
            <a:picLocks noChangeAspect="1" noChangeArrowheads="1"/>
          </p:cNvPicPr>
          <p:nvPr/>
        </p:nvPicPr>
        <p:blipFill>
          <a:blip r:embed="rId3"/>
          <a:srcRect/>
          <a:stretch>
            <a:fillRect/>
          </a:stretch>
        </p:blipFill>
        <p:spPr bwMode="auto">
          <a:xfrm>
            <a:off x="7771902" y="2351748"/>
            <a:ext cx="173145" cy="89847"/>
          </a:xfrm>
          <a:prstGeom prst="rect">
            <a:avLst/>
          </a:prstGeom>
          <a:noFill/>
          <a:ln w="9525">
            <a:miter lim="800000"/>
            <a:headEnd/>
            <a:tailEnd/>
          </a:ln>
          <a:effectLst/>
        </p:spPr>
      </p:pic>
      <p:pic>
        <p:nvPicPr>
          <p:cNvPr id="71" name="Picture 61"/>
          <p:cNvPicPr>
            <a:picLocks noChangeAspect="1" noChangeArrowheads="1"/>
          </p:cNvPicPr>
          <p:nvPr/>
        </p:nvPicPr>
        <p:blipFill>
          <a:blip r:embed="rId3"/>
          <a:srcRect/>
          <a:stretch>
            <a:fillRect/>
          </a:stretch>
        </p:blipFill>
        <p:spPr bwMode="auto">
          <a:xfrm>
            <a:off x="5296672" y="2359124"/>
            <a:ext cx="173145" cy="89176"/>
          </a:xfrm>
          <a:prstGeom prst="rect">
            <a:avLst/>
          </a:prstGeom>
          <a:noFill/>
          <a:ln w="9525">
            <a:miter lim="800000"/>
            <a:headEnd/>
            <a:tailEnd/>
          </a:ln>
          <a:effectLst/>
        </p:spPr>
      </p:pic>
      <p:sp>
        <p:nvSpPr>
          <p:cNvPr id="72" name="AutoShape 62"/>
          <p:cNvSpPr>
            <a:spLocks noChangeArrowheads="1"/>
          </p:cNvSpPr>
          <p:nvPr/>
        </p:nvSpPr>
        <p:spPr bwMode="auto">
          <a:xfrm>
            <a:off x="5050092" y="2272630"/>
            <a:ext cx="538972" cy="22595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3" name="AutoShape 63"/>
          <p:cNvSpPr>
            <a:spLocks noChangeArrowheads="1"/>
          </p:cNvSpPr>
          <p:nvPr/>
        </p:nvSpPr>
        <p:spPr bwMode="auto">
          <a:xfrm>
            <a:off x="7655349" y="2296097"/>
            <a:ext cx="538972" cy="22595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8" name="Group 64"/>
          <p:cNvGrpSpPr>
            <a:grpSpLocks/>
          </p:cNvGrpSpPr>
          <p:nvPr/>
        </p:nvGrpSpPr>
        <p:grpSpPr bwMode="auto">
          <a:xfrm>
            <a:off x="5801959" y="2060752"/>
            <a:ext cx="214915" cy="608141"/>
            <a:chOff x="1716" y="1412"/>
            <a:chExt cx="319" cy="1294"/>
          </a:xfrm>
        </p:grpSpPr>
        <p:pic>
          <p:nvPicPr>
            <p:cNvPr id="98" name="Picture 65"/>
            <p:cNvPicPr>
              <a:picLocks noChangeAspect="1" noChangeArrowheads="1"/>
            </p:cNvPicPr>
            <p:nvPr/>
          </p:nvPicPr>
          <p:blipFill>
            <a:blip r:embed="rId4"/>
            <a:srcRect/>
            <a:stretch>
              <a:fillRect/>
            </a:stretch>
          </p:blipFill>
          <p:spPr bwMode="auto">
            <a:xfrm>
              <a:off x="1716" y="2502"/>
              <a:ext cx="310" cy="204"/>
            </a:xfrm>
            <a:prstGeom prst="rect">
              <a:avLst/>
            </a:prstGeom>
            <a:noFill/>
            <a:ln w="9525">
              <a:miter lim="800000"/>
              <a:headEnd/>
              <a:tailEnd/>
            </a:ln>
            <a:effectLst/>
          </p:spPr>
        </p:pic>
        <p:pic>
          <p:nvPicPr>
            <p:cNvPr id="99" name="Picture 66"/>
            <p:cNvPicPr>
              <a:picLocks noChangeAspect="1" noChangeArrowheads="1"/>
            </p:cNvPicPr>
            <p:nvPr/>
          </p:nvPicPr>
          <p:blipFill>
            <a:blip r:embed="rId4"/>
            <a:srcRect/>
            <a:stretch>
              <a:fillRect/>
            </a:stretch>
          </p:blipFill>
          <p:spPr bwMode="auto">
            <a:xfrm>
              <a:off x="1725" y="1412"/>
              <a:ext cx="310" cy="204"/>
            </a:xfrm>
            <a:prstGeom prst="rect">
              <a:avLst/>
            </a:prstGeom>
            <a:noFill/>
            <a:ln w="9525">
              <a:miter lim="800000"/>
              <a:headEnd/>
              <a:tailEnd/>
            </a:ln>
            <a:effectLst/>
          </p:spPr>
        </p:pic>
      </p:grpSp>
      <p:grpSp>
        <p:nvGrpSpPr>
          <p:cNvPr id="9" name="Group 67"/>
          <p:cNvGrpSpPr>
            <a:grpSpLocks/>
          </p:cNvGrpSpPr>
          <p:nvPr/>
        </p:nvGrpSpPr>
        <p:grpSpPr bwMode="auto">
          <a:xfrm>
            <a:off x="7114356" y="2038626"/>
            <a:ext cx="246580" cy="663121"/>
            <a:chOff x="3664" y="1363"/>
            <a:chExt cx="366" cy="1411"/>
          </a:xfrm>
        </p:grpSpPr>
        <p:pic>
          <p:nvPicPr>
            <p:cNvPr id="96" name="Picture 68"/>
            <p:cNvPicPr>
              <a:picLocks noChangeAspect="1" noChangeArrowheads="1"/>
            </p:cNvPicPr>
            <p:nvPr/>
          </p:nvPicPr>
          <p:blipFill>
            <a:blip r:embed="rId4"/>
            <a:srcRect/>
            <a:stretch>
              <a:fillRect/>
            </a:stretch>
          </p:blipFill>
          <p:spPr bwMode="auto">
            <a:xfrm>
              <a:off x="3720" y="2570"/>
              <a:ext cx="310" cy="204"/>
            </a:xfrm>
            <a:prstGeom prst="rect">
              <a:avLst/>
            </a:prstGeom>
            <a:noFill/>
            <a:ln w="9525">
              <a:miter lim="800000"/>
              <a:headEnd/>
              <a:tailEnd/>
            </a:ln>
            <a:effectLst/>
          </p:spPr>
        </p:pic>
        <p:pic>
          <p:nvPicPr>
            <p:cNvPr id="97" name="Picture 69"/>
            <p:cNvPicPr>
              <a:picLocks noChangeAspect="1" noChangeArrowheads="1"/>
            </p:cNvPicPr>
            <p:nvPr/>
          </p:nvPicPr>
          <p:blipFill>
            <a:blip r:embed="rId4"/>
            <a:srcRect/>
            <a:stretch>
              <a:fillRect/>
            </a:stretch>
          </p:blipFill>
          <p:spPr bwMode="auto">
            <a:xfrm>
              <a:off x="3664" y="1363"/>
              <a:ext cx="310" cy="204"/>
            </a:xfrm>
            <a:prstGeom prst="rect">
              <a:avLst/>
            </a:prstGeom>
            <a:noFill/>
            <a:ln w="9525">
              <a:miter lim="800000"/>
              <a:headEnd/>
              <a:tailEnd/>
            </a:ln>
            <a:effectLst/>
          </p:spPr>
        </p:pic>
      </p:grpSp>
      <p:grpSp>
        <p:nvGrpSpPr>
          <p:cNvPr id="10" name="Group 70"/>
          <p:cNvGrpSpPr>
            <a:grpSpLocks/>
          </p:cNvGrpSpPr>
          <p:nvPr/>
        </p:nvGrpSpPr>
        <p:grpSpPr bwMode="auto">
          <a:xfrm>
            <a:off x="7459298" y="2221672"/>
            <a:ext cx="218957" cy="327873"/>
            <a:chOff x="4176" y="1757"/>
            <a:chExt cx="325" cy="698"/>
          </a:xfrm>
        </p:grpSpPr>
        <p:pic>
          <p:nvPicPr>
            <p:cNvPr id="94" name="Picture 71"/>
            <p:cNvPicPr>
              <a:picLocks noChangeAspect="1" noChangeArrowheads="1"/>
            </p:cNvPicPr>
            <p:nvPr/>
          </p:nvPicPr>
          <p:blipFill>
            <a:blip r:embed="rId4"/>
            <a:srcRect/>
            <a:stretch>
              <a:fillRect/>
            </a:stretch>
          </p:blipFill>
          <p:spPr bwMode="auto">
            <a:xfrm>
              <a:off x="4191" y="2251"/>
              <a:ext cx="310" cy="204"/>
            </a:xfrm>
            <a:prstGeom prst="rect">
              <a:avLst/>
            </a:prstGeom>
            <a:noFill/>
            <a:ln w="9525">
              <a:miter lim="800000"/>
              <a:headEnd/>
              <a:tailEnd/>
            </a:ln>
            <a:effectLst/>
          </p:spPr>
        </p:pic>
        <p:pic>
          <p:nvPicPr>
            <p:cNvPr id="95" name="Picture 72"/>
            <p:cNvPicPr>
              <a:picLocks noChangeAspect="1" noChangeArrowheads="1"/>
            </p:cNvPicPr>
            <p:nvPr/>
          </p:nvPicPr>
          <p:blipFill>
            <a:blip r:embed="rId4"/>
            <a:srcRect/>
            <a:stretch>
              <a:fillRect/>
            </a:stretch>
          </p:blipFill>
          <p:spPr bwMode="auto">
            <a:xfrm>
              <a:off x="4176" y="1757"/>
              <a:ext cx="310" cy="204"/>
            </a:xfrm>
            <a:prstGeom prst="rect">
              <a:avLst/>
            </a:prstGeom>
            <a:noFill/>
            <a:ln w="9525">
              <a:miter lim="800000"/>
              <a:headEnd/>
              <a:tailEnd/>
            </a:ln>
            <a:effectLst/>
          </p:spPr>
        </p:pic>
      </p:grpSp>
      <p:grpSp>
        <p:nvGrpSpPr>
          <p:cNvPr id="11" name="Group 73"/>
          <p:cNvGrpSpPr>
            <a:grpSpLocks/>
          </p:cNvGrpSpPr>
          <p:nvPr/>
        </p:nvGrpSpPr>
        <p:grpSpPr bwMode="auto">
          <a:xfrm>
            <a:off x="5508892" y="2206250"/>
            <a:ext cx="210199" cy="341953"/>
            <a:chOff x="1281" y="1724"/>
            <a:chExt cx="312" cy="728"/>
          </a:xfrm>
        </p:grpSpPr>
        <p:pic>
          <p:nvPicPr>
            <p:cNvPr id="92" name="Picture 74"/>
            <p:cNvPicPr>
              <a:picLocks noChangeAspect="1" noChangeArrowheads="1"/>
            </p:cNvPicPr>
            <p:nvPr/>
          </p:nvPicPr>
          <p:blipFill>
            <a:blip r:embed="rId4"/>
            <a:srcRect/>
            <a:stretch>
              <a:fillRect/>
            </a:stretch>
          </p:blipFill>
          <p:spPr bwMode="auto">
            <a:xfrm>
              <a:off x="1281" y="1724"/>
              <a:ext cx="310" cy="204"/>
            </a:xfrm>
            <a:prstGeom prst="rect">
              <a:avLst/>
            </a:prstGeom>
            <a:noFill/>
            <a:ln w="9525">
              <a:miter lim="800000"/>
              <a:headEnd/>
              <a:tailEnd/>
            </a:ln>
            <a:effectLst/>
          </p:spPr>
        </p:pic>
        <p:pic>
          <p:nvPicPr>
            <p:cNvPr id="93" name="Picture 75"/>
            <p:cNvPicPr>
              <a:picLocks noChangeAspect="1" noChangeArrowheads="1"/>
            </p:cNvPicPr>
            <p:nvPr/>
          </p:nvPicPr>
          <p:blipFill>
            <a:blip r:embed="rId4"/>
            <a:srcRect/>
            <a:stretch>
              <a:fillRect/>
            </a:stretch>
          </p:blipFill>
          <p:spPr bwMode="auto">
            <a:xfrm>
              <a:off x="1283" y="2248"/>
              <a:ext cx="310" cy="204"/>
            </a:xfrm>
            <a:prstGeom prst="rect">
              <a:avLst/>
            </a:prstGeom>
            <a:noFill/>
            <a:ln w="9525">
              <a:miter lim="800000"/>
              <a:headEnd/>
              <a:tailEnd/>
            </a:ln>
            <a:effectLst/>
          </p:spPr>
        </p:pic>
      </p:grpSp>
      <p:pic>
        <p:nvPicPr>
          <p:cNvPr id="78" name="Picture 76"/>
          <p:cNvPicPr>
            <a:picLocks noChangeAspect="1" noChangeArrowheads="1"/>
          </p:cNvPicPr>
          <p:nvPr/>
        </p:nvPicPr>
        <p:blipFill>
          <a:blip r:embed="rId4"/>
          <a:srcRect/>
          <a:stretch>
            <a:fillRect/>
          </a:stretch>
        </p:blipFill>
        <p:spPr bwMode="auto">
          <a:xfrm>
            <a:off x="6497233" y="2898203"/>
            <a:ext cx="208852" cy="95881"/>
          </a:xfrm>
          <a:prstGeom prst="rect">
            <a:avLst/>
          </a:prstGeom>
          <a:noFill/>
          <a:ln w="9525">
            <a:miter lim="800000"/>
            <a:headEnd/>
            <a:tailEnd/>
          </a:ln>
          <a:effectLst/>
        </p:spPr>
      </p:pic>
      <p:grpSp>
        <p:nvGrpSpPr>
          <p:cNvPr id="12" name="Group 77"/>
          <p:cNvGrpSpPr>
            <a:grpSpLocks/>
          </p:cNvGrpSpPr>
          <p:nvPr/>
        </p:nvGrpSpPr>
        <p:grpSpPr bwMode="auto">
          <a:xfrm>
            <a:off x="6129384" y="1879048"/>
            <a:ext cx="218957" cy="968198"/>
            <a:chOff x="2202" y="1023"/>
            <a:chExt cx="325" cy="2060"/>
          </a:xfrm>
        </p:grpSpPr>
        <p:pic>
          <p:nvPicPr>
            <p:cNvPr id="90" name="Picture 78"/>
            <p:cNvPicPr>
              <a:picLocks noChangeAspect="1" noChangeArrowheads="1"/>
            </p:cNvPicPr>
            <p:nvPr/>
          </p:nvPicPr>
          <p:blipFill>
            <a:blip r:embed="rId4"/>
            <a:srcRect/>
            <a:stretch>
              <a:fillRect/>
            </a:stretch>
          </p:blipFill>
          <p:spPr bwMode="auto">
            <a:xfrm>
              <a:off x="2217" y="2879"/>
              <a:ext cx="310" cy="204"/>
            </a:xfrm>
            <a:prstGeom prst="rect">
              <a:avLst/>
            </a:prstGeom>
            <a:noFill/>
            <a:ln w="9525">
              <a:miter lim="800000"/>
              <a:headEnd/>
              <a:tailEnd/>
            </a:ln>
            <a:effectLst/>
          </p:spPr>
        </p:pic>
        <p:pic>
          <p:nvPicPr>
            <p:cNvPr id="91" name="Picture 79"/>
            <p:cNvPicPr>
              <a:picLocks noChangeAspect="1" noChangeArrowheads="1"/>
            </p:cNvPicPr>
            <p:nvPr/>
          </p:nvPicPr>
          <p:blipFill>
            <a:blip r:embed="rId4"/>
            <a:srcRect/>
            <a:stretch>
              <a:fillRect/>
            </a:stretch>
          </p:blipFill>
          <p:spPr bwMode="auto">
            <a:xfrm>
              <a:off x="2202" y="1023"/>
              <a:ext cx="310" cy="204"/>
            </a:xfrm>
            <a:prstGeom prst="rect">
              <a:avLst/>
            </a:prstGeom>
            <a:noFill/>
            <a:ln w="9525">
              <a:miter lim="800000"/>
              <a:headEnd/>
              <a:tailEnd/>
            </a:ln>
            <a:effectLst/>
          </p:spPr>
        </p:pic>
      </p:grpSp>
      <p:pic>
        <p:nvPicPr>
          <p:cNvPr id="80" name="Picture 80"/>
          <p:cNvPicPr>
            <a:picLocks noChangeAspect="1" noChangeArrowheads="1"/>
          </p:cNvPicPr>
          <p:nvPr/>
        </p:nvPicPr>
        <p:blipFill>
          <a:blip r:embed="rId3"/>
          <a:srcRect/>
          <a:stretch>
            <a:fillRect/>
          </a:stretch>
        </p:blipFill>
        <p:spPr bwMode="auto">
          <a:xfrm>
            <a:off x="5100621" y="2481825"/>
            <a:ext cx="173145" cy="89847"/>
          </a:xfrm>
          <a:prstGeom prst="rect">
            <a:avLst/>
          </a:prstGeom>
          <a:noFill/>
          <a:ln w="9525">
            <a:miter lim="800000"/>
            <a:headEnd/>
            <a:tailEnd/>
          </a:ln>
          <a:effectLst/>
        </p:spPr>
      </p:pic>
      <p:pic>
        <p:nvPicPr>
          <p:cNvPr id="81" name="Picture 81"/>
          <p:cNvPicPr>
            <a:picLocks noChangeAspect="1" noChangeArrowheads="1"/>
          </p:cNvPicPr>
          <p:nvPr/>
        </p:nvPicPr>
        <p:blipFill>
          <a:blip r:embed="rId3"/>
          <a:srcRect/>
          <a:stretch>
            <a:fillRect/>
          </a:stretch>
        </p:blipFill>
        <p:spPr bwMode="auto">
          <a:xfrm>
            <a:off x="4868863" y="2636709"/>
            <a:ext cx="173145" cy="89847"/>
          </a:xfrm>
          <a:prstGeom prst="rect">
            <a:avLst/>
          </a:prstGeom>
          <a:noFill/>
          <a:ln w="9525">
            <a:miter lim="800000"/>
            <a:headEnd/>
            <a:tailEnd/>
          </a:ln>
          <a:effectLst/>
        </p:spPr>
      </p:pic>
      <p:pic>
        <p:nvPicPr>
          <p:cNvPr id="82" name="Picture 82"/>
          <p:cNvPicPr>
            <a:picLocks noChangeAspect="1" noChangeArrowheads="1"/>
          </p:cNvPicPr>
          <p:nvPr/>
        </p:nvPicPr>
        <p:blipFill>
          <a:blip r:embed="rId3"/>
          <a:srcRect/>
          <a:stretch>
            <a:fillRect/>
          </a:stretch>
        </p:blipFill>
        <p:spPr bwMode="auto">
          <a:xfrm>
            <a:off x="8060926" y="2172173"/>
            <a:ext cx="173145" cy="89847"/>
          </a:xfrm>
          <a:prstGeom prst="rect">
            <a:avLst/>
          </a:prstGeom>
          <a:noFill/>
          <a:ln w="9525">
            <a:miter lim="800000"/>
            <a:headEnd/>
            <a:tailEnd/>
          </a:ln>
          <a:effectLst/>
        </p:spPr>
      </p:pic>
      <p:pic>
        <p:nvPicPr>
          <p:cNvPr id="83" name="Picture 83"/>
          <p:cNvPicPr>
            <a:picLocks noChangeAspect="1" noChangeArrowheads="1"/>
          </p:cNvPicPr>
          <p:nvPr/>
        </p:nvPicPr>
        <p:blipFill>
          <a:blip r:embed="rId4"/>
          <a:srcRect/>
          <a:stretch>
            <a:fillRect/>
          </a:stretch>
        </p:blipFill>
        <p:spPr bwMode="auto">
          <a:xfrm>
            <a:off x="6537656" y="1734891"/>
            <a:ext cx="208852" cy="95881"/>
          </a:xfrm>
          <a:prstGeom prst="rect">
            <a:avLst/>
          </a:prstGeom>
          <a:noFill/>
          <a:ln w="9525">
            <a:miter lim="800000"/>
            <a:headEnd/>
            <a:tailEnd/>
          </a:ln>
          <a:effectLst/>
        </p:spPr>
      </p:pic>
      <p:grpSp>
        <p:nvGrpSpPr>
          <p:cNvPr id="13" name="Group 84"/>
          <p:cNvGrpSpPr>
            <a:grpSpLocks/>
          </p:cNvGrpSpPr>
          <p:nvPr/>
        </p:nvGrpSpPr>
        <p:grpSpPr bwMode="auto">
          <a:xfrm>
            <a:off x="6819269" y="1879048"/>
            <a:ext cx="295087" cy="956799"/>
            <a:chOff x="3226" y="1023"/>
            <a:chExt cx="438" cy="2036"/>
          </a:xfrm>
        </p:grpSpPr>
        <p:pic>
          <p:nvPicPr>
            <p:cNvPr id="88" name="Picture 85"/>
            <p:cNvPicPr>
              <a:picLocks noChangeAspect="1" noChangeArrowheads="1"/>
            </p:cNvPicPr>
            <p:nvPr/>
          </p:nvPicPr>
          <p:blipFill>
            <a:blip r:embed="rId4"/>
            <a:srcRect/>
            <a:stretch>
              <a:fillRect/>
            </a:stretch>
          </p:blipFill>
          <p:spPr bwMode="auto">
            <a:xfrm>
              <a:off x="3354" y="2855"/>
              <a:ext cx="310" cy="204"/>
            </a:xfrm>
            <a:prstGeom prst="rect">
              <a:avLst/>
            </a:prstGeom>
            <a:noFill/>
            <a:ln w="9525">
              <a:miter lim="800000"/>
              <a:headEnd/>
              <a:tailEnd/>
            </a:ln>
            <a:effectLst/>
          </p:spPr>
        </p:pic>
        <p:pic>
          <p:nvPicPr>
            <p:cNvPr id="89" name="Picture 86"/>
            <p:cNvPicPr>
              <a:picLocks noChangeAspect="1" noChangeArrowheads="1"/>
            </p:cNvPicPr>
            <p:nvPr/>
          </p:nvPicPr>
          <p:blipFill>
            <a:blip r:embed="rId4"/>
            <a:srcRect/>
            <a:stretch>
              <a:fillRect/>
            </a:stretch>
          </p:blipFill>
          <p:spPr bwMode="auto">
            <a:xfrm>
              <a:off x="3226" y="1023"/>
              <a:ext cx="310" cy="204"/>
            </a:xfrm>
            <a:prstGeom prst="rect">
              <a:avLst/>
            </a:prstGeom>
            <a:noFill/>
            <a:ln w="9525">
              <a:miter lim="800000"/>
              <a:headEnd/>
              <a:tailEnd/>
            </a:ln>
            <a:effectLst/>
          </p:spPr>
        </p:pic>
      </p:grpSp>
      <p:pic>
        <p:nvPicPr>
          <p:cNvPr id="85" name="Picture 87"/>
          <p:cNvPicPr>
            <a:picLocks noChangeAspect="1" noChangeArrowheads="1"/>
          </p:cNvPicPr>
          <p:nvPr/>
        </p:nvPicPr>
        <p:blipFill>
          <a:blip r:embed="rId3"/>
          <a:srcRect/>
          <a:stretch>
            <a:fillRect/>
          </a:stretch>
        </p:blipFill>
        <p:spPr bwMode="auto">
          <a:xfrm>
            <a:off x="8353318" y="2025196"/>
            <a:ext cx="173145" cy="89847"/>
          </a:xfrm>
          <a:prstGeom prst="rect">
            <a:avLst/>
          </a:prstGeom>
          <a:noFill/>
          <a:ln w="9525">
            <a:miter lim="800000"/>
            <a:headEnd/>
            <a:tailEnd/>
          </a:ln>
          <a:effectLst/>
        </p:spPr>
      </p:pic>
      <p:sp>
        <p:nvSpPr>
          <p:cNvPr id="87" name="AutoShape 89"/>
          <p:cNvSpPr>
            <a:spLocks noChangeArrowheads="1"/>
          </p:cNvSpPr>
          <p:nvPr/>
        </p:nvSpPr>
        <p:spPr bwMode="auto">
          <a:xfrm>
            <a:off x="6401565" y="2846575"/>
            <a:ext cx="538972" cy="22595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01" name="Text Box 95"/>
          <p:cNvSpPr txBox="1">
            <a:spLocks noChangeArrowheads="1"/>
          </p:cNvSpPr>
          <p:nvPr/>
        </p:nvSpPr>
        <p:spPr bwMode="auto">
          <a:xfrm>
            <a:off x="4624388" y="2935288"/>
            <a:ext cx="1298575"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C0504D"/>
                </a:solidFill>
                <a:latin typeface="Calibri"/>
                <a:cs typeface="+mn-cs"/>
              </a:rPr>
              <a:t>ELECTRON</a:t>
            </a:r>
          </a:p>
        </p:txBody>
      </p:sp>
      <p:sp>
        <p:nvSpPr>
          <p:cNvPr id="102" name="AutoShape 2"/>
          <p:cNvSpPr>
            <a:spLocks noChangeArrowheads="1"/>
          </p:cNvSpPr>
          <p:nvPr/>
        </p:nvSpPr>
        <p:spPr bwMode="auto">
          <a:xfrm>
            <a:off x="6440488" y="440690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03" name="Picture 41" descr="D:\Program Files\Common Files\Microsoft Shared\Clipart\themes1\Bullets\BD10298_.GIF"/>
          <p:cNvPicPr>
            <a:picLocks noChangeAspect="1" noChangeArrowheads="1"/>
          </p:cNvPicPr>
          <p:nvPr/>
        </p:nvPicPr>
        <p:blipFill>
          <a:blip r:embed="rId5"/>
          <a:srcRect/>
          <a:stretch>
            <a:fillRect/>
          </a:stretch>
        </p:blipFill>
        <p:spPr bwMode="auto">
          <a:xfrm>
            <a:off x="6604000" y="4478338"/>
            <a:ext cx="138113" cy="92075"/>
          </a:xfrm>
          <a:prstGeom prst="rect">
            <a:avLst/>
          </a:prstGeom>
          <a:noFill/>
        </p:spPr>
      </p:pic>
      <p:sp>
        <p:nvSpPr>
          <p:cNvPr id="104" name="AutoShape 5"/>
          <p:cNvSpPr>
            <a:spLocks noChangeArrowheads="1"/>
          </p:cNvSpPr>
          <p:nvPr/>
        </p:nvSpPr>
        <p:spPr bwMode="auto">
          <a:xfrm>
            <a:off x="5281613" y="4964113"/>
            <a:ext cx="485775"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05" name="AutoShape 6"/>
          <p:cNvSpPr>
            <a:spLocks noChangeArrowheads="1"/>
          </p:cNvSpPr>
          <p:nvPr/>
        </p:nvSpPr>
        <p:spPr bwMode="auto">
          <a:xfrm>
            <a:off x="7624763" y="4984750"/>
            <a:ext cx="484187"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07" name="AutoShape 32"/>
          <p:cNvSpPr>
            <a:spLocks noChangeArrowheads="1"/>
          </p:cNvSpPr>
          <p:nvPr/>
        </p:nvSpPr>
        <p:spPr bwMode="auto">
          <a:xfrm>
            <a:off x="6497638" y="548005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09" name="Picture 34" descr="D:\Program Files\Common Files\Microsoft Shared\Clipart\themes1\Bullets\BD10298_.GIF"/>
          <p:cNvPicPr>
            <a:picLocks noChangeAspect="1" noChangeArrowheads="1"/>
          </p:cNvPicPr>
          <p:nvPr/>
        </p:nvPicPr>
        <p:blipFill>
          <a:blip r:embed="rId5"/>
          <a:srcRect/>
          <a:stretch>
            <a:fillRect/>
          </a:stretch>
        </p:blipFill>
        <p:spPr bwMode="auto">
          <a:xfrm>
            <a:off x="5784850" y="4846638"/>
            <a:ext cx="136525" cy="93662"/>
          </a:xfrm>
          <a:prstGeom prst="rect">
            <a:avLst/>
          </a:prstGeom>
          <a:noFill/>
        </p:spPr>
      </p:pic>
      <p:pic>
        <p:nvPicPr>
          <p:cNvPr id="110" name="Picture 38" descr="D:\Program Files\Common Files\Microsoft Shared\Clipart\themes1\Bullets\BD10298_.GIF"/>
          <p:cNvPicPr>
            <a:picLocks noChangeAspect="1" noChangeArrowheads="1"/>
          </p:cNvPicPr>
          <p:nvPr/>
        </p:nvPicPr>
        <p:blipFill>
          <a:blip r:embed="rId5"/>
          <a:srcRect/>
          <a:stretch>
            <a:fillRect/>
          </a:stretch>
        </p:blipFill>
        <p:spPr bwMode="auto">
          <a:xfrm>
            <a:off x="5457825" y="5029200"/>
            <a:ext cx="136525" cy="93663"/>
          </a:xfrm>
          <a:prstGeom prst="rect">
            <a:avLst/>
          </a:prstGeom>
          <a:noFill/>
        </p:spPr>
      </p:pic>
      <p:pic>
        <p:nvPicPr>
          <p:cNvPr id="111" name="Picture 39" descr="D:\Program Files\Common Files\Microsoft Shared\Clipart\themes1\Bullets\BD10298_.GIF"/>
          <p:cNvPicPr>
            <a:picLocks noChangeAspect="1" noChangeArrowheads="1"/>
          </p:cNvPicPr>
          <p:nvPr/>
        </p:nvPicPr>
        <p:blipFill>
          <a:blip r:embed="rId5"/>
          <a:srcRect/>
          <a:stretch>
            <a:fillRect/>
          </a:stretch>
        </p:blipFill>
        <p:spPr bwMode="auto">
          <a:xfrm>
            <a:off x="6010275" y="4724400"/>
            <a:ext cx="138113" cy="93663"/>
          </a:xfrm>
          <a:prstGeom prst="rect">
            <a:avLst/>
          </a:prstGeom>
          <a:noFill/>
        </p:spPr>
      </p:pic>
      <p:pic>
        <p:nvPicPr>
          <p:cNvPr id="112" name="Picture 40" descr="D:\Program Files\Common Files\Microsoft Shared\Clipart\themes1\Bullets\BD10298_.GIF"/>
          <p:cNvPicPr>
            <a:picLocks noChangeAspect="1" noChangeArrowheads="1"/>
          </p:cNvPicPr>
          <p:nvPr/>
        </p:nvPicPr>
        <p:blipFill>
          <a:blip r:embed="rId5"/>
          <a:srcRect/>
          <a:stretch>
            <a:fillRect/>
          </a:stretch>
        </p:blipFill>
        <p:spPr bwMode="auto">
          <a:xfrm>
            <a:off x="6254750" y="4621213"/>
            <a:ext cx="136525" cy="93662"/>
          </a:xfrm>
          <a:prstGeom prst="rect">
            <a:avLst/>
          </a:prstGeom>
          <a:noFill/>
        </p:spPr>
      </p:pic>
      <p:pic>
        <p:nvPicPr>
          <p:cNvPr id="113" name="Picture 42" descr="D:\Program Files\Common Files\Microsoft Shared\Clipart\themes1\Bullets\BD10298_.GIF"/>
          <p:cNvPicPr>
            <a:picLocks noChangeAspect="1" noChangeArrowheads="1"/>
          </p:cNvPicPr>
          <p:nvPr/>
        </p:nvPicPr>
        <p:blipFill>
          <a:blip r:embed="rId5"/>
          <a:srcRect/>
          <a:stretch>
            <a:fillRect/>
          </a:stretch>
        </p:blipFill>
        <p:spPr bwMode="auto">
          <a:xfrm>
            <a:off x="6924675" y="4625975"/>
            <a:ext cx="136525" cy="93663"/>
          </a:xfrm>
          <a:prstGeom prst="rect">
            <a:avLst/>
          </a:prstGeom>
          <a:noFill/>
        </p:spPr>
      </p:pic>
      <p:pic>
        <p:nvPicPr>
          <p:cNvPr id="114" name="Picture 43" descr="D:\Program Files\Common Files\Microsoft Shared\Clipart\themes1\Bullets\BD10298_.GIF"/>
          <p:cNvPicPr>
            <a:picLocks noChangeAspect="1" noChangeArrowheads="1"/>
          </p:cNvPicPr>
          <p:nvPr/>
        </p:nvPicPr>
        <p:blipFill>
          <a:blip r:embed="rId5"/>
          <a:srcRect/>
          <a:stretch>
            <a:fillRect/>
          </a:stretch>
        </p:blipFill>
        <p:spPr bwMode="auto">
          <a:xfrm>
            <a:off x="7156450" y="4757738"/>
            <a:ext cx="138113" cy="93662"/>
          </a:xfrm>
          <a:prstGeom prst="rect">
            <a:avLst/>
          </a:prstGeom>
          <a:noFill/>
        </p:spPr>
      </p:pic>
      <p:pic>
        <p:nvPicPr>
          <p:cNvPr id="115" name="Picture 44" descr="D:\Program Files\Common Files\Microsoft Shared\Clipart\themes1\Bullets\BD10298_.GIF"/>
          <p:cNvPicPr>
            <a:picLocks noChangeAspect="1" noChangeArrowheads="1"/>
          </p:cNvPicPr>
          <p:nvPr/>
        </p:nvPicPr>
        <p:blipFill>
          <a:blip r:embed="rId5"/>
          <a:srcRect/>
          <a:stretch>
            <a:fillRect/>
          </a:stretch>
        </p:blipFill>
        <p:spPr bwMode="auto">
          <a:xfrm>
            <a:off x="7418388" y="4895850"/>
            <a:ext cx="136525" cy="93663"/>
          </a:xfrm>
          <a:prstGeom prst="rect">
            <a:avLst/>
          </a:prstGeom>
          <a:noFill/>
        </p:spPr>
      </p:pic>
      <p:pic>
        <p:nvPicPr>
          <p:cNvPr id="116" name="Picture 45" descr="D:\Program Files\Common Files\Microsoft Shared\Clipart\themes1\Bullets\BD10298_.GIF"/>
          <p:cNvPicPr>
            <a:picLocks noChangeAspect="1" noChangeArrowheads="1"/>
          </p:cNvPicPr>
          <p:nvPr/>
        </p:nvPicPr>
        <p:blipFill>
          <a:blip r:embed="rId5"/>
          <a:srcRect/>
          <a:stretch>
            <a:fillRect/>
          </a:stretch>
        </p:blipFill>
        <p:spPr bwMode="auto">
          <a:xfrm>
            <a:off x="7710488" y="5045075"/>
            <a:ext cx="138112" cy="93663"/>
          </a:xfrm>
          <a:prstGeom prst="rect">
            <a:avLst/>
          </a:prstGeom>
          <a:noFill/>
        </p:spPr>
      </p:pic>
      <p:pic>
        <p:nvPicPr>
          <p:cNvPr id="117" name="Picture 46" descr="D:\Program Files\Common Files\Microsoft Shared\Clipart\themes1\Bullets\BD10298_.GIF"/>
          <p:cNvPicPr>
            <a:picLocks noChangeAspect="1" noChangeArrowheads="1"/>
          </p:cNvPicPr>
          <p:nvPr/>
        </p:nvPicPr>
        <p:blipFill>
          <a:blip r:embed="rId5"/>
          <a:srcRect/>
          <a:stretch>
            <a:fillRect/>
          </a:stretch>
        </p:blipFill>
        <p:spPr bwMode="auto">
          <a:xfrm>
            <a:off x="5829300" y="5178425"/>
            <a:ext cx="136525" cy="93663"/>
          </a:xfrm>
          <a:prstGeom prst="rect">
            <a:avLst/>
          </a:prstGeom>
          <a:noFill/>
        </p:spPr>
      </p:pic>
      <p:pic>
        <p:nvPicPr>
          <p:cNvPr id="118" name="Picture 47" descr="D:\Program Files\Common Files\Microsoft Shared\Clipart\themes1\Bullets\BD10298_.GIF"/>
          <p:cNvPicPr>
            <a:picLocks noChangeAspect="1" noChangeArrowheads="1"/>
          </p:cNvPicPr>
          <p:nvPr/>
        </p:nvPicPr>
        <p:blipFill>
          <a:blip r:embed="rId5"/>
          <a:srcRect/>
          <a:stretch>
            <a:fillRect/>
          </a:stretch>
        </p:blipFill>
        <p:spPr bwMode="auto">
          <a:xfrm>
            <a:off x="6089650" y="5272088"/>
            <a:ext cx="136525" cy="92075"/>
          </a:xfrm>
          <a:prstGeom prst="rect">
            <a:avLst/>
          </a:prstGeom>
          <a:noFill/>
        </p:spPr>
      </p:pic>
      <p:pic>
        <p:nvPicPr>
          <p:cNvPr id="119" name="Picture 48" descr="D:\Program Files\Common Files\Microsoft Shared\Clipart\themes1\Bullets\BD10298_.GIF"/>
          <p:cNvPicPr>
            <a:picLocks noChangeAspect="1" noChangeArrowheads="1"/>
          </p:cNvPicPr>
          <p:nvPr/>
        </p:nvPicPr>
        <p:blipFill>
          <a:blip r:embed="rId5"/>
          <a:srcRect/>
          <a:stretch>
            <a:fillRect/>
          </a:stretch>
        </p:blipFill>
        <p:spPr bwMode="auto">
          <a:xfrm>
            <a:off x="6321425" y="5403850"/>
            <a:ext cx="138113" cy="93663"/>
          </a:xfrm>
          <a:prstGeom prst="rect">
            <a:avLst/>
          </a:prstGeom>
          <a:noFill/>
        </p:spPr>
      </p:pic>
      <p:pic>
        <p:nvPicPr>
          <p:cNvPr id="120" name="Picture 49" descr="D:\Program Files\Common Files\Microsoft Shared\Clipart\themes1\Bullets\BD10298_.GIF"/>
          <p:cNvPicPr>
            <a:picLocks noChangeAspect="1" noChangeArrowheads="1"/>
          </p:cNvPicPr>
          <p:nvPr/>
        </p:nvPicPr>
        <p:blipFill>
          <a:blip r:embed="rId5"/>
          <a:srcRect/>
          <a:stretch>
            <a:fillRect/>
          </a:stretch>
        </p:blipFill>
        <p:spPr bwMode="auto">
          <a:xfrm>
            <a:off x="6964363" y="5394325"/>
            <a:ext cx="138112" cy="92075"/>
          </a:xfrm>
          <a:prstGeom prst="rect">
            <a:avLst/>
          </a:prstGeom>
          <a:noFill/>
        </p:spPr>
      </p:pic>
      <p:pic>
        <p:nvPicPr>
          <p:cNvPr id="121" name="Picture 50" descr="D:\Program Files\Common Files\Microsoft Shared\Clipart\themes1\Bullets\BD10298_.GIF"/>
          <p:cNvPicPr>
            <a:picLocks noChangeAspect="1" noChangeArrowheads="1"/>
          </p:cNvPicPr>
          <p:nvPr/>
        </p:nvPicPr>
        <p:blipFill>
          <a:blip r:embed="rId5"/>
          <a:srcRect/>
          <a:stretch>
            <a:fillRect/>
          </a:stretch>
        </p:blipFill>
        <p:spPr bwMode="auto">
          <a:xfrm>
            <a:off x="7213600" y="5283200"/>
            <a:ext cx="136525" cy="93663"/>
          </a:xfrm>
          <a:prstGeom prst="rect">
            <a:avLst/>
          </a:prstGeom>
          <a:noFill/>
        </p:spPr>
      </p:pic>
      <p:pic>
        <p:nvPicPr>
          <p:cNvPr id="122" name="Picture 51" descr="D:\Program Files\Common Files\Microsoft Shared\Clipart\themes1\Bullets\BD10298_.GIF"/>
          <p:cNvPicPr>
            <a:picLocks noChangeAspect="1" noChangeArrowheads="1"/>
          </p:cNvPicPr>
          <p:nvPr/>
        </p:nvPicPr>
        <p:blipFill>
          <a:blip r:embed="rId5"/>
          <a:srcRect/>
          <a:stretch>
            <a:fillRect/>
          </a:stretch>
        </p:blipFill>
        <p:spPr bwMode="auto">
          <a:xfrm>
            <a:off x="7451725" y="5173663"/>
            <a:ext cx="136525" cy="92075"/>
          </a:xfrm>
          <a:prstGeom prst="rect">
            <a:avLst/>
          </a:prstGeom>
          <a:noFill/>
        </p:spPr>
      </p:pic>
      <p:pic>
        <p:nvPicPr>
          <p:cNvPr id="123" name="Picture 52" descr="D:\Program Files\Common Files\Microsoft Shared\Clipart\themes1\Bullets\BD10298_.GIF"/>
          <p:cNvPicPr>
            <a:picLocks noChangeAspect="1" noChangeArrowheads="1"/>
          </p:cNvPicPr>
          <p:nvPr/>
        </p:nvPicPr>
        <p:blipFill>
          <a:blip r:embed="rId5"/>
          <a:srcRect/>
          <a:stretch>
            <a:fillRect/>
          </a:stretch>
        </p:blipFill>
        <p:spPr bwMode="auto">
          <a:xfrm>
            <a:off x="5224463" y="5200650"/>
            <a:ext cx="138112" cy="92075"/>
          </a:xfrm>
          <a:prstGeom prst="rect">
            <a:avLst/>
          </a:prstGeom>
          <a:noFill/>
        </p:spPr>
      </p:pic>
      <p:pic>
        <p:nvPicPr>
          <p:cNvPr id="124" name="Picture 53" descr="D:\Program Files\Common Files\Microsoft Shared\Clipart\themes1\Bullets\BD10298_.GIF"/>
          <p:cNvPicPr>
            <a:picLocks noChangeAspect="1" noChangeArrowheads="1"/>
          </p:cNvPicPr>
          <p:nvPr/>
        </p:nvPicPr>
        <p:blipFill>
          <a:blip r:embed="rId5"/>
          <a:srcRect/>
          <a:stretch>
            <a:fillRect/>
          </a:stretch>
        </p:blipFill>
        <p:spPr bwMode="auto">
          <a:xfrm>
            <a:off x="5019675" y="5343525"/>
            <a:ext cx="138113" cy="92075"/>
          </a:xfrm>
          <a:prstGeom prst="rect">
            <a:avLst/>
          </a:prstGeom>
          <a:noFill/>
        </p:spPr>
      </p:pic>
      <p:sp>
        <p:nvSpPr>
          <p:cNvPr id="125" name="Text Box 54"/>
          <p:cNvSpPr txBox="1">
            <a:spLocks noChangeArrowheads="1"/>
          </p:cNvSpPr>
          <p:nvPr/>
        </p:nvSpPr>
        <p:spPr bwMode="auto">
          <a:xfrm>
            <a:off x="4779963" y="5556250"/>
            <a:ext cx="1185862"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996633"/>
                </a:solidFill>
                <a:latin typeface="Calibri"/>
                <a:cs typeface="+mn-cs"/>
              </a:rPr>
              <a:t>NEUTRON</a:t>
            </a:r>
          </a:p>
        </p:txBody>
      </p:sp>
      <p:pic>
        <p:nvPicPr>
          <p:cNvPr id="126" name="Picture 55" descr="D:\Program Files\Common Files\Microsoft Shared\Clipart\themes1\Bullets\BD10298_.GIF"/>
          <p:cNvPicPr>
            <a:picLocks noChangeAspect="1" noChangeArrowheads="1"/>
          </p:cNvPicPr>
          <p:nvPr/>
        </p:nvPicPr>
        <p:blipFill>
          <a:blip r:embed="rId5"/>
          <a:srcRect/>
          <a:stretch>
            <a:fillRect/>
          </a:stretch>
        </p:blipFill>
        <p:spPr bwMode="auto">
          <a:xfrm>
            <a:off x="7959725" y="4849813"/>
            <a:ext cx="138113" cy="92075"/>
          </a:xfrm>
          <a:prstGeom prst="rect">
            <a:avLst/>
          </a:prstGeom>
          <a:noFill/>
        </p:spPr>
      </p:pic>
      <p:pic>
        <p:nvPicPr>
          <p:cNvPr id="127" name="Picture 56" descr="D:\Program Files\Common Files\Microsoft Shared\Clipart\themes1\Bullets\BD10298_.GIF"/>
          <p:cNvPicPr>
            <a:picLocks noChangeAspect="1" noChangeArrowheads="1"/>
          </p:cNvPicPr>
          <p:nvPr/>
        </p:nvPicPr>
        <p:blipFill>
          <a:blip r:embed="rId5"/>
          <a:srcRect/>
          <a:stretch>
            <a:fillRect/>
          </a:stretch>
        </p:blipFill>
        <p:spPr bwMode="auto">
          <a:xfrm>
            <a:off x="8204200" y="4676775"/>
            <a:ext cx="138113" cy="93663"/>
          </a:xfrm>
          <a:prstGeom prst="rect">
            <a:avLst/>
          </a:prstGeom>
          <a:noFill/>
        </p:spPr>
      </p:pic>
      <p:sp>
        <p:nvSpPr>
          <p:cNvPr id="128" name="AutoShape 2"/>
          <p:cNvSpPr>
            <a:spLocks noChangeArrowheads="1"/>
          </p:cNvSpPr>
          <p:nvPr/>
        </p:nvSpPr>
        <p:spPr bwMode="auto">
          <a:xfrm>
            <a:off x="2087563" y="436880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129" name="Picture 41" descr="D:\Program Files\Common Files\Microsoft Shared\Clipart\themes1\Bullets\BD10298_.GIF"/>
          <p:cNvPicPr>
            <a:picLocks noChangeAspect="1" noChangeArrowheads="1"/>
          </p:cNvPicPr>
          <p:nvPr/>
        </p:nvPicPr>
        <p:blipFill>
          <a:blip r:embed="rId5"/>
          <a:srcRect/>
          <a:stretch>
            <a:fillRect/>
          </a:stretch>
        </p:blipFill>
        <p:spPr bwMode="auto">
          <a:xfrm>
            <a:off x="2251075" y="4440238"/>
            <a:ext cx="138113" cy="92075"/>
          </a:xfrm>
          <a:prstGeom prst="rect">
            <a:avLst/>
          </a:prstGeom>
          <a:noFill/>
        </p:spPr>
      </p:pic>
      <p:sp>
        <p:nvSpPr>
          <p:cNvPr id="130" name="AutoShape 5"/>
          <p:cNvSpPr>
            <a:spLocks noChangeArrowheads="1"/>
          </p:cNvSpPr>
          <p:nvPr/>
        </p:nvSpPr>
        <p:spPr bwMode="auto">
          <a:xfrm>
            <a:off x="928688" y="4926013"/>
            <a:ext cx="485775"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1" name="AutoShape 6"/>
          <p:cNvSpPr>
            <a:spLocks noChangeArrowheads="1"/>
          </p:cNvSpPr>
          <p:nvPr/>
        </p:nvSpPr>
        <p:spPr bwMode="auto">
          <a:xfrm>
            <a:off x="3271838" y="4946650"/>
            <a:ext cx="484187"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2" name="AutoShape 31"/>
          <p:cNvSpPr>
            <a:spLocks noChangeArrowheads="1"/>
          </p:cNvSpPr>
          <p:nvPr/>
        </p:nvSpPr>
        <p:spPr bwMode="auto">
          <a:xfrm>
            <a:off x="2305050" y="4176714"/>
            <a:ext cx="57150" cy="1966912"/>
          </a:xfrm>
          <a:prstGeom prst="can">
            <a:avLst>
              <a:gd name="adj" fmla="val 146874"/>
            </a:avLst>
          </a:prstGeom>
          <a:solidFill>
            <a:srgbClr val="FF3300"/>
          </a:solidFill>
          <a:ln w="19050">
            <a:noFill/>
            <a:round/>
            <a:headEnd/>
            <a:tailEnd/>
          </a:ln>
          <a:effectLst/>
        </p:spPr>
        <p:txBody>
          <a:bodyPr wrap="none" anchor="ctr"/>
          <a:lstStyle/>
          <a:p>
            <a:pPr algn="ctr" rtl="0" fontAlgn="auto">
              <a:spcBef>
                <a:spcPts val="0"/>
              </a:spcBef>
              <a:spcAft>
                <a:spcPts val="0"/>
              </a:spcAft>
            </a:pPr>
            <a:endParaRPr lang="en-US">
              <a:solidFill>
                <a:srgbClr val="FF3300"/>
              </a:solidFill>
              <a:latin typeface="Impact" pitchFamily="34" charset="0"/>
              <a:cs typeface="+mn-cs"/>
            </a:endParaRPr>
          </a:p>
        </p:txBody>
      </p:sp>
      <p:sp>
        <p:nvSpPr>
          <p:cNvPr id="133" name="AutoShape 32"/>
          <p:cNvSpPr>
            <a:spLocks noChangeArrowheads="1"/>
          </p:cNvSpPr>
          <p:nvPr/>
        </p:nvSpPr>
        <p:spPr bwMode="auto">
          <a:xfrm>
            <a:off x="2144713" y="544195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134" name="Text Box 33"/>
          <p:cNvSpPr txBox="1">
            <a:spLocks noChangeArrowheads="1"/>
          </p:cNvSpPr>
          <p:nvPr/>
        </p:nvSpPr>
        <p:spPr bwMode="auto">
          <a:xfrm>
            <a:off x="2351088" y="5991225"/>
            <a:ext cx="1917700"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dirty="0">
                <a:solidFill>
                  <a:srgbClr val="FF3300"/>
                </a:solidFill>
                <a:latin typeface="Calibri"/>
                <a:cs typeface="+mn-cs"/>
              </a:rPr>
              <a:t>LINE OF CHARGE</a:t>
            </a:r>
          </a:p>
        </p:txBody>
      </p:sp>
      <p:pic>
        <p:nvPicPr>
          <p:cNvPr id="135" name="Picture 34" descr="D:\Program Files\Common Files\Microsoft Shared\Clipart\themes1\Bullets\BD10298_.GIF"/>
          <p:cNvPicPr>
            <a:picLocks noChangeAspect="1" noChangeArrowheads="1"/>
          </p:cNvPicPr>
          <p:nvPr/>
        </p:nvPicPr>
        <p:blipFill>
          <a:blip r:embed="rId5"/>
          <a:srcRect/>
          <a:stretch>
            <a:fillRect/>
          </a:stretch>
        </p:blipFill>
        <p:spPr bwMode="auto">
          <a:xfrm>
            <a:off x="1431925" y="4808538"/>
            <a:ext cx="136525" cy="93662"/>
          </a:xfrm>
          <a:prstGeom prst="rect">
            <a:avLst/>
          </a:prstGeom>
          <a:noFill/>
        </p:spPr>
      </p:pic>
      <p:pic>
        <p:nvPicPr>
          <p:cNvPr id="136" name="Picture 38" descr="D:\Program Files\Common Files\Microsoft Shared\Clipart\themes1\Bullets\BD10298_.GIF"/>
          <p:cNvPicPr>
            <a:picLocks noChangeAspect="1" noChangeArrowheads="1"/>
          </p:cNvPicPr>
          <p:nvPr/>
        </p:nvPicPr>
        <p:blipFill>
          <a:blip r:embed="rId5"/>
          <a:srcRect/>
          <a:stretch>
            <a:fillRect/>
          </a:stretch>
        </p:blipFill>
        <p:spPr bwMode="auto">
          <a:xfrm>
            <a:off x="1104900" y="4991100"/>
            <a:ext cx="136525" cy="93663"/>
          </a:xfrm>
          <a:prstGeom prst="rect">
            <a:avLst/>
          </a:prstGeom>
          <a:noFill/>
        </p:spPr>
      </p:pic>
      <p:pic>
        <p:nvPicPr>
          <p:cNvPr id="137" name="Picture 39" descr="D:\Program Files\Common Files\Microsoft Shared\Clipart\themes1\Bullets\BD10298_.GIF"/>
          <p:cNvPicPr>
            <a:picLocks noChangeAspect="1" noChangeArrowheads="1"/>
          </p:cNvPicPr>
          <p:nvPr/>
        </p:nvPicPr>
        <p:blipFill>
          <a:blip r:embed="rId5"/>
          <a:srcRect/>
          <a:stretch>
            <a:fillRect/>
          </a:stretch>
        </p:blipFill>
        <p:spPr bwMode="auto">
          <a:xfrm>
            <a:off x="1657350" y="4686300"/>
            <a:ext cx="138113" cy="93663"/>
          </a:xfrm>
          <a:prstGeom prst="rect">
            <a:avLst/>
          </a:prstGeom>
          <a:noFill/>
        </p:spPr>
      </p:pic>
      <p:pic>
        <p:nvPicPr>
          <p:cNvPr id="138" name="Picture 40" descr="D:\Program Files\Common Files\Microsoft Shared\Clipart\themes1\Bullets\BD10298_.GIF"/>
          <p:cNvPicPr>
            <a:picLocks noChangeAspect="1" noChangeArrowheads="1"/>
          </p:cNvPicPr>
          <p:nvPr/>
        </p:nvPicPr>
        <p:blipFill>
          <a:blip r:embed="rId5"/>
          <a:srcRect/>
          <a:stretch>
            <a:fillRect/>
          </a:stretch>
        </p:blipFill>
        <p:spPr bwMode="auto">
          <a:xfrm>
            <a:off x="1901825" y="4583113"/>
            <a:ext cx="136525" cy="93662"/>
          </a:xfrm>
          <a:prstGeom prst="rect">
            <a:avLst/>
          </a:prstGeom>
          <a:noFill/>
        </p:spPr>
      </p:pic>
      <p:pic>
        <p:nvPicPr>
          <p:cNvPr id="139" name="Picture 42" descr="D:\Program Files\Common Files\Microsoft Shared\Clipart\themes1\Bullets\BD10298_.GIF"/>
          <p:cNvPicPr>
            <a:picLocks noChangeAspect="1" noChangeArrowheads="1"/>
          </p:cNvPicPr>
          <p:nvPr/>
        </p:nvPicPr>
        <p:blipFill>
          <a:blip r:embed="rId5"/>
          <a:srcRect/>
          <a:stretch>
            <a:fillRect/>
          </a:stretch>
        </p:blipFill>
        <p:spPr bwMode="auto">
          <a:xfrm>
            <a:off x="2571750" y="4587875"/>
            <a:ext cx="136525" cy="93663"/>
          </a:xfrm>
          <a:prstGeom prst="rect">
            <a:avLst/>
          </a:prstGeom>
          <a:noFill/>
        </p:spPr>
      </p:pic>
      <p:pic>
        <p:nvPicPr>
          <p:cNvPr id="140" name="Picture 43" descr="D:\Program Files\Common Files\Microsoft Shared\Clipart\themes1\Bullets\BD10298_.GIF"/>
          <p:cNvPicPr>
            <a:picLocks noChangeAspect="1" noChangeArrowheads="1"/>
          </p:cNvPicPr>
          <p:nvPr/>
        </p:nvPicPr>
        <p:blipFill>
          <a:blip r:embed="rId5"/>
          <a:srcRect/>
          <a:stretch>
            <a:fillRect/>
          </a:stretch>
        </p:blipFill>
        <p:spPr bwMode="auto">
          <a:xfrm>
            <a:off x="2803525" y="4719638"/>
            <a:ext cx="138113" cy="93662"/>
          </a:xfrm>
          <a:prstGeom prst="rect">
            <a:avLst/>
          </a:prstGeom>
          <a:noFill/>
        </p:spPr>
      </p:pic>
      <p:pic>
        <p:nvPicPr>
          <p:cNvPr id="141" name="Picture 44" descr="D:\Program Files\Common Files\Microsoft Shared\Clipart\themes1\Bullets\BD10298_.GIF"/>
          <p:cNvPicPr>
            <a:picLocks noChangeAspect="1" noChangeArrowheads="1"/>
          </p:cNvPicPr>
          <p:nvPr/>
        </p:nvPicPr>
        <p:blipFill>
          <a:blip r:embed="rId5"/>
          <a:srcRect/>
          <a:stretch>
            <a:fillRect/>
          </a:stretch>
        </p:blipFill>
        <p:spPr bwMode="auto">
          <a:xfrm>
            <a:off x="3065463" y="4857750"/>
            <a:ext cx="136525" cy="93663"/>
          </a:xfrm>
          <a:prstGeom prst="rect">
            <a:avLst/>
          </a:prstGeom>
          <a:noFill/>
        </p:spPr>
      </p:pic>
      <p:pic>
        <p:nvPicPr>
          <p:cNvPr id="142" name="Picture 45" descr="D:\Program Files\Common Files\Microsoft Shared\Clipart\themes1\Bullets\BD10298_.GIF"/>
          <p:cNvPicPr>
            <a:picLocks noChangeAspect="1" noChangeArrowheads="1"/>
          </p:cNvPicPr>
          <p:nvPr/>
        </p:nvPicPr>
        <p:blipFill>
          <a:blip r:embed="rId5"/>
          <a:srcRect/>
          <a:stretch>
            <a:fillRect/>
          </a:stretch>
        </p:blipFill>
        <p:spPr bwMode="auto">
          <a:xfrm>
            <a:off x="3357563" y="5006975"/>
            <a:ext cx="138112" cy="93663"/>
          </a:xfrm>
          <a:prstGeom prst="rect">
            <a:avLst/>
          </a:prstGeom>
          <a:noFill/>
        </p:spPr>
      </p:pic>
      <p:pic>
        <p:nvPicPr>
          <p:cNvPr id="143" name="Picture 46" descr="D:\Program Files\Common Files\Microsoft Shared\Clipart\themes1\Bullets\BD10298_.GIF"/>
          <p:cNvPicPr>
            <a:picLocks noChangeAspect="1" noChangeArrowheads="1"/>
          </p:cNvPicPr>
          <p:nvPr/>
        </p:nvPicPr>
        <p:blipFill>
          <a:blip r:embed="rId5"/>
          <a:srcRect/>
          <a:stretch>
            <a:fillRect/>
          </a:stretch>
        </p:blipFill>
        <p:spPr bwMode="auto">
          <a:xfrm>
            <a:off x="1476375" y="5140325"/>
            <a:ext cx="136525" cy="93663"/>
          </a:xfrm>
          <a:prstGeom prst="rect">
            <a:avLst/>
          </a:prstGeom>
          <a:noFill/>
        </p:spPr>
      </p:pic>
      <p:pic>
        <p:nvPicPr>
          <p:cNvPr id="144" name="Picture 47" descr="D:\Program Files\Common Files\Microsoft Shared\Clipart\themes1\Bullets\BD10298_.GIF"/>
          <p:cNvPicPr>
            <a:picLocks noChangeAspect="1" noChangeArrowheads="1"/>
          </p:cNvPicPr>
          <p:nvPr/>
        </p:nvPicPr>
        <p:blipFill>
          <a:blip r:embed="rId5"/>
          <a:srcRect/>
          <a:stretch>
            <a:fillRect/>
          </a:stretch>
        </p:blipFill>
        <p:spPr bwMode="auto">
          <a:xfrm>
            <a:off x="1736725" y="5233988"/>
            <a:ext cx="136525" cy="92075"/>
          </a:xfrm>
          <a:prstGeom prst="rect">
            <a:avLst/>
          </a:prstGeom>
          <a:noFill/>
        </p:spPr>
      </p:pic>
      <p:pic>
        <p:nvPicPr>
          <p:cNvPr id="145" name="Picture 48" descr="D:\Program Files\Common Files\Microsoft Shared\Clipart\themes1\Bullets\BD10298_.GIF"/>
          <p:cNvPicPr>
            <a:picLocks noChangeAspect="1" noChangeArrowheads="1"/>
          </p:cNvPicPr>
          <p:nvPr/>
        </p:nvPicPr>
        <p:blipFill>
          <a:blip r:embed="rId5"/>
          <a:srcRect/>
          <a:stretch>
            <a:fillRect/>
          </a:stretch>
        </p:blipFill>
        <p:spPr bwMode="auto">
          <a:xfrm>
            <a:off x="1968500" y="5365750"/>
            <a:ext cx="138113" cy="93663"/>
          </a:xfrm>
          <a:prstGeom prst="rect">
            <a:avLst/>
          </a:prstGeom>
          <a:noFill/>
        </p:spPr>
      </p:pic>
      <p:pic>
        <p:nvPicPr>
          <p:cNvPr id="146" name="Picture 49" descr="D:\Program Files\Common Files\Microsoft Shared\Clipart\themes1\Bullets\BD10298_.GIF"/>
          <p:cNvPicPr>
            <a:picLocks noChangeAspect="1" noChangeArrowheads="1"/>
          </p:cNvPicPr>
          <p:nvPr/>
        </p:nvPicPr>
        <p:blipFill>
          <a:blip r:embed="rId5"/>
          <a:srcRect/>
          <a:stretch>
            <a:fillRect/>
          </a:stretch>
        </p:blipFill>
        <p:spPr bwMode="auto">
          <a:xfrm>
            <a:off x="2611438" y="5356225"/>
            <a:ext cx="138112" cy="92075"/>
          </a:xfrm>
          <a:prstGeom prst="rect">
            <a:avLst/>
          </a:prstGeom>
          <a:noFill/>
        </p:spPr>
      </p:pic>
      <p:pic>
        <p:nvPicPr>
          <p:cNvPr id="147" name="Picture 50" descr="D:\Program Files\Common Files\Microsoft Shared\Clipart\themes1\Bullets\BD10298_.GIF"/>
          <p:cNvPicPr>
            <a:picLocks noChangeAspect="1" noChangeArrowheads="1"/>
          </p:cNvPicPr>
          <p:nvPr/>
        </p:nvPicPr>
        <p:blipFill>
          <a:blip r:embed="rId5"/>
          <a:srcRect/>
          <a:stretch>
            <a:fillRect/>
          </a:stretch>
        </p:blipFill>
        <p:spPr bwMode="auto">
          <a:xfrm>
            <a:off x="2860675" y="5245100"/>
            <a:ext cx="136525" cy="93663"/>
          </a:xfrm>
          <a:prstGeom prst="rect">
            <a:avLst/>
          </a:prstGeom>
          <a:noFill/>
        </p:spPr>
      </p:pic>
      <p:pic>
        <p:nvPicPr>
          <p:cNvPr id="148" name="Picture 51" descr="D:\Program Files\Common Files\Microsoft Shared\Clipart\themes1\Bullets\BD10298_.GIF"/>
          <p:cNvPicPr>
            <a:picLocks noChangeAspect="1" noChangeArrowheads="1"/>
          </p:cNvPicPr>
          <p:nvPr/>
        </p:nvPicPr>
        <p:blipFill>
          <a:blip r:embed="rId5"/>
          <a:srcRect/>
          <a:stretch>
            <a:fillRect/>
          </a:stretch>
        </p:blipFill>
        <p:spPr bwMode="auto">
          <a:xfrm>
            <a:off x="3098800" y="5135563"/>
            <a:ext cx="136525" cy="92075"/>
          </a:xfrm>
          <a:prstGeom prst="rect">
            <a:avLst/>
          </a:prstGeom>
          <a:noFill/>
        </p:spPr>
      </p:pic>
      <p:pic>
        <p:nvPicPr>
          <p:cNvPr id="149" name="Picture 52" descr="D:\Program Files\Common Files\Microsoft Shared\Clipart\themes1\Bullets\BD10298_.GIF"/>
          <p:cNvPicPr>
            <a:picLocks noChangeAspect="1" noChangeArrowheads="1"/>
          </p:cNvPicPr>
          <p:nvPr/>
        </p:nvPicPr>
        <p:blipFill>
          <a:blip r:embed="rId5"/>
          <a:srcRect/>
          <a:stretch>
            <a:fillRect/>
          </a:stretch>
        </p:blipFill>
        <p:spPr bwMode="auto">
          <a:xfrm>
            <a:off x="871538" y="5162550"/>
            <a:ext cx="138112" cy="92075"/>
          </a:xfrm>
          <a:prstGeom prst="rect">
            <a:avLst/>
          </a:prstGeom>
          <a:noFill/>
        </p:spPr>
      </p:pic>
      <p:pic>
        <p:nvPicPr>
          <p:cNvPr id="150" name="Picture 53" descr="D:\Program Files\Common Files\Microsoft Shared\Clipart\themes1\Bullets\BD10298_.GIF"/>
          <p:cNvPicPr>
            <a:picLocks noChangeAspect="1" noChangeArrowheads="1"/>
          </p:cNvPicPr>
          <p:nvPr/>
        </p:nvPicPr>
        <p:blipFill>
          <a:blip r:embed="rId5"/>
          <a:srcRect/>
          <a:stretch>
            <a:fillRect/>
          </a:stretch>
        </p:blipFill>
        <p:spPr bwMode="auto">
          <a:xfrm>
            <a:off x="666750" y="5305425"/>
            <a:ext cx="138113" cy="92075"/>
          </a:xfrm>
          <a:prstGeom prst="rect">
            <a:avLst/>
          </a:prstGeom>
          <a:noFill/>
        </p:spPr>
      </p:pic>
      <p:sp>
        <p:nvSpPr>
          <p:cNvPr id="151" name="Text Box 54"/>
          <p:cNvSpPr txBox="1">
            <a:spLocks noChangeArrowheads="1"/>
          </p:cNvSpPr>
          <p:nvPr/>
        </p:nvSpPr>
        <p:spPr bwMode="auto">
          <a:xfrm>
            <a:off x="427038" y="5518150"/>
            <a:ext cx="1185862"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996633"/>
                </a:solidFill>
                <a:latin typeface="Calibri"/>
                <a:cs typeface="+mn-cs"/>
              </a:rPr>
              <a:t>NEUTRON</a:t>
            </a:r>
          </a:p>
        </p:txBody>
      </p:sp>
      <p:pic>
        <p:nvPicPr>
          <p:cNvPr id="152" name="Picture 55" descr="D:\Program Files\Common Files\Microsoft Shared\Clipart\themes1\Bullets\BD10298_.GIF"/>
          <p:cNvPicPr>
            <a:picLocks noChangeAspect="1" noChangeArrowheads="1"/>
          </p:cNvPicPr>
          <p:nvPr/>
        </p:nvPicPr>
        <p:blipFill>
          <a:blip r:embed="rId5"/>
          <a:srcRect/>
          <a:stretch>
            <a:fillRect/>
          </a:stretch>
        </p:blipFill>
        <p:spPr bwMode="auto">
          <a:xfrm>
            <a:off x="3606800" y="5173663"/>
            <a:ext cx="138113" cy="92075"/>
          </a:xfrm>
          <a:prstGeom prst="rect">
            <a:avLst/>
          </a:prstGeom>
          <a:noFill/>
        </p:spPr>
      </p:pic>
      <p:pic>
        <p:nvPicPr>
          <p:cNvPr id="153" name="Picture 56" descr="D:\Program Files\Common Files\Microsoft Shared\Clipart\themes1\Bullets\BD10298_.GIF"/>
          <p:cNvPicPr>
            <a:picLocks noChangeAspect="1" noChangeArrowheads="1"/>
          </p:cNvPicPr>
          <p:nvPr/>
        </p:nvPicPr>
        <p:blipFill>
          <a:blip r:embed="rId5"/>
          <a:srcRect/>
          <a:stretch>
            <a:fillRect/>
          </a:stretch>
        </p:blipFill>
        <p:spPr bwMode="auto">
          <a:xfrm>
            <a:off x="3851275" y="5343525"/>
            <a:ext cx="138113" cy="93663"/>
          </a:xfrm>
          <a:prstGeom prst="rect">
            <a:avLst/>
          </a:prstGeom>
          <a:noFill/>
        </p:spPr>
      </p:pic>
      <p:graphicFrame>
        <p:nvGraphicFramePr>
          <p:cNvPr id="154" name="Object 153"/>
          <p:cNvGraphicFramePr>
            <a:graphicFrameLocks noChangeAspect="1"/>
          </p:cNvGraphicFramePr>
          <p:nvPr/>
        </p:nvGraphicFramePr>
        <p:xfrm>
          <a:off x="1762125" y="3389312"/>
          <a:ext cx="559586" cy="735013"/>
        </p:xfrm>
        <a:graphic>
          <a:graphicData uri="http://schemas.openxmlformats.org/presentationml/2006/ole">
            <mc:AlternateContent xmlns:mc="http://schemas.openxmlformats.org/markup-compatibility/2006">
              <mc:Choice xmlns:v="urn:schemas-microsoft-com:vml" Requires="v">
                <p:oleObj spid="_x0000_s550970" name="Equation" r:id="rId6" imgW="139680" imgH="215640" progId="Equation.DSMT4">
                  <p:embed/>
                </p:oleObj>
              </mc:Choice>
              <mc:Fallback>
                <p:oleObj name="Equation" r:id="rId6" imgW="139680" imgH="215640" progId="Equation.DSMT4">
                  <p:embed/>
                  <p:pic>
                    <p:nvPicPr>
                      <p:cNvPr id="154" name="Object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25" y="3389312"/>
                        <a:ext cx="559586"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 name="Object 154"/>
          <p:cNvGraphicFramePr>
            <a:graphicFrameLocks noChangeAspect="1"/>
          </p:cNvGraphicFramePr>
          <p:nvPr/>
        </p:nvGraphicFramePr>
        <p:xfrm>
          <a:off x="6400800" y="3417887"/>
          <a:ext cx="559586" cy="735013"/>
        </p:xfrm>
        <a:graphic>
          <a:graphicData uri="http://schemas.openxmlformats.org/presentationml/2006/ole">
            <mc:AlternateContent xmlns:mc="http://schemas.openxmlformats.org/markup-compatibility/2006">
              <mc:Choice xmlns:v="urn:schemas-microsoft-com:vml" Requires="v">
                <p:oleObj spid="_x0000_s550971" name="Equation" r:id="rId8" imgW="139680" imgH="215640" progId="Equation.DSMT4">
                  <p:embed/>
                </p:oleObj>
              </mc:Choice>
              <mc:Fallback>
                <p:oleObj name="Equation" r:id="rId8" imgW="139680" imgH="215640" progId="Equation.DSMT4">
                  <p:embed/>
                  <p:pic>
                    <p:nvPicPr>
                      <p:cNvPr id="155" name="Object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17887"/>
                        <a:ext cx="559586"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 name="Object 155"/>
          <p:cNvGraphicFramePr>
            <a:graphicFrameLocks noChangeAspect="1"/>
          </p:cNvGraphicFramePr>
          <p:nvPr/>
        </p:nvGraphicFramePr>
        <p:xfrm>
          <a:off x="4064000" y="1735138"/>
          <a:ext cx="812800" cy="519112"/>
        </p:xfrm>
        <a:graphic>
          <a:graphicData uri="http://schemas.openxmlformats.org/presentationml/2006/ole">
            <mc:AlternateContent xmlns:mc="http://schemas.openxmlformats.org/markup-compatibility/2006">
              <mc:Choice xmlns:v="urn:schemas-microsoft-com:vml" Requires="v">
                <p:oleObj spid="_x0000_s550972" name="Equation" r:id="rId9" imgW="203040" imgH="152280" progId="Equation.DSMT4">
                  <p:embed/>
                </p:oleObj>
              </mc:Choice>
              <mc:Fallback>
                <p:oleObj name="Equation" r:id="rId9" imgW="203040" imgH="152280" progId="Equation.DSMT4">
                  <p:embed/>
                  <p:pic>
                    <p:nvPicPr>
                      <p:cNvPr id="156" name="Object 1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4000" y="1735138"/>
                        <a:ext cx="8128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 name="Object 156"/>
          <p:cNvGraphicFramePr>
            <a:graphicFrameLocks noChangeAspect="1"/>
          </p:cNvGraphicFramePr>
          <p:nvPr/>
        </p:nvGraphicFramePr>
        <p:xfrm>
          <a:off x="4140200" y="4592638"/>
          <a:ext cx="812800" cy="519112"/>
        </p:xfrm>
        <a:graphic>
          <a:graphicData uri="http://schemas.openxmlformats.org/presentationml/2006/ole">
            <mc:AlternateContent xmlns:mc="http://schemas.openxmlformats.org/markup-compatibility/2006">
              <mc:Choice xmlns:v="urn:schemas-microsoft-com:vml" Requires="v">
                <p:oleObj spid="_x0000_s550973" name="Equation" r:id="rId11" imgW="203040" imgH="152280" progId="Equation.DSMT4">
                  <p:embed/>
                </p:oleObj>
              </mc:Choice>
              <mc:Fallback>
                <p:oleObj name="Equation" r:id="rId11" imgW="203040" imgH="152280" progId="Equation.DSMT4">
                  <p:embed/>
                  <p:pic>
                    <p:nvPicPr>
                      <p:cNvPr id="157" name="Object 1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4592638"/>
                        <a:ext cx="8128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69"/>
          <p:cNvGrpSpPr/>
          <p:nvPr/>
        </p:nvGrpSpPr>
        <p:grpSpPr>
          <a:xfrm>
            <a:off x="4095750" y="4619625"/>
            <a:ext cx="762000" cy="466725"/>
            <a:chOff x="4105275" y="3419475"/>
            <a:chExt cx="762000" cy="466725"/>
          </a:xfrm>
        </p:grpSpPr>
        <p:cxnSp>
          <p:nvCxnSpPr>
            <p:cNvPr id="159" name="Straight Connector 158"/>
            <p:cNvCxnSpPr/>
            <p:nvPr/>
          </p:nvCxnSpPr>
          <p:spPr>
            <a:xfrm>
              <a:off x="4105275" y="3419475"/>
              <a:ext cx="762000" cy="4667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4105275" y="3419475"/>
              <a:ext cx="7620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171" name="Object 170"/>
          <p:cNvGraphicFramePr>
            <a:graphicFrameLocks noChangeAspect="1"/>
          </p:cNvGraphicFramePr>
          <p:nvPr/>
        </p:nvGraphicFramePr>
        <p:xfrm>
          <a:off x="5159374" y="4143375"/>
          <a:ext cx="1040797" cy="485775"/>
        </p:xfrm>
        <a:graphic>
          <a:graphicData uri="http://schemas.openxmlformats.org/presentationml/2006/ole">
            <mc:AlternateContent xmlns:mc="http://schemas.openxmlformats.org/markup-compatibility/2006">
              <mc:Choice xmlns:v="urn:schemas-microsoft-com:vml" Requires="v">
                <p:oleObj spid="_x0000_s550974" name="Equation" r:id="rId12" imgW="393480" imgH="215640" progId="Equation.DSMT4">
                  <p:embed/>
                </p:oleObj>
              </mc:Choice>
              <mc:Fallback>
                <p:oleObj name="Equation" r:id="rId12" imgW="393480" imgH="215640" progId="Equation.DSMT4">
                  <p:embed/>
                  <p:pic>
                    <p:nvPicPr>
                      <p:cNvPr id="171" name="Object 1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9374" y="4143375"/>
                        <a:ext cx="104079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2" name="Object 171"/>
          <p:cNvGraphicFramePr>
            <a:graphicFrameLocks noChangeAspect="1"/>
          </p:cNvGraphicFramePr>
          <p:nvPr/>
        </p:nvGraphicFramePr>
        <p:xfrm>
          <a:off x="873124" y="4143375"/>
          <a:ext cx="1040797" cy="485775"/>
        </p:xfrm>
        <a:graphic>
          <a:graphicData uri="http://schemas.openxmlformats.org/presentationml/2006/ole">
            <mc:AlternateContent xmlns:mc="http://schemas.openxmlformats.org/markup-compatibility/2006">
              <mc:Choice xmlns:v="urn:schemas-microsoft-com:vml" Requires="v">
                <p:oleObj spid="_x0000_s550975" name="Equation" r:id="rId14" imgW="393480" imgH="215640" progId="Equation.DSMT4">
                  <p:embed/>
                </p:oleObj>
              </mc:Choice>
              <mc:Fallback>
                <p:oleObj name="Equation" r:id="rId14" imgW="393480" imgH="215640" progId="Equation.DSMT4">
                  <p:embed/>
                  <p:pic>
                    <p:nvPicPr>
                      <p:cNvPr id="172" name="Object 1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124" y="4143375"/>
                        <a:ext cx="104079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 name="Rectangle 172"/>
          <p:cNvSpPr/>
          <p:nvPr/>
        </p:nvSpPr>
        <p:spPr>
          <a:xfrm>
            <a:off x="2257426" y="3524250"/>
            <a:ext cx="1857374" cy="400110"/>
          </a:xfrm>
          <a:prstGeom prst="rect">
            <a:avLst/>
          </a:prstGeom>
        </p:spPr>
        <p:txBody>
          <a:bodyPr wrap="square">
            <a:spAutoFit/>
          </a:bodyPr>
          <a:lstStyle/>
          <a:p>
            <a:pPr algn="l" rtl="0" fontAlgn="auto">
              <a:spcBef>
                <a:spcPts val="0"/>
              </a:spcBef>
              <a:spcAft>
                <a:spcPts val="0"/>
              </a:spcAft>
            </a:pPr>
            <a:r>
              <a:rPr lang="en-US" sz="2000" b="1" dirty="0" smtClean="0">
                <a:solidFill>
                  <a:srgbClr val="0000FF"/>
                </a:solidFill>
                <a:latin typeface="Calibri"/>
                <a:cs typeface="+mn-cs"/>
              </a:rPr>
              <a:t>AC dual to AB</a:t>
            </a:r>
          </a:p>
        </p:txBody>
      </p:sp>
      <p:graphicFrame>
        <p:nvGraphicFramePr>
          <p:cNvPr id="134152" name="Object 8"/>
          <p:cNvGraphicFramePr>
            <a:graphicFrameLocks noChangeAspect="1"/>
          </p:cNvGraphicFramePr>
          <p:nvPr/>
        </p:nvGraphicFramePr>
        <p:xfrm>
          <a:off x="2740344" y="4091940"/>
          <a:ext cx="828428" cy="488950"/>
        </p:xfrm>
        <a:graphic>
          <a:graphicData uri="http://schemas.openxmlformats.org/presentationml/2006/ole">
            <mc:AlternateContent xmlns:mc="http://schemas.openxmlformats.org/markup-compatibility/2006">
              <mc:Choice xmlns:v="urn:schemas-microsoft-com:vml" Requires="v">
                <p:oleObj spid="_x0000_s550976" name="Equation" r:id="rId16" imgW="355320" imgH="215640" progId="Equation.3">
                  <p:embed/>
                </p:oleObj>
              </mc:Choice>
              <mc:Fallback>
                <p:oleObj name="Equation" r:id="rId16" imgW="355320" imgH="215640" progId="Equation.3">
                  <p:embed/>
                  <p:pic>
                    <p:nvPicPr>
                      <p:cNvPr id="134152"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0344" y="4091940"/>
                        <a:ext cx="82842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 name="Object 8"/>
          <p:cNvGraphicFramePr>
            <a:graphicFrameLocks noChangeAspect="1"/>
          </p:cNvGraphicFramePr>
          <p:nvPr/>
        </p:nvGraphicFramePr>
        <p:xfrm>
          <a:off x="7138989" y="4181475"/>
          <a:ext cx="828428" cy="488950"/>
        </p:xfrm>
        <a:graphic>
          <a:graphicData uri="http://schemas.openxmlformats.org/presentationml/2006/ole">
            <mc:AlternateContent xmlns:mc="http://schemas.openxmlformats.org/markup-compatibility/2006">
              <mc:Choice xmlns:v="urn:schemas-microsoft-com:vml" Requires="v">
                <p:oleObj spid="_x0000_s550977" name="Equation" r:id="rId18" imgW="355320" imgH="215640" progId="Equation.3">
                  <p:embed/>
                </p:oleObj>
              </mc:Choice>
              <mc:Fallback>
                <p:oleObj name="Equation" r:id="rId18" imgW="355320" imgH="215640" progId="Equation.3">
                  <p:embed/>
                  <p:pic>
                    <p:nvPicPr>
                      <p:cNvPr id="158"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38989" y="4181475"/>
                        <a:ext cx="82842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 name="Rectangle 160"/>
          <p:cNvSpPr/>
          <p:nvPr/>
        </p:nvSpPr>
        <p:spPr>
          <a:xfrm>
            <a:off x="1" y="809625"/>
            <a:ext cx="8801100" cy="707886"/>
          </a:xfrm>
          <a:prstGeom prst="rect">
            <a:avLst/>
          </a:prstGeom>
        </p:spPr>
        <p:txBody>
          <a:bodyPr wrap="square">
            <a:spAutoFit/>
          </a:bodyPr>
          <a:lstStyle/>
          <a:p>
            <a:pPr algn="l" rtl="0" fontAlgn="auto">
              <a:spcBef>
                <a:spcPts val="0"/>
              </a:spcBef>
              <a:spcAft>
                <a:spcPts val="0"/>
              </a:spcAft>
            </a:pPr>
            <a:r>
              <a:rPr lang="en-US" sz="2000" b="1" dirty="0" smtClean="0">
                <a:solidFill>
                  <a:srgbClr val="0000FF"/>
                </a:solidFill>
                <a:latin typeface="Calibri"/>
                <a:cs typeface="+mn-cs"/>
              </a:rPr>
              <a:t>The motion of the electron inside the interferometer is the same with or without the solenoid</a:t>
            </a:r>
          </a:p>
        </p:txBody>
      </p:sp>
    </p:spTree>
    <p:extLst>
      <p:ext uri="{BB962C8B-B14F-4D97-AF65-F5344CB8AC3E}">
        <p14:creationId xmlns:p14="http://schemas.microsoft.com/office/powerpoint/2010/main" val="2775969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4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Text Box 71"/>
          <p:cNvSpPr txBox="1">
            <a:spLocks noChangeArrowheads="1"/>
          </p:cNvSpPr>
          <p:nvPr/>
        </p:nvSpPr>
        <p:spPr bwMode="auto">
          <a:xfrm>
            <a:off x="2133600" y="228600"/>
            <a:ext cx="526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3200" b="1">
                <a:solidFill>
                  <a:srgbClr val="0000FF"/>
                </a:solidFill>
                <a:latin typeface="Calibri" pitchFamily="34" charset="0"/>
              </a:rPr>
              <a:t>Mach Zehnder Interferometer</a:t>
            </a:r>
            <a:endParaRPr lang="en-US" sz="3200" b="1">
              <a:solidFill>
                <a:srgbClr val="0000FF"/>
              </a:solidFill>
              <a:latin typeface="Times New Roman" pitchFamily="18" charset="0"/>
            </a:endParaRPr>
          </a:p>
        </p:txBody>
      </p:sp>
      <p:graphicFrame>
        <p:nvGraphicFramePr>
          <p:cNvPr id="22530" name="Object 2"/>
          <p:cNvGraphicFramePr>
            <a:graphicFrameLocks noChangeAspect="1"/>
          </p:cNvGraphicFramePr>
          <p:nvPr>
            <p:extLst/>
          </p:nvPr>
        </p:nvGraphicFramePr>
        <p:xfrm>
          <a:off x="1871663" y="3063620"/>
          <a:ext cx="1804987" cy="576518"/>
        </p:xfrm>
        <a:graphic>
          <a:graphicData uri="http://schemas.openxmlformats.org/presentationml/2006/ole">
            <mc:AlternateContent xmlns:mc="http://schemas.openxmlformats.org/markup-compatibility/2006">
              <mc:Choice xmlns:v="urn:schemas-microsoft-com:vml" Requires="v">
                <p:oleObj spid="_x0000_s577568" name="Equation" r:id="rId4" imgW="1269720" imgH="406080" progId="Equation.DSMT4">
                  <p:embed/>
                </p:oleObj>
              </mc:Choice>
              <mc:Fallback>
                <p:oleObj name="Equation" r:id="rId4" imgW="1269720" imgH="406080" progId="Equation.DSMT4">
                  <p:embed/>
                  <p:pic>
                    <p:nvPicPr>
                      <p:cNvPr id="225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3063620"/>
                        <a:ext cx="1804987" cy="576518"/>
                      </a:xfrm>
                      <a:prstGeom prst="rect">
                        <a:avLst/>
                      </a:prstGeom>
                      <a:noFill/>
                      <a:extLst/>
                    </p:spPr>
                  </p:pic>
                </p:oleObj>
              </mc:Fallback>
            </mc:AlternateContent>
          </a:graphicData>
        </a:graphic>
      </p:graphicFrame>
      <p:graphicFrame>
        <p:nvGraphicFramePr>
          <p:cNvPr id="22534" name="Object 6"/>
          <p:cNvGraphicFramePr>
            <a:graphicFrameLocks noChangeAspect="1"/>
          </p:cNvGraphicFramePr>
          <p:nvPr>
            <p:extLst/>
          </p:nvPr>
        </p:nvGraphicFramePr>
        <p:xfrm>
          <a:off x="5264151" y="3045959"/>
          <a:ext cx="1631950" cy="519565"/>
        </p:xfrm>
        <a:graphic>
          <a:graphicData uri="http://schemas.openxmlformats.org/presentationml/2006/ole">
            <mc:AlternateContent xmlns:mc="http://schemas.openxmlformats.org/markup-compatibility/2006">
              <mc:Choice xmlns:v="urn:schemas-microsoft-com:vml" Requires="v">
                <p:oleObj spid="_x0000_s577569" name="Equation" r:id="rId6" imgW="1269720" imgH="406080" progId="Equation.DSMT4">
                  <p:embed/>
                </p:oleObj>
              </mc:Choice>
              <mc:Fallback>
                <p:oleObj name="Equation" r:id="rId6" imgW="1269720" imgH="406080" progId="Equation.DSMT4">
                  <p:embed/>
                  <p:pic>
                    <p:nvPicPr>
                      <p:cNvPr id="225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151" y="3045959"/>
                        <a:ext cx="1631950" cy="519565"/>
                      </a:xfrm>
                      <a:prstGeom prst="rect">
                        <a:avLst/>
                      </a:prstGeom>
                      <a:noFill/>
                      <a:extLst/>
                    </p:spPr>
                  </p:pic>
                </p:oleObj>
              </mc:Fallback>
            </mc:AlternateContent>
          </a:graphicData>
        </a:graphic>
      </p:graphicFrame>
      <p:sp>
        <p:nvSpPr>
          <p:cNvPr id="7" name="Rectangle 6"/>
          <p:cNvSpPr/>
          <p:nvPr/>
        </p:nvSpPr>
        <p:spPr>
          <a:xfrm>
            <a:off x="1962149" y="2028825"/>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p:cNvSpPr/>
          <p:nvPr/>
        </p:nvSpPr>
        <p:spPr>
          <a:xfrm>
            <a:off x="3943350" y="99059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Rectangle 53"/>
          <p:cNvSpPr/>
          <p:nvPr/>
        </p:nvSpPr>
        <p:spPr>
          <a:xfrm>
            <a:off x="3981450" y="331469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61"/>
          <p:cNvSpPr/>
          <p:nvPr/>
        </p:nvSpPr>
        <p:spPr>
          <a:xfrm>
            <a:off x="6305549" y="2028825"/>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Text Box 3"/>
          <p:cNvSpPr txBox="1">
            <a:spLocks noChangeArrowheads="1"/>
          </p:cNvSpPr>
          <p:nvPr/>
        </p:nvSpPr>
        <p:spPr bwMode="auto">
          <a:xfrm>
            <a:off x="4022725" y="1500188"/>
            <a:ext cx="628650" cy="835025"/>
          </a:xfrm>
          <a:prstGeom prst="rect">
            <a:avLst/>
          </a:prstGeom>
          <a:noFill/>
          <a:ln w="9525">
            <a:noFill/>
            <a:miter lim="800000"/>
            <a:headEnd/>
            <a:tailEnd/>
          </a:ln>
        </p:spPr>
        <p:txBody>
          <a:bodyPr/>
          <a:lstStyle/>
          <a:p>
            <a:pPr algn="ctr" rtl="1"/>
            <a:endParaRPr lang="he-IL">
              <a:solidFill>
                <a:prstClr val="black"/>
              </a:solidFill>
            </a:endParaRPr>
          </a:p>
        </p:txBody>
      </p:sp>
      <p:sp>
        <p:nvSpPr>
          <p:cNvPr id="70" name="Freeform 43"/>
          <p:cNvSpPr>
            <a:spLocks/>
          </p:cNvSpPr>
          <p:nvPr/>
        </p:nvSpPr>
        <p:spPr bwMode="auto">
          <a:xfrm rot="19907323">
            <a:off x="2889468" y="1466673"/>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1" name="Freeform 42"/>
          <p:cNvSpPr>
            <a:spLocks/>
          </p:cNvSpPr>
          <p:nvPr/>
        </p:nvSpPr>
        <p:spPr bwMode="auto">
          <a:xfrm rot="2291468">
            <a:off x="3017215" y="2498162"/>
            <a:ext cx="454590" cy="32540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2" name="Freeform 62"/>
          <p:cNvSpPr>
            <a:spLocks/>
          </p:cNvSpPr>
          <p:nvPr/>
        </p:nvSpPr>
        <p:spPr bwMode="auto">
          <a:xfrm rot="19894192">
            <a:off x="1249233" y="2087694"/>
            <a:ext cx="546493"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endParaRPr lang="he-IL">
              <a:solidFill>
                <a:prstClr val="black"/>
              </a:solidFill>
            </a:endParaRPr>
          </a:p>
        </p:txBody>
      </p:sp>
      <p:sp>
        <p:nvSpPr>
          <p:cNvPr id="73" name="Freeform 42"/>
          <p:cNvSpPr>
            <a:spLocks/>
          </p:cNvSpPr>
          <p:nvPr/>
        </p:nvSpPr>
        <p:spPr bwMode="auto">
          <a:xfrm rot="19673487">
            <a:off x="7268041" y="1493264"/>
            <a:ext cx="530756" cy="346564"/>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4" name="Freeform 42"/>
          <p:cNvSpPr>
            <a:spLocks/>
          </p:cNvSpPr>
          <p:nvPr/>
        </p:nvSpPr>
        <p:spPr bwMode="auto">
          <a:xfrm rot="20076053">
            <a:off x="5664743" y="2353368"/>
            <a:ext cx="530756" cy="352603"/>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5" name="Freeform 43"/>
          <p:cNvSpPr>
            <a:spLocks/>
          </p:cNvSpPr>
          <p:nvPr/>
        </p:nvSpPr>
        <p:spPr bwMode="auto">
          <a:xfrm rot="19953725">
            <a:off x="7279468" y="1492390"/>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77" name="Freeform 43"/>
          <p:cNvSpPr>
            <a:spLocks/>
          </p:cNvSpPr>
          <p:nvPr/>
        </p:nvSpPr>
        <p:spPr bwMode="auto">
          <a:xfrm rot="1903961">
            <a:off x="5775463" y="1498477"/>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110" name="Freeform 43"/>
          <p:cNvSpPr>
            <a:spLocks/>
          </p:cNvSpPr>
          <p:nvPr/>
        </p:nvSpPr>
        <p:spPr bwMode="auto">
          <a:xfrm rot="12456397" flipV="1">
            <a:off x="7259696" y="2366007"/>
            <a:ext cx="521302" cy="383725"/>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111" name="Freeform 42"/>
          <p:cNvSpPr>
            <a:spLocks/>
          </p:cNvSpPr>
          <p:nvPr/>
        </p:nvSpPr>
        <p:spPr bwMode="auto">
          <a:xfrm rot="1857811">
            <a:off x="7246287" y="2384598"/>
            <a:ext cx="528447" cy="36978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sp>
        <p:nvSpPr>
          <p:cNvPr id="115" name="Freeform 62"/>
          <p:cNvSpPr>
            <a:spLocks/>
          </p:cNvSpPr>
          <p:nvPr/>
        </p:nvSpPr>
        <p:spPr bwMode="auto">
          <a:xfrm rot="19937844">
            <a:off x="7277076" y="1279626"/>
            <a:ext cx="534033"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endParaRPr lang="he-IL">
              <a:solidFill>
                <a:prstClr val="black"/>
              </a:solidFill>
            </a:endParaRPr>
          </a:p>
        </p:txBody>
      </p:sp>
      <p:cxnSp>
        <p:nvCxnSpPr>
          <p:cNvPr id="116" name="Straight Arrow Connector 115"/>
          <p:cNvCxnSpPr/>
          <p:nvPr/>
        </p:nvCxnSpPr>
        <p:spPr>
          <a:xfrm>
            <a:off x="6088655" y="1393203"/>
            <a:ext cx="97459" cy="53934"/>
          </a:xfrm>
          <a:prstGeom prst="straightConnector1">
            <a:avLst/>
          </a:prstGeom>
          <a:ln w="22225">
            <a:solidFill>
              <a:srgbClr val="9933FF"/>
            </a:solidFill>
            <a:tailEnd type="triangle" w="sm" len="sm"/>
          </a:ln>
        </p:spPr>
        <p:style>
          <a:lnRef idx="1">
            <a:schemeClr val="accent1"/>
          </a:lnRef>
          <a:fillRef idx="0">
            <a:schemeClr val="accent1"/>
          </a:fillRef>
          <a:effectRef idx="0">
            <a:schemeClr val="accent1"/>
          </a:effectRef>
          <a:fontRef idx="minor">
            <a:schemeClr val="tx1"/>
          </a:fontRef>
        </p:style>
      </p:cxnSp>
      <p:sp>
        <p:nvSpPr>
          <p:cNvPr id="117" name="Freeform 62"/>
          <p:cNvSpPr>
            <a:spLocks/>
          </p:cNvSpPr>
          <p:nvPr/>
        </p:nvSpPr>
        <p:spPr bwMode="auto">
          <a:xfrm rot="1819074">
            <a:off x="7244179" y="2197266"/>
            <a:ext cx="599025" cy="781890"/>
          </a:xfrm>
          <a:custGeom>
            <a:avLst/>
            <a:gdLst>
              <a:gd name="connsiteX0" fmla="*/ 0 w 10000"/>
              <a:gd name="connsiteY0" fmla="*/ 4654 h 9310"/>
              <a:gd name="connsiteX1" fmla="*/ 1165 w 10000"/>
              <a:gd name="connsiteY1" fmla="*/ 3615 h 9310"/>
              <a:gd name="connsiteX2" fmla="*/ 1934 w 10000"/>
              <a:gd name="connsiteY2" fmla="*/ 9264 h 9310"/>
              <a:gd name="connsiteX3" fmla="*/ 3202 w 10000"/>
              <a:gd name="connsiteY3" fmla="*/ 1 h 9310"/>
              <a:gd name="connsiteX4" fmla="*/ 4423 w 10000"/>
              <a:gd name="connsiteY4" fmla="*/ 9264 h 9310"/>
              <a:gd name="connsiteX5" fmla="*/ 5637 w 10000"/>
              <a:gd name="connsiteY5" fmla="*/ 1 h 9310"/>
              <a:gd name="connsiteX6" fmla="*/ 6852 w 10000"/>
              <a:gd name="connsiteY6" fmla="*/ 9308 h 9310"/>
              <a:gd name="connsiteX7" fmla="*/ 8121 w 10000"/>
              <a:gd name="connsiteY7" fmla="*/ 44 h 9310"/>
              <a:gd name="connsiteX8" fmla="*/ 9172 w 10000"/>
              <a:gd name="connsiteY8" fmla="*/ 6913 h 9310"/>
              <a:gd name="connsiteX9" fmla="*/ 10000 w 10000"/>
              <a:gd name="connsiteY9" fmla="*/ 4611 h 9310"/>
              <a:gd name="connsiteX0" fmla="*/ 0 w 10000"/>
              <a:gd name="connsiteY0" fmla="*/ 5004 h 10003"/>
              <a:gd name="connsiteX1" fmla="*/ 1165 w 10000"/>
              <a:gd name="connsiteY1" fmla="*/ 3888 h 10003"/>
              <a:gd name="connsiteX2" fmla="*/ 1813 w 10000"/>
              <a:gd name="connsiteY2" fmla="*/ 8383 h 10003"/>
              <a:gd name="connsiteX3" fmla="*/ 3202 w 10000"/>
              <a:gd name="connsiteY3" fmla="*/ 6 h 10003"/>
              <a:gd name="connsiteX4" fmla="*/ 4423 w 10000"/>
              <a:gd name="connsiteY4" fmla="*/ 9956 h 10003"/>
              <a:gd name="connsiteX5" fmla="*/ 5637 w 10000"/>
              <a:gd name="connsiteY5" fmla="*/ 6 h 10003"/>
              <a:gd name="connsiteX6" fmla="*/ 6852 w 10000"/>
              <a:gd name="connsiteY6" fmla="*/ 10003 h 10003"/>
              <a:gd name="connsiteX7" fmla="*/ 8121 w 10000"/>
              <a:gd name="connsiteY7" fmla="*/ 52 h 10003"/>
              <a:gd name="connsiteX8" fmla="*/ 9172 w 10000"/>
              <a:gd name="connsiteY8" fmla="*/ 7430 h 10003"/>
              <a:gd name="connsiteX9" fmla="*/ 10000 w 10000"/>
              <a:gd name="connsiteY9" fmla="*/ 4958 h 10003"/>
              <a:gd name="connsiteX0" fmla="*/ 0 w 10000"/>
              <a:gd name="connsiteY0" fmla="*/ 5004 h 10003"/>
              <a:gd name="connsiteX1" fmla="*/ 1165 w 10000"/>
              <a:gd name="connsiteY1" fmla="*/ 3888 h 10003"/>
              <a:gd name="connsiteX2" fmla="*/ 1813 w 10000"/>
              <a:gd name="connsiteY2" fmla="*/ 8383 h 10003"/>
              <a:gd name="connsiteX3" fmla="*/ 3202 w 10000"/>
              <a:gd name="connsiteY3" fmla="*/ 6 h 10003"/>
              <a:gd name="connsiteX4" fmla="*/ 4423 w 10000"/>
              <a:gd name="connsiteY4" fmla="*/ 9956 h 10003"/>
              <a:gd name="connsiteX5" fmla="*/ 5637 w 10000"/>
              <a:gd name="connsiteY5" fmla="*/ 6 h 10003"/>
              <a:gd name="connsiteX6" fmla="*/ 6852 w 10000"/>
              <a:gd name="connsiteY6" fmla="*/ 10003 h 10003"/>
              <a:gd name="connsiteX7" fmla="*/ 8121 w 10000"/>
              <a:gd name="connsiteY7" fmla="*/ 52 h 10003"/>
              <a:gd name="connsiteX8" fmla="*/ 9172 w 10000"/>
              <a:gd name="connsiteY8" fmla="*/ 7430 h 10003"/>
              <a:gd name="connsiteX9" fmla="*/ 10000 w 10000"/>
              <a:gd name="connsiteY9" fmla="*/ 4958 h 10003"/>
              <a:gd name="connsiteX0" fmla="*/ 0 w 10000"/>
              <a:gd name="connsiteY0" fmla="*/ 5004 h 10003"/>
              <a:gd name="connsiteX1" fmla="*/ 1165 w 10000"/>
              <a:gd name="connsiteY1" fmla="*/ 3888 h 10003"/>
              <a:gd name="connsiteX2" fmla="*/ 1813 w 10000"/>
              <a:gd name="connsiteY2" fmla="*/ 8383 h 10003"/>
              <a:gd name="connsiteX3" fmla="*/ 3202 w 10000"/>
              <a:gd name="connsiteY3" fmla="*/ 6 h 10003"/>
              <a:gd name="connsiteX4" fmla="*/ 4423 w 10000"/>
              <a:gd name="connsiteY4" fmla="*/ 9956 h 10003"/>
              <a:gd name="connsiteX5" fmla="*/ 5637 w 10000"/>
              <a:gd name="connsiteY5" fmla="*/ 6 h 10003"/>
              <a:gd name="connsiteX6" fmla="*/ 6852 w 10000"/>
              <a:gd name="connsiteY6" fmla="*/ 10003 h 10003"/>
              <a:gd name="connsiteX7" fmla="*/ 8121 w 10000"/>
              <a:gd name="connsiteY7" fmla="*/ 52 h 10003"/>
              <a:gd name="connsiteX8" fmla="*/ 9172 w 10000"/>
              <a:gd name="connsiteY8" fmla="*/ 7430 h 10003"/>
              <a:gd name="connsiteX9" fmla="*/ 10000 w 10000"/>
              <a:gd name="connsiteY9" fmla="*/ 4958 h 10003"/>
              <a:gd name="connsiteX0" fmla="*/ 0 w 10359"/>
              <a:gd name="connsiteY0" fmla="*/ 5004 h 10003"/>
              <a:gd name="connsiteX1" fmla="*/ 1165 w 10359"/>
              <a:gd name="connsiteY1" fmla="*/ 3888 h 10003"/>
              <a:gd name="connsiteX2" fmla="*/ 1813 w 10359"/>
              <a:gd name="connsiteY2" fmla="*/ 8383 h 10003"/>
              <a:gd name="connsiteX3" fmla="*/ 3202 w 10359"/>
              <a:gd name="connsiteY3" fmla="*/ 6 h 10003"/>
              <a:gd name="connsiteX4" fmla="*/ 4423 w 10359"/>
              <a:gd name="connsiteY4" fmla="*/ 9956 h 10003"/>
              <a:gd name="connsiteX5" fmla="*/ 5637 w 10359"/>
              <a:gd name="connsiteY5" fmla="*/ 6 h 10003"/>
              <a:gd name="connsiteX6" fmla="*/ 6852 w 10359"/>
              <a:gd name="connsiteY6" fmla="*/ 10003 h 10003"/>
              <a:gd name="connsiteX7" fmla="*/ 8121 w 10359"/>
              <a:gd name="connsiteY7" fmla="*/ 52 h 10003"/>
              <a:gd name="connsiteX8" fmla="*/ 9172 w 10359"/>
              <a:gd name="connsiteY8" fmla="*/ 7430 h 10003"/>
              <a:gd name="connsiteX9" fmla="*/ 10359 w 10359"/>
              <a:gd name="connsiteY9" fmla="*/ 3140 h 10003"/>
              <a:gd name="connsiteX0" fmla="*/ 0 w 10302"/>
              <a:gd name="connsiteY0" fmla="*/ 5004 h 10003"/>
              <a:gd name="connsiteX1" fmla="*/ 1165 w 10302"/>
              <a:gd name="connsiteY1" fmla="*/ 3888 h 10003"/>
              <a:gd name="connsiteX2" fmla="*/ 1813 w 10302"/>
              <a:gd name="connsiteY2" fmla="*/ 8383 h 10003"/>
              <a:gd name="connsiteX3" fmla="*/ 3202 w 10302"/>
              <a:gd name="connsiteY3" fmla="*/ 6 h 10003"/>
              <a:gd name="connsiteX4" fmla="*/ 4423 w 10302"/>
              <a:gd name="connsiteY4" fmla="*/ 9956 h 10003"/>
              <a:gd name="connsiteX5" fmla="*/ 5637 w 10302"/>
              <a:gd name="connsiteY5" fmla="*/ 6 h 10003"/>
              <a:gd name="connsiteX6" fmla="*/ 6852 w 10302"/>
              <a:gd name="connsiteY6" fmla="*/ 10003 h 10003"/>
              <a:gd name="connsiteX7" fmla="*/ 8121 w 10302"/>
              <a:gd name="connsiteY7" fmla="*/ 52 h 10003"/>
              <a:gd name="connsiteX8" fmla="*/ 9172 w 10302"/>
              <a:gd name="connsiteY8" fmla="*/ 7430 h 10003"/>
              <a:gd name="connsiteX9" fmla="*/ 10302 w 10302"/>
              <a:gd name="connsiteY9" fmla="*/ 3163 h 10003"/>
              <a:gd name="connsiteX0" fmla="*/ 0 w 10192"/>
              <a:gd name="connsiteY0" fmla="*/ 5004 h 10003"/>
              <a:gd name="connsiteX1" fmla="*/ 1165 w 10192"/>
              <a:gd name="connsiteY1" fmla="*/ 3888 h 10003"/>
              <a:gd name="connsiteX2" fmla="*/ 1813 w 10192"/>
              <a:gd name="connsiteY2" fmla="*/ 8383 h 10003"/>
              <a:gd name="connsiteX3" fmla="*/ 3202 w 10192"/>
              <a:gd name="connsiteY3" fmla="*/ 6 h 10003"/>
              <a:gd name="connsiteX4" fmla="*/ 4423 w 10192"/>
              <a:gd name="connsiteY4" fmla="*/ 9956 h 10003"/>
              <a:gd name="connsiteX5" fmla="*/ 5637 w 10192"/>
              <a:gd name="connsiteY5" fmla="*/ 6 h 10003"/>
              <a:gd name="connsiteX6" fmla="*/ 6852 w 10192"/>
              <a:gd name="connsiteY6" fmla="*/ 10003 h 10003"/>
              <a:gd name="connsiteX7" fmla="*/ 8121 w 10192"/>
              <a:gd name="connsiteY7" fmla="*/ 52 h 10003"/>
              <a:gd name="connsiteX8" fmla="*/ 9172 w 10192"/>
              <a:gd name="connsiteY8" fmla="*/ 7430 h 10003"/>
              <a:gd name="connsiteX9" fmla="*/ 10192 w 10192"/>
              <a:gd name="connsiteY9" fmla="*/ 2945 h 10003"/>
              <a:gd name="connsiteX0" fmla="*/ 0 w 10320"/>
              <a:gd name="connsiteY0" fmla="*/ 5004 h 10003"/>
              <a:gd name="connsiteX1" fmla="*/ 1165 w 10320"/>
              <a:gd name="connsiteY1" fmla="*/ 3888 h 10003"/>
              <a:gd name="connsiteX2" fmla="*/ 1813 w 10320"/>
              <a:gd name="connsiteY2" fmla="*/ 8383 h 10003"/>
              <a:gd name="connsiteX3" fmla="*/ 3202 w 10320"/>
              <a:gd name="connsiteY3" fmla="*/ 6 h 10003"/>
              <a:gd name="connsiteX4" fmla="*/ 4423 w 10320"/>
              <a:gd name="connsiteY4" fmla="*/ 9956 h 10003"/>
              <a:gd name="connsiteX5" fmla="*/ 5637 w 10320"/>
              <a:gd name="connsiteY5" fmla="*/ 6 h 10003"/>
              <a:gd name="connsiteX6" fmla="*/ 6852 w 10320"/>
              <a:gd name="connsiteY6" fmla="*/ 10003 h 10003"/>
              <a:gd name="connsiteX7" fmla="*/ 8121 w 10320"/>
              <a:gd name="connsiteY7" fmla="*/ 52 h 10003"/>
              <a:gd name="connsiteX8" fmla="*/ 9172 w 10320"/>
              <a:gd name="connsiteY8" fmla="*/ 7430 h 10003"/>
              <a:gd name="connsiteX9" fmla="*/ 10320 w 10320"/>
              <a:gd name="connsiteY9" fmla="*/ 2737 h 10003"/>
              <a:gd name="connsiteX0" fmla="*/ 0 w 10363"/>
              <a:gd name="connsiteY0" fmla="*/ 5004 h 10003"/>
              <a:gd name="connsiteX1" fmla="*/ 1165 w 10363"/>
              <a:gd name="connsiteY1" fmla="*/ 3888 h 10003"/>
              <a:gd name="connsiteX2" fmla="*/ 1813 w 10363"/>
              <a:gd name="connsiteY2" fmla="*/ 8383 h 10003"/>
              <a:gd name="connsiteX3" fmla="*/ 3202 w 10363"/>
              <a:gd name="connsiteY3" fmla="*/ 6 h 10003"/>
              <a:gd name="connsiteX4" fmla="*/ 4423 w 10363"/>
              <a:gd name="connsiteY4" fmla="*/ 9956 h 10003"/>
              <a:gd name="connsiteX5" fmla="*/ 5637 w 10363"/>
              <a:gd name="connsiteY5" fmla="*/ 6 h 10003"/>
              <a:gd name="connsiteX6" fmla="*/ 6852 w 10363"/>
              <a:gd name="connsiteY6" fmla="*/ 10003 h 10003"/>
              <a:gd name="connsiteX7" fmla="*/ 8121 w 10363"/>
              <a:gd name="connsiteY7" fmla="*/ 52 h 10003"/>
              <a:gd name="connsiteX8" fmla="*/ 9172 w 10363"/>
              <a:gd name="connsiteY8" fmla="*/ 7430 h 10003"/>
              <a:gd name="connsiteX9" fmla="*/ 10320 w 10363"/>
              <a:gd name="connsiteY9" fmla="*/ 2737 h 10003"/>
              <a:gd name="connsiteX10" fmla="*/ 10118 w 10363"/>
              <a:gd name="connsiteY10" fmla="*/ 4608 h 10003"/>
              <a:gd name="connsiteX0" fmla="*/ 0 w 11251"/>
              <a:gd name="connsiteY0" fmla="*/ 5004 h 10003"/>
              <a:gd name="connsiteX1" fmla="*/ 1165 w 11251"/>
              <a:gd name="connsiteY1" fmla="*/ 3888 h 10003"/>
              <a:gd name="connsiteX2" fmla="*/ 1813 w 11251"/>
              <a:gd name="connsiteY2" fmla="*/ 8383 h 10003"/>
              <a:gd name="connsiteX3" fmla="*/ 3202 w 11251"/>
              <a:gd name="connsiteY3" fmla="*/ 6 h 10003"/>
              <a:gd name="connsiteX4" fmla="*/ 4423 w 11251"/>
              <a:gd name="connsiteY4" fmla="*/ 9956 h 10003"/>
              <a:gd name="connsiteX5" fmla="*/ 5637 w 11251"/>
              <a:gd name="connsiteY5" fmla="*/ 6 h 10003"/>
              <a:gd name="connsiteX6" fmla="*/ 6852 w 11251"/>
              <a:gd name="connsiteY6" fmla="*/ 10003 h 10003"/>
              <a:gd name="connsiteX7" fmla="*/ 8121 w 11251"/>
              <a:gd name="connsiteY7" fmla="*/ 52 h 10003"/>
              <a:gd name="connsiteX8" fmla="*/ 9172 w 11251"/>
              <a:gd name="connsiteY8" fmla="*/ 7430 h 10003"/>
              <a:gd name="connsiteX9" fmla="*/ 11238 w 11251"/>
              <a:gd name="connsiteY9" fmla="*/ 2736 h 10003"/>
              <a:gd name="connsiteX10" fmla="*/ 10118 w 11251"/>
              <a:gd name="connsiteY10" fmla="*/ 4608 h 10003"/>
              <a:gd name="connsiteX0" fmla="*/ 0 w 11795"/>
              <a:gd name="connsiteY0" fmla="*/ 5004 h 10003"/>
              <a:gd name="connsiteX1" fmla="*/ 1165 w 11795"/>
              <a:gd name="connsiteY1" fmla="*/ 3888 h 10003"/>
              <a:gd name="connsiteX2" fmla="*/ 1813 w 11795"/>
              <a:gd name="connsiteY2" fmla="*/ 8383 h 10003"/>
              <a:gd name="connsiteX3" fmla="*/ 3202 w 11795"/>
              <a:gd name="connsiteY3" fmla="*/ 6 h 10003"/>
              <a:gd name="connsiteX4" fmla="*/ 4423 w 11795"/>
              <a:gd name="connsiteY4" fmla="*/ 9956 h 10003"/>
              <a:gd name="connsiteX5" fmla="*/ 5637 w 11795"/>
              <a:gd name="connsiteY5" fmla="*/ 6 h 10003"/>
              <a:gd name="connsiteX6" fmla="*/ 6852 w 11795"/>
              <a:gd name="connsiteY6" fmla="*/ 10003 h 10003"/>
              <a:gd name="connsiteX7" fmla="*/ 8121 w 11795"/>
              <a:gd name="connsiteY7" fmla="*/ 52 h 10003"/>
              <a:gd name="connsiteX8" fmla="*/ 9172 w 11795"/>
              <a:gd name="connsiteY8" fmla="*/ 7430 h 10003"/>
              <a:gd name="connsiteX9" fmla="*/ 11238 w 11795"/>
              <a:gd name="connsiteY9" fmla="*/ 2736 h 10003"/>
              <a:gd name="connsiteX10" fmla="*/ 11793 w 11795"/>
              <a:gd name="connsiteY10" fmla="*/ 4776 h 10003"/>
              <a:gd name="connsiteX0" fmla="*/ 0 w 11795"/>
              <a:gd name="connsiteY0" fmla="*/ 5004 h 10003"/>
              <a:gd name="connsiteX1" fmla="*/ 1165 w 11795"/>
              <a:gd name="connsiteY1" fmla="*/ 3888 h 10003"/>
              <a:gd name="connsiteX2" fmla="*/ 1813 w 11795"/>
              <a:gd name="connsiteY2" fmla="*/ 8383 h 10003"/>
              <a:gd name="connsiteX3" fmla="*/ 3202 w 11795"/>
              <a:gd name="connsiteY3" fmla="*/ 6 h 10003"/>
              <a:gd name="connsiteX4" fmla="*/ 4423 w 11795"/>
              <a:gd name="connsiteY4" fmla="*/ 9956 h 10003"/>
              <a:gd name="connsiteX5" fmla="*/ 5637 w 11795"/>
              <a:gd name="connsiteY5" fmla="*/ 6 h 10003"/>
              <a:gd name="connsiteX6" fmla="*/ 6852 w 11795"/>
              <a:gd name="connsiteY6" fmla="*/ 10003 h 10003"/>
              <a:gd name="connsiteX7" fmla="*/ 8121 w 11795"/>
              <a:gd name="connsiteY7" fmla="*/ 52 h 10003"/>
              <a:gd name="connsiteX8" fmla="*/ 9172 w 11795"/>
              <a:gd name="connsiteY8" fmla="*/ 7430 h 10003"/>
              <a:gd name="connsiteX9" fmla="*/ 10255 w 11795"/>
              <a:gd name="connsiteY9" fmla="*/ 4500 h 10003"/>
              <a:gd name="connsiteX10" fmla="*/ 11238 w 11795"/>
              <a:gd name="connsiteY10" fmla="*/ 2736 h 10003"/>
              <a:gd name="connsiteX11" fmla="*/ 11793 w 11795"/>
              <a:gd name="connsiteY11" fmla="*/ 4776 h 10003"/>
              <a:gd name="connsiteX0" fmla="*/ 0 w 11302"/>
              <a:gd name="connsiteY0" fmla="*/ 5004 h 10003"/>
              <a:gd name="connsiteX1" fmla="*/ 1165 w 11302"/>
              <a:gd name="connsiteY1" fmla="*/ 3888 h 10003"/>
              <a:gd name="connsiteX2" fmla="*/ 1813 w 11302"/>
              <a:gd name="connsiteY2" fmla="*/ 8383 h 10003"/>
              <a:gd name="connsiteX3" fmla="*/ 3202 w 11302"/>
              <a:gd name="connsiteY3" fmla="*/ 6 h 10003"/>
              <a:gd name="connsiteX4" fmla="*/ 4423 w 11302"/>
              <a:gd name="connsiteY4" fmla="*/ 9956 h 10003"/>
              <a:gd name="connsiteX5" fmla="*/ 5637 w 11302"/>
              <a:gd name="connsiteY5" fmla="*/ 6 h 10003"/>
              <a:gd name="connsiteX6" fmla="*/ 6852 w 11302"/>
              <a:gd name="connsiteY6" fmla="*/ 10003 h 10003"/>
              <a:gd name="connsiteX7" fmla="*/ 8121 w 11302"/>
              <a:gd name="connsiteY7" fmla="*/ 52 h 10003"/>
              <a:gd name="connsiteX8" fmla="*/ 9172 w 11302"/>
              <a:gd name="connsiteY8" fmla="*/ 7430 h 10003"/>
              <a:gd name="connsiteX9" fmla="*/ 10255 w 11302"/>
              <a:gd name="connsiteY9" fmla="*/ 4500 h 10003"/>
              <a:gd name="connsiteX10" fmla="*/ 11238 w 11302"/>
              <a:gd name="connsiteY10" fmla="*/ 2736 h 10003"/>
              <a:gd name="connsiteX11" fmla="*/ 11179 w 11302"/>
              <a:gd name="connsiteY11" fmla="*/ 4864 h 10003"/>
              <a:gd name="connsiteX0" fmla="*/ 0 w 11182"/>
              <a:gd name="connsiteY0" fmla="*/ 5004 h 10003"/>
              <a:gd name="connsiteX1" fmla="*/ 1165 w 11182"/>
              <a:gd name="connsiteY1" fmla="*/ 3888 h 10003"/>
              <a:gd name="connsiteX2" fmla="*/ 1813 w 11182"/>
              <a:gd name="connsiteY2" fmla="*/ 8383 h 10003"/>
              <a:gd name="connsiteX3" fmla="*/ 3202 w 11182"/>
              <a:gd name="connsiteY3" fmla="*/ 6 h 10003"/>
              <a:gd name="connsiteX4" fmla="*/ 4423 w 11182"/>
              <a:gd name="connsiteY4" fmla="*/ 9956 h 10003"/>
              <a:gd name="connsiteX5" fmla="*/ 5637 w 11182"/>
              <a:gd name="connsiteY5" fmla="*/ 6 h 10003"/>
              <a:gd name="connsiteX6" fmla="*/ 6852 w 11182"/>
              <a:gd name="connsiteY6" fmla="*/ 10003 h 10003"/>
              <a:gd name="connsiteX7" fmla="*/ 8121 w 11182"/>
              <a:gd name="connsiteY7" fmla="*/ 52 h 10003"/>
              <a:gd name="connsiteX8" fmla="*/ 9172 w 11182"/>
              <a:gd name="connsiteY8" fmla="*/ 7430 h 10003"/>
              <a:gd name="connsiteX9" fmla="*/ 10255 w 11182"/>
              <a:gd name="connsiteY9" fmla="*/ 4500 h 10003"/>
              <a:gd name="connsiteX10" fmla="*/ 10696 w 11182"/>
              <a:gd name="connsiteY10" fmla="*/ 3266 h 10003"/>
              <a:gd name="connsiteX11" fmla="*/ 11179 w 11182"/>
              <a:gd name="connsiteY11" fmla="*/ 4864 h 10003"/>
              <a:gd name="connsiteX0" fmla="*/ 0 w 11182"/>
              <a:gd name="connsiteY0" fmla="*/ 5004 h 10003"/>
              <a:gd name="connsiteX1" fmla="*/ 1165 w 11182"/>
              <a:gd name="connsiteY1" fmla="*/ 3888 h 10003"/>
              <a:gd name="connsiteX2" fmla="*/ 1813 w 11182"/>
              <a:gd name="connsiteY2" fmla="*/ 8383 h 10003"/>
              <a:gd name="connsiteX3" fmla="*/ 3202 w 11182"/>
              <a:gd name="connsiteY3" fmla="*/ 6 h 10003"/>
              <a:gd name="connsiteX4" fmla="*/ 4423 w 11182"/>
              <a:gd name="connsiteY4" fmla="*/ 9956 h 10003"/>
              <a:gd name="connsiteX5" fmla="*/ 5637 w 11182"/>
              <a:gd name="connsiteY5" fmla="*/ 6 h 10003"/>
              <a:gd name="connsiteX6" fmla="*/ 6852 w 11182"/>
              <a:gd name="connsiteY6" fmla="*/ 10003 h 10003"/>
              <a:gd name="connsiteX7" fmla="*/ 8121 w 11182"/>
              <a:gd name="connsiteY7" fmla="*/ 52 h 10003"/>
              <a:gd name="connsiteX8" fmla="*/ 8976 w 11182"/>
              <a:gd name="connsiteY8" fmla="*/ 6933 h 10003"/>
              <a:gd name="connsiteX9" fmla="*/ 10255 w 11182"/>
              <a:gd name="connsiteY9" fmla="*/ 4500 h 10003"/>
              <a:gd name="connsiteX10" fmla="*/ 10696 w 11182"/>
              <a:gd name="connsiteY10" fmla="*/ 3266 h 10003"/>
              <a:gd name="connsiteX11" fmla="*/ 11179 w 11182"/>
              <a:gd name="connsiteY11" fmla="*/ 4864 h 10003"/>
              <a:gd name="connsiteX0" fmla="*/ 0 w 11182"/>
              <a:gd name="connsiteY0" fmla="*/ 5004 h 10003"/>
              <a:gd name="connsiteX1" fmla="*/ 1165 w 11182"/>
              <a:gd name="connsiteY1" fmla="*/ 3888 h 10003"/>
              <a:gd name="connsiteX2" fmla="*/ 1813 w 11182"/>
              <a:gd name="connsiteY2" fmla="*/ 8383 h 10003"/>
              <a:gd name="connsiteX3" fmla="*/ 3202 w 11182"/>
              <a:gd name="connsiteY3" fmla="*/ 6 h 10003"/>
              <a:gd name="connsiteX4" fmla="*/ 4423 w 11182"/>
              <a:gd name="connsiteY4" fmla="*/ 9956 h 10003"/>
              <a:gd name="connsiteX5" fmla="*/ 5637 w 11182"/>
              <a:gd name="connsiteY5" fmla="*/ 6 h 10003"/>
              <a:gd name="connsiteX6" fmla="*/ 6852 w 11182"/>
              <a:gd name="connsiteY6" fmla="*/ 10003 h 10003"/>
              <a:gd name="connsiteX7" fmla="*/ 8121 w 11182"/>
              <a:gd name="connsiteY7" fmla="*/ 52 h 10003"/>
              <a:gd name="connsiteX8" fmla="*/ 8976 w 11182"/>
              <a:gd name="connsiteY8" fmla="*/ 6933 h 10003"/>
              <a:gd name="connsiteX9" fmla="*/ 10041 w 11182"/>
              <a:gd name="connsiteY9" fmla="*/ 4429 h 10003"/>
              <a:gd name="connsiteX10" fmla="*/ 10696 w 11182"/>
              <a:gd name="connsiteY10" fmla="*/ 3266 h 10003"/>
              <a:gd name="connsiteX11" fmla="*/ 11179 w 11182"/>
              <a:gd name="connsiteY11" fmla="*/ 4864 h 10003"/>
              <a:gd name="connsiteX0" fmla="*/ 0 w 10926"/>
              <a:gd name="connsiteY0" fmla="*/ 5004 h 10003"/>
              <a:gd name="connsiteX1" fmla="*/ 1165 w 10926"/>
              <a:gd name="connsiteY1" fmla="*/ 3888 h 10003"/>
              <a:gd name="connsiteX2" fmla="*/ 1813 w 10926"/>
              <a:gd name="connsiteY2" fmla="*/ 8383 h 10003"/>
              <a:gd name="connsiteX3" fmla="*/ 3202 w 10926"/>
              <a:gd name="connsiteY3" fmla="*/ 6 h 10003"/>
              <a:gd name="connsiteX4" fmla="*/ 4423 w 10926"/>
              <a:gd name="connsiteY4" fmla="*/ 9956 h 10003"/>
              <a:gd name="connsiteX5" fmla="*/ 5637 w 10926"/>
              <a:gd name="connsiteY5" fmla="*/ 6 h 10003"/>
              <a:gd name="connsiteX6" fmla="*/ 6852 w 10926"/>
              <a:gd name="connsiteY6" fmla="*/ 10003 h 10003"/>
              <a:gd name="connsiteX7" fmla="*/ 8121 w 10926"/>
              <a:gd name="connsiteY7" fmla="*/ 52 h 10003"/>
              <a:gd name="connsiteX8" fmla="*/ 8976 w 10926"/>
              <a:gd name="connsiteY8" fmla="*/ 6933 h 10003"/>
              <a:gd name="connsiteX9" fmla="*/ 10041 w 10926"/>
              <a:gd name="connsiteY9" fmla="*/ 4429 h 10003"/>
              <a:gd name="connsiteX10" fmla="*/ 10696 w 10926"/>
              <a:gd name="connsiteY10" fmla="*/ 3266 h 10003"/>
              <a:gd name="connsiteX11" fmla="*/ 10917 w 10926"/>
              <a:gd name="connsiteY11" fmla="*/ 4916 h 10003"/>
              <a:gd name="connsiteX0" fmla="*/ 0 w 10924"/>
              <a:gd name="connsiteY0" fmla="*/ 5004 h 10003"/>
              <a:gd name="connsiteX1" fmla="*/ 1165 w 10924"/>
              <a:gd name="connsiteY1" fmla="*/ 3888 h 10003"/>
              <a:gd name="connsiteX2" fmla="*/ 1813 w 10924"/>
              <a:gd name="connsiteY2" fmla="*/ 8383 h 10003"/>
              <a:gd name="connsiteX3" fmla="*/ 3202 w 10924"/>
              <a:gd name="connsiteY3" fmla="*/ 6 h 10003"/>
              <a:gd name="connsiteX4" fmla="*/ 4423 w 10924"/>
              <a:gd name="connsiteY4" fmla="*/ 9956 h 10003"/>
              <a:gd name="connsiteX5" fmla="*/ 5637 w 10924"/>
              <a:gd name="connsiteY5" fmla="*/ 6 h 10003"/>
              <a:gd name="connsiteX6" fmla="*/ 6852 w 10924"/>
              <a:gd name="connsiteY6" fmla="*/ 10003 h 10003"/>
              <a:gd name="connsiteX7" fmla="*/ 8121 w 10924"/>
              <a:gd name="connsiteY7" fmla="*/ 52 h 10003"/>
              <a:gd name="connsiteX8" fmla="*/ 8976 w 10924"/>
              <a:gd name="connsiteY8" fmla="*/ 6933 h 10003"/>
              <a:gd name="connsiteX9" fmla="*/ 10041 w 10924"/>
              <a:gd name="connsiteY9" fmla="*/ 4429 h 10003"/>
              <a:gd name="connsiteX10" fmla="*/ 10658 w 10924"/>
              <a:gd name="connsiteY10" fmla="*/ 3490 h 10003"/>
              <a:gd name="connsiteX11" fmla="*/ 10917 w 10924"/>
              <a:gd name="connsiteY11" fmla="*/ 4916 h 10003"/>
              <a:gd name="connsiteX0" fmla="*/ 0 w 10966"/>
              <a:gd name="connsiteY0" fmla="*/ 5004 h 10003"/>
              <a:gd name="connsiteX1" fmla="*/ 1165 w 10966"/>
              <a:gd name="connsiteY1" fmla="*/ 3888 h 10003"/>
              <a:gd name="connsiteX2" fmla="*/ 1813 w 10966"/>
              <a:gd name="connsiteY2" fmla="*/ 8383 h 10003"/>
              <a:gd name="connsiteX3" fmla="*/ 3202 w 10966"/>
              <a:gd name="connsiteY3" fmla="*/ 6 h 10003"/>
              <a:gd name="connsiteX4" fmla="*/ 4423 w 10966"/>
              <a:gd name="connsiteY4" fmla="*/ 9956 h 10003"/>
              <a:gd name="connsiteX5" fmla="*/ 5637 w 10966"/>
              <a:gd name="connsiteY5" fmla="*/ 6 h 10003"/>
              <a:gd name="connsiteX6" fmla="*/ 6852 w 10966"/>
              <a:gd name="connsiteY6" fmla="*/ 10003 h 10003"/>
              <a:gd name="connsiteX7" fmla="*/ 8121 w 10966"/>
              <a:gd name="connsiteY7" fmla="*/ 52 h 10003"/>
              <a:gd name="connsiteX8" fmla="*/ 8976 w 10966"/>
              <a:gd name="connsiteY8" fmla="*/ 6933 h 10003"/>
              <a:gd name="connsiteX9" fmla="*/ 10041 w 10966"/>
              <a:gd name="connsiteY9" fmla="*/ 4429 h 10003"/>
              <a:gd name="connsiteX10" fmla="*/ 10658 w 10966"/>
              <a:gd name="connsiteY10" fmla="*/ 3490 h 10003"/>
              <a:gd name="connsiteX11" fmla="*/ 10917 w 10966"/>
              <a:gd name="connsiteY11" fmla="*/ 4916 h 10003"/>
              <a:gd name="connsiteX0" fmla="*/ 0 w 10966"/>
              <a:gd name="connsiteY0" fmla="*/ 5004 h 10003"/>
              <a:gd name="connsiteX1" fmla="*/ 1165 w 10966"/>
              <a:gd name="connsiteY1" fmla="*/ 3888 h 10003"/>
              <a:gd name="connsiteX2" fmla="*/ 1813 w 10966"/>
              <a:gd name="connsiteY2" fmla="*/ 8383 h 10003"/>
              <a:gd name="connsiteX3" fmla="*/ 3202 w 10966"/>
              <a:gd name="connsiteY3" fmla="*/ 6 h 10003"/>
              <a:gd name="connsiteX4" fmla="*/ 4423 w 10966"/>
              <a:gd name="connsiteY4" fmla="*/ 9956 h 10003"/>
              <a:gd name="connsiteX5" fmla="*/ 5637 w 10966"/>
              <a:gd name="connsiteY5" fmla="*/ 6 h 10003"/>
              <a:gd name="connsiteX6" fmla="*/ 6852 w 10966"/>
              <a:gd name="connsiteY6" fmla="*/ 10003 h 10003"/>
              <a:gd name="connsiteX7" fmla="*/ 8121 w 10966"/>
              <a:gd name="connsiteY7" fmla="*/ 52 h 10003"/>
              <a:gd name="connsiteX8" fmla="*/ 8795 w 10966"/>
              <a:gd name="connsiteY8" fmla="*/ 6901 h 10003"/>
              <a:gd name="connsiteX9" fmla="*/ 10041 w 10966"/>
              <a:gd name="connsiteY9" fmla="*/ 4429 h 10003"/>
              <a:gd name="connsiteX10" fmla="*/ 10658 w 10966"/>
              <a:gd name="connsiteY10" fmla="*/ 3490 h 10003"/>
              <a:gd name="connsiteX11" fmla="*/ 10917 w 10966"/>
              <a:gd name="connsiteY11" fmla="*/ 4916 h 10003"/>
              <a:gd name="connsiteX0" fmla="*/ 0 w 10966"/>
              <a:gd name="connsiteY0" fmla="*/ 5004 h 10003"/>
              <a:gd name="connsiteX1" fmla="*/ 1165 w 10966"/>
              <a:gd name="connsiteY1" fmla="*/ 3888 h 10003"/>
              <a:gd name="connsiteX2" fmla="*/ 1813 w 10966"/>
              <a:gd name="connsiteY2" fmla="*/ 8383 h 10003"/>
              <a:gd name="connsiteX3" fmla="*/ 3202 w 10966"/>
              <a:gd name="connsiteY3" fmla="*/ 6 h 10003"/>
              <a:gd name="connsiteX4" fmla="*/ 4423 w 10966"/>
              <a:gd name="connsiteY4" fmla="*/ 9956 h 10003"/>
              <a:gd name="connsiteX5" fmla="*/ 5637 w 10966"/>
              <a:gd name="connsiteY5" fmla="*/ 6 h 10003"/>
              <a:gd name="connsiteX6" fmla="*/ 6852 w 10966"/>
              <a:gd name="connsiteY6" fmla="*/ 10003 h 10003"/>
              <a:gd name="connsiteX7" fmla="*/ 8121 w 10966"/>
              <a:gd name="connsiteY7" fmla="*/ 52 h 10003"/>
              <a:gd name="connsiteX8" fmla="*/ 8795 w 10966"/>
              <a:gd name="connsiteY8" fmla="*/ 6901 h 10003"/>
              <a:gd name="connsiteX9" fmla="*/ 10070 w 10966"/>
              <a:gd name="connsiteY9" fmla="*/ 4731 h 10003"/>
              <a:gd name="connsiteX10" fmla="*/ 10658 w 10966"/>
              <a:gd name="connsiteY10" fmla="*/ 3490 h 10003"/>
              <a:gd name="connsiteX11" fmla="*/ 10917 w 10966"/>
              <a:gd name="connsiteY11" fmla="*/ 4916 h 10003"/>
              <a:gd name="connsiteX0" fmla="*/ 0 w 10966"/>
              <a:gd name="connsiteY0" fmla="*/ 5004 h 10003"/>
              <a:gd name="connsiteX1" fmla="*/ 1165 w 10966"/>
              <a:gd name="connsiteY1" fmla="*/ 3888 h 10003"/>
              <a:gd name="connsiteX2" fmla="*/ 1813 w 10966"/>
              <a:gd name="connsiteY2" fmla="*/ 8383 h 10003"/>
              <a:gd name="connsiteX3" fmla="*/ 3202 w 10966"/>
              <a:gd name="connsiteY3" fmla="*/ 6 h 10003"/>
              <a:gd name="connsiteX4" fmla="*/ 4423 w 10966"/>
              <a:gd name="connsiteY4" fmla="*/ 9956 h 10003"/>
              <a:gd name="connsiteX5" fmla="*/ 5637 w 10966"/>
              <a:gd name="connsiteY5" fmla="*/ 6 h 10003"/>
              <a:gd name="connsiteX6" fmla="*/ 6852 w 10966"/>
              <a:gd name="connsiteY6" fmla="*/ 10003 h 10003"/>
              <a:gd name="connsiteX7" fmla="*/ 8121 w 10966"/>
              <a:gd name="connsiteY7" fmla="*/ 52 h 10003"/>
              <a:gd name="connsiteX8" fmla="*/ 8795 w 10966"/>
              <a:gd name="connsiteY8" fmla="*/ 6901 h 10003"/>
              <a:gd name="connsiteX9" fmla="*/ 10070 w 10966"/>
              <a:gd name="connsiteY9" fmla="*/ 4731 h 10003"/>
              <a:gd name="connsiteX10" fmla="*/ 9870 w 10966"/>
              <a:gd name="connsiteY10" fmla="*/ 4497 h 10003"/>
              <a:gd name="connsiteX11" fmla="*/ 10658 w 10966"/>
              <a:gd name="connsiteY11" fmla="*/ 3490 h 10003"/>
              <a:gd name="connsiteX12" fmla="*/ 10917 w 10966"/>
              <a:gd name="connsiteY12" fmla="*/ 4916 h 10003"/>
              <a:gd name="connsiteX0" fmla="*/ 0 w 10966"/>
              <a:gd name="connsiteY0" fmla="*/ 5004 h 10003"/>
              <a:gd name="connsiteX1" fmla="*/ 1165 w 10966"/>
              <a:gd name="connsiteY1" fmla="*/ 3888 h 10003"/>
              <a:gd name="connsiteX2" fmla="*/ 1813 w 10966"/>
              <a:gd name="connsiteY2" fmla="*/ 8383 h 10003"/>
              <a:gd name="connsiteX3" fmla="*/ 3202 w 10966"/>
              <a:gd name="connsiteY3" fmla="*/ 6 h 10003"/>
              <a:gd name="connsiteX4" fmla="*/ 4423 w 10966"/>
              <a:gd name="connsiteY4" fmla="*/ 9956 h 10003"/>
              <a:gd name="connsiteX5" fmla="*/ 5637 w 10966"/>
              <a:gd name="connsiteY5" fmla="*/ 6 h 10003"/>
              <a:gd name="connsiteX6" fmla="*/ 6852 w 10966"/>
              <a:gd name="connsiteY6" fmla="*/ 10003 h 10003"/>
              <a:gd name="connsiteX7" fmla="*/ 8121 w 10966"/>
              <a:gd name="connsiteY7" fmla="*/ 52 h 10003"/>
              <a:gd name="connsiteX8" fmla="*/ 8795 w 10966"/>
              <a:gd name="connsiteY8" fmla="*/ 6901 h 10003"/>
              <a:gd name="connsiteX9" fmla="*/ 10070 w 10966"/>
              <a:gd name="connsiteY9" fmla="*/ 4731 h 10003"/>
              <a:gd name="connsiteX10" fmla="*/ 10132 w 10966"/>
              <a:gd name="connsiteY10" fmla="*/ 4445 h 10003"/>
              <a:gd name="connsiteX11" fmla="*/ 10658 w 10966"/>
              <a:gd name="connsiteY11" fmla="*/ 3490 h 10003"/>
              <a:gd name="connsiteX12" fmla="*/ 10917 w 10966"/>
              <a:gd name="connsiteY12" fmla="*/ 4916 h 10003"/>
              <a:gd name="connsiteX0" fmla="*/ 0 w 10966"/>
              <a:gd name="connsiteY0" fmla="*/ 5004 h 10003"/>
              <a:gd name="connsiteX1" fmla="*/ 1165 w 10966"/>
              <a:gd name="connsiteY1" fmla="*/ 3888 h 10003"/>
              <a:gd name="connsiteX2" fmla="*/ 1813 w 10966"/>
              <a:gd name="connsiteY2" fmla="*/ 8383 h 10003"/>
              <a:gd name="connsiteX3" fmla="*/ 3202 w 10966"/>
              <a:gd name="connsiteY3" fmla="*/ 6 h 10003"/>
              <a:gd name="connsiteX4" fmla="*/ 4423 w 10966"/>
              <a:gd name="connsiteY4" fmla="*/ 9956 h 10003"/>
              <a:gd name="connsiteX5" fmla="*/ 5637 w 10966"/>
              <a:gd name="connsiteY5" fmla="*/ 6 h 10003"/>
              <a:gd name="connsiteX6" fmla="*/ 6852 w 10966"/>
              <a:gd name="connsiteY6" fmla="*/ 10003 h 10003"/>
              <a:gd name="connsiteX7" fmla="*/ 8121 w 10966"/>
              <a:gd name="connsiteY7" fmla="*/ 52 h 10003"/>
              <a:gd name="connsiteX8" fmla="*/ 8795 w 10966"/>
              <a:gd name="connsiteY8" fmla="*/ 6901 h 10003"/>
              <a:gd name="connsiteX9" fmla="*/ 10132 w 10966"/>
              <a:gd name="connsiteY9" fmla="*/ 4445 h 10003"/>
              <a:gd name="connsiteX10" fmla="*/ 10658 w 10966"/>
              <a:gd name="connsiteY10" fmla="*/ 3490 h 10003"/>
              <a:gd name="connsiteX11" fmla="*/ 10917 w 10966"/>
              <a:gd name="connsiteY11" fmla="*/ 4916 h 10003"/>
              <a:gd name="connsiteX0" fmla="*/ 0 w 10966"/>
              <a:gd name="connsiteY0" fmla="*/ 5004 h 10003"/>
              <a:gd name="connsiteX1" fmla="*/ 1165 w 10966"/>
              <a:gd name="connsiteY1" fmla="*/ 3888 h 10003"/>
              <a:gd name="connsiteX2" fmla="*/ 1813 w 10966"/>
              <a:gd name="connsiteY2" fmla="*/ 8383 h 10003"/>
              <a:gd name="connsiteX3" fmla="*/ 3202 w 10966"/>
              <a:gd name="connsiteY3" fmla="*/ 6 h 10003"/>
              <a:gd name="connsiteX4" fmla="*/ 4423 w 10966"/>
              <a:gd name="connsiteY4" fmla="*/ 9956 h 10003"/>
              <a:gd name="connsiteX5" fmla="*/ 5637 w 10966"/>
              <a:gd name="connsiteY5" fmla="*/ 6 h 10003"/>
              <a:gd name="connsiteX6" fmla="*/ 6852 w 10966"/>
              <a:gd name="connsiteY6" fmla="*/ 10003 h 10003"/>
              <a:gd name="connsiteX7" fmla="*/ 8121 w 10966"/>
              <a:gd name="connsiteY7" fmla="*/ 52 h 10003"/>
              <a:gd name="connsiteX8" fmla="*/ 8795 w 10966"/>
              <a:gd name="connsiteY8" fmla="*/ 6901 h 10003"/>
              <a:gd name="connsiteX9" fmla="*/ 9913 w 10966"/>
              <a:gd name="connsiteY9" fmla="*/ 4637 h 10003"/>
              <a:gd name="connsiteX10" fmla="*/ 10658 w 10966"/>
              <a:gd name="connsiteY10" fmla="*/ 3490 h 10003"/>
              <a:gd name="connsiteX11" fmla="*/ 10917 w 10966"/>
              <a:gd name="connsiteY11" fmla="*/ 4916 h 10003"/>
              <a:gd name="connsiteX0" fmla="*/ 0 w 10920"/>
              <a:gd name="connsiteY0" fmla="*/ 5004 h 10003"/>
              <a:gd name="connsiteX1" fmla="*/ 1165 w 10920"/>
              <a:gd name="connsiteY1" fmla="*/ 3888 h 10003"/>
              <a:gd name="connsiteX2" fmla="*/ 1813 w 10920"/>
              <a:gd name="connsiteY2" fmla="*/ 8383 h 10003"/>
              <a:gd name="connsiteX3" fmla="*/ 3202 w 10920"/>
              <a:gd name="connsiteY3" fmla="*/ 6 h 10003"/>
              <a:gd name="connsiteX4" fmla="*/ 4423 w 10920"/>
              <a:gd name="connsiteY4" fmla="*/ 9956 h 10003"/>
              <a:gd name="connsiteX5" fmla="*/ 5637 w 10920"/>
              <a:gd name="connsiteY5" fmla="*/ 6 h 10003"/>
              <a:gd name="connsiteX6" fmla="*/ 6852 w 10920"/>
              <a:gd name="connsiteY6" fmla="*/ 10003 h 10003"/>
              <a:gd name="connsiteX7" fmla="*/ 8121 w 10920"/>
              <a:gd name="connsiteY7" fmla="*/ 52 h 10003"/>
              <a:gd name="connsiteX8" fmla="*/ 8795 w 10920"/>
              <a:gd name="connsiteY8" fmla="*/ 6901 h 10003"/>
              <a:gd name="connsiteX9" fmla="*/ 9913 w 10920"/>
              <a:gd name="connsiteY9" fmla="*/ 4637 h 10003"/>
              <a:gd name="connsiteX10" fmla="*/ 10158 w 10920"/>
              <a:gd name="connsiteY10" fmla="*/ 3533 h 10003"/>
              <a:gd name="connsiteX11" fmla="*/ 10917 w 10920"/>
              <a:gd name="connsiteY11" fmla="*/ 4916 h 10003"/>
              <a:gd name="connsiteX0" fmla="*/ 0 w 10938"/>
              <a:gd name="connsiteY0" fmla="*/ 5004 h 10003"/>
              <a:gd name="connsiteX1" fmla="*/ 1165 w 10938"/>
              <a:gd name="connsiteY1" fmla="*/ 3888 h 10003"/>
              <a:gd name="connsiteX2" fmla="*/ 1813 w 10938"/>
              <a:gd name="connsiteY2" fmla="*/ 8383 h 10003"/>
              <a:gd name="connsiteX3" fmla="*/ 3202 w 10938"/>
              <a:gd name="connsiteY3" fmla="*/ 6 h 10003"/>
              <a:gd name="connsiteX4" fmla="*/ 4423 w 10938"/>
              <a:gd name="connsiteY4" fmla="*/ 9956 h 10003"/>
              <a:gd name="connsiteX5" fmla="*/ 5637 w 10938"/>
              <a:gd name="connsiteY5" fmla="*/ 6 h 10003"/>
              <a:gd name="connsiteX6" fmla="*/ 6852 w 10938"/>
              <a:gd name="connsiteY6" fmla="*/ 10003 h 10003"/>
              <a:gd name="connsiteX7" fmla="*/ 8121 w 10938"/>
              <a:gd name="connsiteY7" fmla="*/ 52 h 10003"/>
              <a:gd name="connsiteX8" fmla="*/ 8795 w 10938"/>
              <a:gd name="connsiteY8" fmla="*/ 6901 h 10003"/>
              <a:gd name="connsiteX9" fmla="*/ 9913 w 10938"/>
              <a:gd name="connsiteY9" fmla="*/ 4637 h 10003"/>
              <a:gd name="connsiteX10" fmla="*/ 10557 w 10938"/>
              <a:gd name="connsiteY10" fmla="*/ 3373 h 10003"/>
              <a:gd name="connsiteX11" fmla="*/ 10917 w 10938"/>
              <a:gd name="connsiteY11" fmla="*/ 4916 h 10003"/>
              <a:gd name="connsiteX0" fmla="*/ 0 w 11223"/>
              <a:gd name="connsiteY0" fmla="*/ 5004 h 10003"/>
              <a:gd name="connsiteX1" fmla="*/ 1165 w 11223"/>
              <a:gd name="connsiteY1" fmla="*/ 3888 h 10003"/>
              <a:gd name="connsiteX2" fmla="*/ 1813 w 11223"/>
              <a:gd name="connsiteY2" fmla="*/ 8383 h 10003"/>
              <a:gd name="connsiteX3" fmla="*/ 3202 w 11223"/>
              <a:gd name="connsiteY3" fmla="*/ 6 h 10003"/>
              <a:gd name="connsiteX4" fmla="*/ 4423 w 11223"/>
              <a:gd name="connsiteY4" fmla="*/ 9956 h 10003"/>
              <a:gd name="connsiteX5" fmla="*/ 5637 w 11223"/>
              <a:gd name="connsiteY5" fmla="*/ 6 h 10003"/>
              <a:gd name="connsiteX6" fmla="*/ 6852 w 11223"/>
              <a:gd name="connsiteY6" fmla="*/ 10003 h 10003"/>
              <a:gd name="connsiteX7" fmla="*/ 8121 w 11223"/>
              <a:gd name="connsiteY7" fmla="*/ 52 h 10003"/>
              <a:gd name="connsiteX8" fmla="*/ 8795 w 11223"/>
              <a:gd name="connsiteY8" fmla="*/ 6901 h 10003"/>
              <a:gd name="connsiteX9" fmla="*/ 9913 w 11223"/>
              <a:gd name="connsiteY9" fmla="*/ 4637 h 10003"/>
              <a:gd name="connsiteX10" fmla="*/ 10557 w 11223"/>
              <a:gd name="connsiteY10" fmla="*/ 3373 h 10003"/>
              <a:gd name="connsiteX11" fmla="*/ 11217 w 11223"/>
              <a:gd name="connsiteY11" fmla="*/ 4639 h 10003"/>
              <a:gd name="connsiteX12" fmla="*/ 10917 w 11223"/>
              <a:gd name="connsiteY12" fmla="*/ 4916 h 10003"/>
              <a:gd name="connsiteX0" fmla="*/ 0 w 11217"/>
              <a:gd name="connsiteY0" fmla="*/ 5004 h 10003"/>
              <a:gd name="connsiteX1" fmla="*/ 1165 w 11217"/>
              <a:gd name="connsiteY1" fmla="*/ 3888 h 10003"/>
              <a:gd name="connsiteX2" fmla="*/ 1813 w 11217"/>
              <a:gd name="connsiteY2" fmla="*/ 8383 h 10003"/>
              <a:gd name="connsiteX3" fmla="*/ 3202 w 11217"/>
              <a:gd name="connsiteY3" fmla="*/ 6 h 10003"/>
              <a:gd name="connsiteX4" fmla="*/ 4423 w 11217"/>
              <a:gd name="connsiteY4" fmla="*/ 9956 h 10003"/>
              <a:gd name="connsiteX5" fmla="*/ 5637 w 11217"/>
              <a:gd name="connsiteY5" fmla="*/ 6 h 10003"/>
              <a:gd name="connsiteX6" fmla="*/ 6852 w 11217"/>
              <a:gd name="connsiteY6" fmla="*/ 10003 h 10003"/>
              <a:gd name="connsiteX7" fmla="*/ 8121 w 11217"/>
              <a:gd name="connsiteY7" fmla="*/ 52 h 10003"/>
              <a:gd name="connsiteX8" fmla="*/ 8795 w 11217"/>
              <a:gd name="connsiteY8" fmla="*/ 6901 h 10003"/>
              <a:gd name="connsiteX9" fmla="*/ 9913 w 11217"/>
              <a:gd name="connsiteY9" fmla="*/ 4637 h 10003"/>
              <a:gd name="connsiteX10" fmla="*/ 10557 w 11217"/>
              <a:gd name="connsiteY10" fmla="*/ 3373 h 10003"/>
              <a:gd name="connsiteX11" fmla="*/ 11217 w 11217"/>
              <a:gd name="connsiteY11" fmla="*/ 4639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17" h="10003">
                <a:moveTo>
                  <a:pt x="0" y="5004"/>
                </a:moveTo>
                <a:cubicBezTo>
                  <a:pt x="278" y="3327"/>
                  <a:pt x="863" y="3325"/>
                  <a:pt x="1165" y="3888"/>
                </a:cubicBezTo>
                <a:cubicBezTo>
                  <a:pt x="1467" y="4451"/>
                  <a:pt x="1145" y="9004"/>
                  <a:pt x="1813" y="8383"/>
                </a:cubicBezTo>
                <a:cubicBezTo>
                  <a:pt x="2481" y="7762"/>
                  <a:pt x="2767" y="-256"/>
                  <a:pt x="3202" y="6"/>
                </a:cubicBezTo>
                <a:cubicBezTo>
                  <a:pt x="3637" y="268"/>
                  <a:pt x="4018" y="9956"/>
                  <a:pt x="4423" y="9956"/>
                </a:cubicBezTo>
                <a:cubicBezTo>
                  <a:pt x="4828" y="9956"/>
                  <a:pt x="5233" y="1"/>
                  <a:pt x="5637" y="6"/>
                </a:cubicBezTo>
                <a:cubicBezTo>
                  <a:pt x="6042" y="11"/>
                  <a:pt x="6441" y="9997"/>
                  <a:pt x="6852" y="10003"/>
                </a:cubicBezTo>
                <a:cubicBezTo>
                  <a:pt x="7263" y="10008"/>
                  <a:pt x="7797" y="569"/>
                  <a:pt x="8121" y="52"/>
                </a:cubicBezTo>
                <a:cubicBezTo>
                  <a:pt x="8445" y="-465"/>
                  <a:pt x="8460" y="6169"/>
                  <a:pt x="8795" y="6901"/>
                </a:cubicBezTo>
                <a:cubicBezTo>
                  <a:pt x="9130" y="7633"/>
                  <a:pt x="9603" y="5206"/>
                  <a:pt x="9913" y="4637"/>
                </a:cubicBezTo>
                <a:cubicBezTo>
                  <a:pt x="10011" y="4430"/>
                  <a:pt x="10428" y="3311"/>
                  <a:pt x="10557" y="3373"/>
                </a:cubicBezTo>
                <a:cubicBezTo>
                  <a:pt x="10736" y="3389"/>
                  <a:pt x="11157" y="4382"/>
                  <a:pt x="11217" y="4639"/>
                </a:cubicBezTo>
              </a:path>
            </a:pathLst>
          </a:custGeom>
          <a:noFill/>
          <a:ln w="15875">
            <a:solidFill>
              <a:schemeClr val="tx1"/>
            </a:solidFill>
            <a:round/>
            <a:headEnd/>
            <a:tailEnd/>
          </a:ln>
          <a:effectLst/>
        </p:spPr>
        <p:txBody>
          <a:bodyPr wrap="none" anchor="ctr"/>
          <a:lstStyle/>
          <a:p>
            <a:endParaRPr lang="he-IL">
              <a:solidFill>
                <a:prstClr val="black"/>
              </a:solidFill>
            </a:endParaRPr>
          </a:p>
        </p:txBody>
      </p:sp>
      <p:sp>
        <p:nvSpPr>
          <p:cNvPr id="40" name="Freeform 43"/>
          <p:cNvSpPr>
            <a:spLocks/>
          </p:cNvSpPr>
          <p:nvPr/>
        </p:nvSpPr>
        <p:spPr bwMode="auto">
          <a:xfrm rot="1903961">
            <a:off x="5786480" y="1520511"/>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2700">
            <a:solidFill>
              <a:srgbClr val="6600FF"/>
            </a:solidFill>
            <a:prstDash val="sysDash"/>
            <a:round/>
            <a:headEnd/>
            <a:tailEnd/>
          </a:ln>
          <a:effectLst/>
        </p:spPr>
        <p:txBody>
          <a:bodyPr wrap="none" anchor="ctr"/>
          <a:lstStyle/>
          <a:p>
            <a:pPr fontAlgn="base">
              <a:spcBef>
                <a:spcPct val="0"/>
              </a:spcBef>
              <a:spcAft>
                <a:spcPct val="0"/>
              </a:spcAft>
            </a:pPr>
            <a:endParaRPr lang="he-IL" sz="2800">
              <a:solidFill>
                <a:srgbClr val="000000"/>
              </a:solidFill>
            </a:endParaRPr>
          </a:p>
        </p:txBody>
      </p:sp>
      <p:graphicFrame>
        <p:nvGraphicFramePr>
          <p:cNvPr id="3" name="Object 2"/>
          <p:cNvGraphicFramePr>
            <a:graphicFrameLocks noChangeAspect="1"/>
          </p:cNvGraphicFramePr>
          <p:nvPr>
            <p:extLst/>
          </p:nvPr>
        </p:nvGraphicFramePr>
        <p:xfrm>
          <a:off x="5275358" y="3036983"/>
          <a:ext cx="1779588" cy="534988"/>
        </p:xfrm>
        <a:graphic>
          <a:graphicData uri="http://schemas.openxmlformats.org/presentationml/2006/ole">
            <mc:AlternateContent xmlns:mc="http://schemas.openxmlformats.org/markup-compatibility/2006">
              <mc:Choice xmlns:v="urn:schemas-microsoft-com:vml" Requires="v">
                <p:oleObj spid="_x0000_s577570" name="Equation" r:id="rId7" imgW="1384200" imgH="419040" progId="Equation.DSMT4">
                  <p:embed/>
                </p:oleObj>
              </mc:Choice>
              <mc:Fallback>
                <p:oleObj name="Equation" r:id="rId7" imgW="1384200" imgH="419040" progId="Equation.DSMT4">
                  <p:embed/>
                  <p:pic>
                    <p:nvPicPr>
                      <p:cNvPr id="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5358" y="3036983"/>
                        <a:ext cx="17795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4" name="Straight Arrow Connector 43"/>
          <p:cNvCxnSpPr/>
          <p:nvPr/>
        </p:nvCxnSpPr>
        <p:spPr>
          <a:xfrm>
            <a:off x="4924425" y="990599"/>
            <a:ext cx="1" cy="109956"/>
          </a:xfrm>
          <a:prstGeom prst="straightConnector1">
            <a:avLst/>
          </a:prstGeom>
          <a:ln w="22225">
            <a:solidFill>
              <a:srgbClr val="FFC000"/>
            </a:solidFill>
            <a:tailEnd type="triangle" w="sm" len="sm"/>
          </a:ln>
        </p:spPr>
        <p:style>
          <a:lnRef idx="1">
            <a:schemeClr val="accent1"/>
          </a:lnRef>
          <a:fillRef idx="0">
            <a:schemeClr val="accent1"/>
          </a:fillRef>
          <a:effectRef idx="0">
            <a:schemeClr val="accent1"/>
          </a:effectRef>
          <a:fontRef idx="minor">
            <a:schemeClr val="tx1"/>
          </a:fontRef>
        </p:style>
      </p:cxnSp>
      <p:sp>
        <p:nvSpPr>
          <p:cNvPr id="49" name="Freeform 43"/>
          <p:cNvSpPr>
            <a:spLocks/>
          </p:cNvSpPr>
          <p:nvPr/>
        </p:nvSpPr>
        <p:spPr bwMode="auto">
          <a:xfrm>
            <a:off x="515185" y="5670844"/>
            <a:ext cx="1151750" cy="669574"/>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fontAlgn="base">
              <a:spcBef>
                <a:spcPct val="0"/>
              </a:spcBef>
              <a:spcAft>
                <a:spcPct val="0"/>
              </a:spcAft>
            </a:pPr>
            <a:endParaRPr lang="he-IL" sz="2800">
              <a:solidFill>
                <a:srgbClr val="000000"/>
              </a:solidFill>
            </a:endParaRPr>
          </a:p>
        </p:txBody>
      </p:sp>
      <p:cxnSp>
        <p:nvCxnSpPr>
          <p:cNvPr id="50" name="Straight Arrow Connector 49"/>
          <p:cNvCxnSpPr/>
          <p:nvPr/>
        </p:nvCxnSpPr>
        <p:spPr>
          <a:xfrm>
            <a:off x="1243648" y="5283533"/>
            <a:ext cx="150321" cy="2784"/>
          </a:xfrm>
          <a:prstGeom prst="straightConnector1">
            <a:avLst/>
          </a:prstGeom>
          <a:ln w="22225">
            <a:solidFill>
              <a:srgbClr val="9933FF"/>
            </a:solidFill>
            <a:tailEnd type="triangle" w="sm" len="sm"/>
          </a:ln>
        </p:spPr>
        <p:style>
          <a:lnRef idx="1">
            <a:schemeClr val="accent1"/>
          </a:lnRef>
          <a:fillRef idx="0">
            <a:schemeClr val="accent1"/>
          </a:fillRef>
          <a:effectRef idx="0">
            <a:schemeClr val="accent1"/>
          </a:effectRef>
          <a:fontRef idx="minor">
            <a:schemeClr val="tx1"/>
          </a:fontRef>
        </p:style>
      </p:cxnSp>
      <p:sp>
        <p:nvSpPr>
          <p:cNvPr id="51" name="Freeform 43"/>
          <p:cNvSpPr>
            <a:spLocks/>
          </p:cNvSpPr>
          <p:nvPr/>
        </p:nvSpPr>
        <p:spPr bwMode="auto">
          <a:xfrm>
            <a:off x="526202" y="5707631"/>
            <a:ext cx="1151750" cy="669574"/>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2700">
            <a:solidFill>
              <a:srgbClr val="6600FF"/>
            </a:solidFill>
            <a:prstDash val="sysDash"/>
            <a:round/>
            <a:headEnd/>
            <a:tailEnd/>
          </a:ln>
          <a:effectLst/>
        </p:spPr>
        <p:txBody>
          <a:bodyPr wrap="none" anchor="ctr"/>
          <a:lstStyle/>
          <a:p>
            <a:pPr fontAlgn="base">
              <a:spcBef>
                <a:spcPct val="0"/>
              </a:spcBef>
              <a:spcAft>
                <a:spcPct val="0"/>
              </a:spcAft>
            </a:pPr>
            <a:endParaRPr lang="he-IL" sz="2800">
              <a:solidFill>
                <a:srgbClr val="000000"/>
              </a:solidFill>
            </a:endParaRPr>
          </a:p>
        </p:txBody>
      </p:sp>
      <p:graphicFrame>
        <p:nvGraphicFramePr>
          <p:cNvPr id="52" name="Object 51"/>
          <p:cNvGraphicFramePr>
            <a:graphicFrameLocks noChangeAspect="1"/>
          </p:cNvGraphicFramePr>
          <p:nvPr>
            <p:extLst/>
          </p:nvPr>
        </p:nvGraphicFramePr>
        <p:xfrm>
          <a:off x="6563038" y="5493448"/>
          <a:ext cx="1286570" cy="772330"/>
        </p:xfrm>
        <a:graphic>
          <a:graphicData uri="http://schemas.openxmlformats.org/presentationml/2006/ole">
            <mc:AlternateContent xmlns:mc="http://schemas.openxmlformats.org/markup-compatibility/2006">
              <mc:Choice xmlns:v="urn:schemas-microsoft-com:vml" Requires="v">
                <p:oleObj spid="_x0000_s577571" name="Equation" r:id="rId9" imgW="698400" imgH="419040" progId="Equation.DSMT4">
                  <p:embed/>
                </p:oleObj>
              </mc:Choice>
              <mc:Fallback>
                <p:oleObj name="Equation" r:id="rId9" imgW="698400" imgH="419040" progId="Equation.DSMT4">
                  <p:embed/>
                  <p:pic>
                    <p:nvPicPr>
                      <p:cNvPr id="52" name="Object 51"/>
                      <p:cNvPicPr>
                        <a:picLocks noChangeAspect="1" noChangeArrowheads="1"/>
                      </p:cNvPicPr>
                      <p:nvPr/>
                    </p:nvPicPr>
                    <p:blipFill>
                      <a:blip r:embed="rId10"/>
                      <a:srcRect/>
                      <a:stretch>
                        <a:fillRect/>
                      </a:stretch>
                    </p:blipFill>
                    <p:spPr bwMode="auto">
                      <a:xfrm>
                        <a:off x="6563038" y="5493448"/>
                        <a:ext cx="1286570" cy="772330"/>
                      </a:xfrm>
                      <a:prstGeom prst="rect">
                        <a:avLst/>
                      </a:prstGeom>
                      <a:noFill/>
                      <a:ln>
                        <a:noFill/>
                      </a:ln>
                    </p:spPr>
                  </p:pic>
                </p:oleObj>
              </mc:Fallback>
            </mc:AlternateContent>
          </a:graphicData>
        </a:graphic>
      </p:graphicFrame>
      <p:graphicFrame>
        <p:nvGraphicFramePr>
          <p:cNvPr id="55" name="Object 54"/>
          <p:cNvGraphicFramePr>
            <a:graphicFrameLocks noChangeAspect="1"/>
          </p:cNvGraphicFramePr>
          <p:nvPr>
            <p:extLst/>
          </p:nvPr>
        </p:nvGraphicFramePr>
        <p:xfrm>
          <a:off x="3341945" y="5692878"/>
          <a:ext cx="2351088" cy="536575"/>
        </p:xfrm>
        <a:graphic>
          <a:graphicData uri="http://schemas.openxmlformats.org/presentationml/2006/ole">
            <mc:AlternateContent xmlns:mc="http://schemas.openxmlformats.org/markup-compatibility/2006">
              <mc:Choice xmlns:v="urn:schemas-microsoft-com:vml" Requires="v">
                <p:oleObj spid="_x0000_s577572" name="Equation" r:id="rId11" imgW="1002960" imgH="228600" progId="Equation.DSMT4">
                  <p:embed/>
                </p:oleObj>
              </mc:Choice>
              <mc:Fallback>
                <p:oleObj name="Equation" r:id="rId11" imgW="1002960" imgH="228600" progId="Equation.DSMT4">
                  <p:embed/>
                  <p:pic>
                    <p:nvPicPr>
                      <p:cNvPr id="55" name="Object 54"/>
                      <p:cNvPicPr>
                        <a:picLocks noChangeAspect="1" noChangeArrowheads="1"/>
                      </p:cNvPicPr>
                      <p:nvPr/>
                    </p:nvPicPr>
                    <p:blipFill>
                      <a:blip r:embed="rId12"/>
                      <a:srcRect/>
                      <a:stretch>
                        <a:fillRect/>
                      </a:stretch>
                    </p:blipFill>
                    <p:spPr bwMode="auto">
                      <a:xfrm>
                        <a:off x="3341945" y="5692878"/>
                        <a:ext cx="2351088" cy="536575"/>
                      </a:xfrm>
                      <a:prstGeom prst="rect">
                        <a:avLst/>
                      </a:prstGeom>
                      <a:noFill/>
                      <a:ln>
                        <a:noFill/>
                      </a:ln>
                    </p:spPr>
                  </p:pic>
                </p:oleObj>
              </mc:Fallback>
            </mc:AlternateContent>
          </a:graphicData>
        </a:graphic>
      </p:graphicFrame>
      <p:graphicFrame>
        <p:nvGraphicFramePr>
          <p:cNvPr id="56" name="Object 55"/>
          <p:cNvGraphicFramePr>
            <a:graphicFrameLocks noChangeAspect="1"/>
          </p:cNvGraphicFramePr>
          <p:nvPr>
            <p:extLst/>
          </p:nvPr>
        </p:nvGraphicFramePr>
        <p:xfrm>
          <a:off x="1039170" y="5307511"/>
          <a:ext cx="408128" cy="336457"/>
        </p:xfrm>
        <a:graphic>
          <a:graphicData uri="http://schemas.openxmlformats.org/presentationml/2006/ole">
            <mc:AlternateContent xmlns:mc="http://schemas.openxmlformats.org/markup-compatibility/2006">
              <mc:Choice xmlns:v="urn:schemas-microsoft-com:vml" Requires="v">
                <p:oleObj spid="_x0000_s577573" name="Equation" r:id="rId13" imgW="215640" imgH="177480" progId="Equation.DSMT4">
                  <p:embed/>
                </p:oleObj>
              </mc:Choice>
              <mc:Fallback>
                <p:oleObj name="Equation" r:id="rId13" imgW="215640" imgH="177480" progId="Equation.DSMT4">
                  <p:embed/>
                  <p:pic>
                    <p:nvPicPr>
                      <p:cNvPr id="56" name="Object 55"/>
                      <p:cNvPicPr>
                        <a:picLocks noChangeAspect="1" noChangeArrowheads="1"/>
                      </p:cNvPicPr>
                      <p:nvPr/>
                    </p:nvPicPr>
                    <p:blipFill>
                      <a:blip r:embed="rId14"/>
                      <a:srcRect/>
                      <a:stretch>
                        <a:fillRect/>
                      </a:stretch>
                    </p:blipFill>
                    <p:spPr bwMode="auto">
                      <a:xfrm>
                        <a:off x="1039170" y="5307511"/>
                        <a:ext cx="408128" cy="336457"/>
                      </a:xfrm>
                      <a:prstGeom prst="rect">
                        <a:avLst/>
                      </a:prstGeom>
                      <a:noFill/>
                      <a:ln>
                        <a:noFill/>
                      </a:ln>
                    </p:spPr>
                  </p:pic>
                </p:oleObj>
              </mc:Fallback>
            </mc:AlternateContent>
          </a:graphicData>
        </a:graphic>
      </p:graphicFrame>
      <p:sp>
        <p:nvSpPr>
          <p:cNvPr id="57" name="Text Box 74"/>
          <p:cNvSpPr txBox="1">
            <a:spLocks noChangeArrowheads="1"/>
          </p:cNvSpPr>
          <p:nvPr/>
        </p:nvSpPr>
        <p:spPr bwMode="auto">
          <a:xfrm>
            <a:off x="128435" y="4508926"/>
            <a:ext cx="7847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000" b="1" dirty="0" smtClean="0">
                <a:solidFill>
                  <a:srgbClr val="0000FF"/>
                </a:solidFill>
              </a:rPr>
              <a:t>Classical </a:t>
            </a:r>
            <a:r>
              <a:rPr lang="en-US" sz="2000" b="1" dirty="0">
                <a:solidFill>
                  <a:srgbClr val="0000FF"/>
                </a:solidFill>
              </a:rPr>
              <a:t>lag </a:t>
            </a:r>
            <a:r>
              <a:rPr lang="en-US" sz="2000" b="1" dirty="0" smtClean="0">
                <a:solidFill>
                  <a:srgbClr val="0000FF"/>
                </a:solidFill>
              </a:rPr>
              <a:t>of the wave packet causes </a:t>
            </a:r>
            <a:r>
              <a:rPr lang="en-US" sz="2000" b="1" dirty="0">
                <a:solidFill>
                  <a:srgbClr val="0000FF"/>
                </a:solidFill>
              </a:rPr>
              <a:t>a </a:t>
            </a:r>
            <a:r>
              <a:rPr lang="en-US" sz="2000" b="1" dirty="0" smtClean="0">
                <a:solidFill>
                  <a:srgbClr val="0000FF"/>
                </a:solidFill>
              </a:rPr>
              <a:t>change in the  phase</a:t>
            </a:r>
            <a:endParaRPr lang="en-US" sz="2000" b="1" dirty="0">
              <a:solidFill>
                <a:srgbClr val="0000FF"/>
              </a:solidFill>
              <a:latin typeface="Times New Roman" pitchFamily="18" charset="0"/>
            </a:endParaRPr>
          </a:p>
        </p:txBody>
      </p:sp>
      <p:sp>
        <p:nvSpPr>
          <p:cNvPr id="34" name="Rectangle 10"/>
          <p:cNvSpPr txBox="1">
            <a:spLocks noChangeArrowheads="1"/>
          </p:cNvSpPr>
          <p:nvPr/>
        </p:nvSpPr>
        <p:spPr bwMode="auto">
          <a:xfrm>
            <a:off x="526201" y="3457574"/>
            <a:ext cx="8429812" cy="9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2400" b="1" kern="0" dirty="0" smtClean="0">
                <a:solidFill>
                  <a:srgbClr val="FF0000"/>
                </a:solidFill>
              </a:rPr>
              <a:t>Quantum physics provides  a good explanation:</a:t>
            </a:r>
          </a:p>
        </p:txBody>
      </p:sp>
      <p:sp>
        <p:nvSpPr>
          <p:cNvPr id="35" name="Rectangle 10"/>
          <p:cNvSpPr txBox="1">
            <a:spLocks noChangeArrowheads="1"/>
          </p:cNvSpPr>
          <p:nvPr/>
        </p:nvSpPr>
        <p:spPr bwMode="auto">
          <a:xfrm>
            <a:off x="512912" y="3993344"/>
            <a:ext cx="8429812" cy="7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2400" b="1" kern="0" dirty="0">
                <a:solidFill>
                  <a:srgbClr val="FF0000"/>
                </a:solidFill>
              </a:rPr>
              <a:t>L</a:t>
            </a:r>
            <a:r>
              <a:rPr lang="en-US" altLang="en-US" sz="2400" b="1" kern="0" dirty="0" smtClean="0">
                <a:solidFill>
                  <a:srgbClr val="FF0000"/>
                </a:solidFill>
              </a:rPr>
              <a:t>ocal interaction and interference</a:t>
            </a:r>
          </a:p>
        </p:txBody>
      </p:sp>
    </p:spTree>
    <p:extLst>
      <p:ext uri="{BB962C8B-B14F-4D97-AF65-F5344CB8AC3E}">
        <p14:creationId xmlns:p14="http://schemas.microsoft.com/office/powerpoint/2010/main" val="158628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69 -1.11111E-6 L -0.00034 0.01042 " pathEditMode="relative" rAng="0" ptsTypes="AA">
                                      <p:cBhvr>
                                        <p:cTn id="6" dur="2000" fill="hold"/>
                                        <p:tgtEl>
                                          <p:spTgt spid="53"/>
                                        </p:tgtEl>
                                        <p:attrNameLst>
                                          <p:attrName>ppt_x</p:attrName>
                                          <p:attrName>ppt_y</p:attrName>
                                        </p:attrNameLst>
                                      </p:cBhvr>
                                      <p:rCtr x="17" y="50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6.98912E-7 L 0.0085 0.0081 " pathEditMode="relative" rAng="0" ptsTypes="AA">
                                      <p:cBhvr>
                                        <p:cTn id="10" dur="2000" fill="hold"/>
                                        <p:tgtEl>
                                          <p:spTgt spid="77"/>
                                        </p:tgtEl>
                                        <p:attrNameLst>
                                          <p:attrName>ppt_x</p:attrName>
                                          <p:attrName>ppt_y</p:attrName>
                                        </p:attrNameLst>
                                      </p:cBhvr>
                                      <p:rCtr x="41700" y="393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88889E-6 -4.64707E-6 L 0.00539 0.00486 " pathEditMode="relative" rAng="0" ptsTypes="AA">
                                      <p:cBhvr>
                                        <p:cTn id="14" dur="2000" fill="hold"/>
                                        <p:tgtEl>
                                          <p:spTgt spid="110"/>
                                        </p:tgtEl>
                                        <p:attrNameLst>
                                          <p:attrName>ppt_x</p:attrName>
                                          <p:attrName>ppt_y</p:attrName>
                                        </p:attrNameLst>
                                      </p:cBhvr>
                                      <p:rCtr x="26000" y="23100"/>
                                    </p:animMotion>
                                  </p:childTnLst>
                                </p:cTn>
                              </p:par>
                              <p:par>
                                <p:cTn id="15" presetID="42" presetClass="path" presetSubtype="0" accel="50000" decel="50000" fill="hold" grpId="0" nodeType="withEffect">
                                  <p:stCondLst>
                                    <p:cond delay="0"/>
                                  </p:stCondLst>
                                  <p:childTnLst>
                                    <p:animMotion origin="layout" path="M 3.61111E-6 3.54548E-6 L 0.00694 -0.00463 " pathEditMode="relative" rAng="0" ptsTypes="AA">
                                      <p:cBhvr>
                                        <p:cTn id="16" dur="2000" fill="hold"/>
                                        <p:tgtEl>
                                          <p:spTgt spid="75"/>
                                        </p:tgtEl>
                                        <p:attrNameLst>
                                          <p:attrName>ppt_x</p:attrName>
                                          <p:attrName>ppt_y</p:attrName>
                                        </p:attrNameLst>
                                      </p:cBhvr>
                                      <p:rCtr x="34700" y="-2310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2534"/>
                                        </p:tgtEl>
                                      </p:cBhvr>
                                    </p:animEffect>
                                    <p:set>
                                      <p:cBhvr>
                                        <p:cTn id="31" dur="1" fill="hold">
                                          <p:stCondLst>
                                            <p:cond delay="499"/>
                                          </p:stCondLst>
                                        </p:cTn>
                                        <p:tgtEl>
                                          <p:spTgt spid="22534"/>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childTnLst>
                          </p:cTn>
                        </p:par>
                        <p:par>
                          <p:cTn id="50" fill="hold">
                            <p:stCondLst>
                              <p:cond delay="0"/>
                            </p:stCondLst>
                            <p:childTnLst>
                              <p:par>
                                <p:cTn id="51" presetID="42" presetClass="path" presetSubtype="0" accel="50000" decel="50000" fill="hold" grpId="0" nodeType="afterEffect">
                                  <p:stCondLst>
                                    <p:cond delay="0"/>
                                  </p:stCondLst>
                                  <p:childTnLst>
                                    <p:animMotion origin="layout" path="M -8.33333E-7 -4.44444E-6 L 0.01302 -0.00023 " pathEditMode="relative" rAng="0" ptsTypes="AA">
                                      <p:cBhvr>
                                        <p:cTn id="52" dur="2000" fill="hold"/>
                                        <p:tgtEl>
                                          <p:spTgt spid="49"/>
                                        </p:tgtEl>
                                        <p:attrNameLst>
                                          <p:attrName>ppt_x</p:attrName>
                                          <p:attrName>ppt_y</p:attrName>
                                        </p:attrNameLst>
                                      </p:cBhvr>
                                      <p:rCtr x="642" y="-23"/>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5" grpId="0" animBg="1"/>
      <p:bldP spid="77" grpId="0" animBg="1"/>
      <p:bldP spid="110" grpId="0" animBg="1"/>
      <p:bldP spid="115" grpId="0" animBg="1"/>
      <p:bldP spid="117" grpId="0" animBg="1"/>
      <p:bldP spid="40" grpId="0" animBg="1"/>
      <p:bldP spid="49" grpId="0" animBg="1"/>
      <p:bldP spid="49" grpId="1" animBg="1"/>
      <p:bldP spid="51" grpId="0" animBg="1"/>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6240463" y="273050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43049" name="Picture 41" descr="D:\Program Files\Common Files\Microsoft Shared\Clipart\themes1\Bullets\BD10298_.GIF"/>
          <p:cNvPicPr>
            <a:picLocks noChangeAspect="1" noChangeArrowheads="1"/>
          </p:cNvPicPr>
          <p:nvPr/>
        </p:nvPicPr>
        <p:blipFill>
          <a:blip r:embed="rId2"/>
          <a:srcRect/>
          <a:stretch>
            <a:fillRect/>
          </a:stretch>
        </p:blipFill>
        <p:spPr bwMode="auto">
          <a:xfrm>
            <a:off x="6403975" y="2801938"/>
            <a:ext cx="138113" cy="92075"/>
          </a:xfrm>
          <a:prstGeom prst="rect">
            <a:avLst/>
          </a:prstGeom>
          <a:noFill/>
        </p:spPr>
      </p:pic>
      <p:sp>
        <p:nvSpPr>
          <p:cNvPr id="43013" name="AutoShape 5"/>
          <p:cNvSpPr>
            <a:spLocks noChangeArrowheads="1"/>
          </p:cNvSpPr>
          <p:nvPr/>
        </p:nvSpPr>
        <p:spPr bwMode="auto">
          <a:xfrm>
            <a:off x="5081588" y="3287713"/>
            <a:ext cx="485775"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14" name="AutoShape 6"/>
          <p:cNvSpPr>
            <a:spLocks noChangeArrowheads="1"/>
          </p:cNvSpPr>
          <p:nvPr/>
        </p:nvSpPr>
        <p:spPr bwMode="auto">
          <a:xfrm>
            <a:off x="7424738" y="3308350"/>
            <a:ext cx="484187" cy="203200"/>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39" name="AutoShape 31"/>
          <p:cNvSpPr>
            <a:spLocks noChangeArrowheads="1"/>
          </p:cNvSpPr>
          <p:nvPr/>
        </p:nvSpPr>
        <p:spPr bwMode="auto">
          <a:xfrm>
            <a:off x="6457950" y="2538413"/>
            <a:ext cx="53975" cy="2206625"/>
          </a:xfrm>
          <a:prstGeom prst="can">
            <a:avLst>
              <a:gd name="adj" fmla="val 146874"/>
            </a:avLst>
          </a:prstGeom>
          <a:solidFill>
            <a:srgbClr val="FF3300"/>
          </a:solidFill>
          <a:ln w="19050">
            <a:noFill/>
            <a:round/>
            <a:headEnd/>
            <a:tailEnd/>
          </a:ln>
          <a:effectLst/>
        </p:spPr>
        <p:txBody>
          <a:bodyPr wrap="none" anchor="ctr"/>
          <a:lstStyle/>
          <a:p>
            <a:pPr algn="ctr" rtl="0" fontAlgn="auto">
              <a:spcBef>
                <a:spcPts val="0"/>
              </a:spcBef>
              <a:spcAft>
                <a:spcPts val="0"/>
              </a:spcAft>
            </a:pPr>
            <a:endParaRPr lang="en-US">
              <a:solidFill>
                <a:srgbClr val="FF3300"/>
              </a:solidFill>
              <a:latin typeface="Impact" pitchFamily="34" charset="0"/>
              <a:cs typeface="+mn-cs"/>
            </a:endParaRPr>
          </a:p>
        </p:txBody>
      </p:sp>
      <p:sp>
        <p:nvSpPr>
          <p:cNvPr id="43040" name="AutoShape 32"/>
          <p:cNvSpPr>
            <a:spLocks noChangeArrowheads="1"/>
          </p:cNvSpPr>
          <p:nvPr/>
        </p:nvSpPr>
        <p:spPr bwMode="auto">
          <a:xfrm>
            <a:off x="6297613" y="3803650"/>
            <a:ext cx="484187" cy="203200"/>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41" name="Text Box 33"/>
          <p:cNvSpPr txBox="1">
            <a:spLocks noChangeArrowheads="1"/>
          </p:cNvSpPr>
          <p:nvPr/>
        </p:nvSpPr>
        <p:spPr bwMode="auto">
          <a:xfrm>
            <a:off x="6551613" y="4610100"/>
            <a:ext cx="1917700"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FF3300"/>
                </a:solidFill>
                <a:latin typeface="Calibri"/>
                <a:cs typeface="+mn-cs"/>
              </a:rPr>
              <a:t>LINE OF CHARGE</a:t>
            </a:r>
          </a:p>
        </p:txBody>
      </p:sp>
      <p:pic>
        <p:nvPicPr>
          <p:cNvPr id="43042" name="Picture 34" descr="D:\Program Files\Common Files\Microsoft Shared\Clipart\themes1\Bullets\BD10298_.GIF"/>
          <p:cNvPicPr>
            <a:picLocks noChangeAspect="1" noChangeArrowheads="1"/>
          </p:cNvPicPr>
          <p:nvPr/>
        </p:nvPicPr>
        <p:blipFill>
          <a:blip r:embed="rId2"/>
          <a:srcRect/>
          <a:stretch>
            <a:fillRect/>
          </a:stretch>
        </p:blipFill>
        <p:spPr bwMode="auto">
          <a:xfrm>
            <a:off x="5584825" y="3170238"/>
            <a:ext cx="136525" cy="93662"/>
          </a:xfrm>
          <a:prstGeom prst="rect">
            <a:avLst/>
          </a:prstGeom>
          <a:noFill/>
        </p:spPr>
      </p:pic>
      <p:pic>
        <p:nvPicPr>
          <p:cNvPr id="43046" name="Picture 38" descr="D:\Program Files\Common Files\Microsoft Shared\Clipart\themes1\Bullets\BD10298_.GIF"/>
          <p:cNvPicPr>
            <a:picLocks noChangeAspect="1" noChangeArrowheads="1"/>
          </p:cNvPicPr>
          <p:nvPr/>
        </p:nvPicPr>
        <p:blipFill>
          <a:blip r:embed="rId2"/>
          <a:srcRect/>
          <a:stretch>
            <a:fillRect/>
          </a:stretch>
        </p:blipFill>
        <p:spPr bwMode="auto">
          <a:xfrm>
            <a:off x="5257800" y="3352800"/>
            <a:ext cx="136525" cy="93663"/>
          </a:xfrm>
          <a:prstGeom prst="rect">
            <a:avLst/>
          </a:prstGeom>
          <a:noFill/>
        </p:spPr>
      </p:pic>
      <p:pic>
        <p:nvPicPr>
          <p:cNvPr id="43047" name="Picture 39" descr="D:\Program Files\Common Files\Microsoft Shared\Clipart\themes1\Bullets\BD10298_.GIF"/>
          <p:cNvPicPr>
            <a:picLocks noChangeAspect="1" noChangeArrowheads="1"/>
          </p:cNvPicPr>
          <p:nvPr/>
        </p:nvPicPr>
        <p:blipFill>
          <a:blip r:embed="rId2"/>
          <a:srcRect/>
          <a:stretch>
            <a:fillRect/>
          </a:stretch>
        </p:blipFill>
        <p:spPr bwMode="auto">
          <a:xfrm>
            <a:off x="5810250" y="3048000"/>
            <a:ext cx="138113" cy="93663"/>
          </a:xfrm>
          <a:prstGeom prst="rect">
            <a:avLst/>
          </a:prstGeom>
          <a:noFill/>
        </p:spPr>
      </p:pic>
      <p:pic>
        <p:nvPicPr>
          <p:cNvPr id="43048" name="Picture 40" descr="D:\Program Files\Common Files\Microsoft Shared\Clipart\themes1\Bullets\BD10298_.GIF"/>
          <p:cNvPicPr>
            <a:picLocks noChangeAspect="1" noChangeArrowheads="1"/>
          </p:cNvPicPr>
          <p:nvPr/>
        </p:nvPicPr>
        <p:blipFill>
          <a:blip r:embed="rId2"/>
          <a:srcRect/>
          <a:stretch>
            <a:fillRect/>
          </a:stretch>
        </p:blipFill>
        <p:spPr bwMode="auto">
          <a:xfrm>
            <a:off x="6054725" y="2944813"/>
            <a:ext cx="136525" cy="93662"/>
          </a:xfrm>
          <a:prstGeom prst="rect">
            <a:avLst/>
          </a:prstGeom>
          <a:noFill/>
        </p:spPr>
      </p:pic>
      <p:pic>
        <p:nvPicPr>
          <p:cNvPr id="43050" name="Picture 42" descr="D:\Program Files\Common Files\Microsoft Shared\Clipart\themes1\Bullets\BD10298_.GIF"/>
          <p:cNvPicPr>
            <a:picLocks noChangeAspect="1" noChangeArrowheads="1"/>
          </p:cNvPicPr>
          <p:nvPr/>
        </p:nvPicPr>
        <p:blipFill>
          <a:blip r:embed="rId2"/>
          <a:srcRect/>
          <a:stretch>
            <a:fillRect/>
          </a:stretch>
        </p:blipFill>
        <p:spPr bwMode="auto">
          <a:xfrm>
            <a:off x="6724650" y="2949575"/>
            <a:ext cx="136525" cy="93663"/>
          </a:xfrm>
          <a:prstGeom prst="rect">
            <a:avLst/>
          </a:prstGeom>
          <a:noFill/>
        </p:spPr>
      </p:pic>
      <p:pic>
        <p:nvPicPr>
          <p:cNvPr id="43051" name="Picture 43" descr="D:\Program Files\Common Files\Microsoft Shared\Clipart\themes1\Bullets\BD10298_.GIF"/>
          <p:cNvPicPr>
            <a:picLocks noChangeAspect="1" noChangeArrowheads="1"/>
          </p:cNvPicPr>
          <p:nvPr/>
        </p:nvPicPr>
        <p:blipFill>
          <a:blip r:embed="rId2"/>
          <a:srcRect/>
          <a:stretch>
            <a:fillRect/>
          </a:stretch>
        </p:blipFill>
        <p:spPr bwMode="auto">
          <a:xfrm>
            <a:off x="6956425" y="3081338"/>
            <a:ext cx="138113" cy="93662"/>
          </a:xfrm>
          <a:prstGeom prst="rect">
            <a:avLst/>
          </a:prstGeom>
          <a:noFill/>
        </p:spPr>
      </p:pic>
      <p:pic>
        <p:nvPicPr>
          <p:cNvPr id="43052" name="Picture 44" descr="D:\Program Files\Common Files\Microsoft Shared\Clipart\themes1\Bullets\BD10298_.GIF"/>
          <p:cNvPicPr>
            <a:picLocks noChangeAspect="1" noChangeArrowheads="1"/>
          </p:cNvPicPr>
          <p:nvPr/>
        </p:nvPicPr>
        <p:blipFill>
          <a:blip r:embed="rId2"/>
          <a:srcRect/>
          <a:stretch>
            <a:fillRect/>
          </a:stretch>
        </p:blipFill>
        <p:spPr bwMode="auto">
          <a:xfrm>
            <a:off x="7218363" y="3219450"/>
            <a:ext cx="136525" cy="93663"/>
          </a:xfrm>
          <a:prstGeom prst="rect">
            <a:avLst/>
          </a:prstGeom>
          <a:noFill/>
        </p:spPr>
      </p:pic>
      <p:pic>
        <p:nvPicPr>
          <p:cNvPr id="43053" name="Picture 45" descr="D:\Program Files\Common Files\Microsoft Shared\Clipart\themes1\Bullets\BD10298_.GIF"/>
          <p:cNvPicPr>
            <a:picLocks noChangeAspect="1" noChangeArrowheads="1"/>
          </p:cNvPicPr>
          <p:nvPr/>
        </p:nvPicPr>
        <p:blipFill>
          <a:blip r:embed="rId2"/>
          <a:srcRect/>
          <a:stretch>
            <a:fillRect/>
          </a:stretch>
        </p:blipFill>
        <p:spPr bwMode="auto">
          <a:xfrm>
            <a:off x="7510463" y="3368675"/>
            <a:ext cx="138112" cy="93663"/>
          </a:xfrm>
          <a:prstGeom prst="rect">
            <a:avLst/>
          </a:prstGeom>
          <a:noFill/>
        </p:spPr>
      </p:pic>
      <p:pic>
        <p:nvPicPr>
          <p:cNvPr id="43054" name="Picture 46" descr="D:\Program Files\Common Files\Microsoft Shared\Clipart\themes1\Bullets\BD10298_.GIF"/>
          <p:cNvPicPr>
            <a:picLocks noChangeAspect="1" noChangeArrowheads="1"/>
          </p:cNvPicPr>
          <p:nvPr/>
        </p:nvPicPr>
        <p:blipFill>
          <a:blip r:embed="rId2"/>
          <a:srcRect/>
          <a:stretch>
            <a:fillRect/>
          </a:stretch>
        </p:blipFill>
        <p:spPr bwMode="auto">
          <a:xfrm>
            <a:off x="5629275" y="3502025"/>
            <a:ext cx="136525" cy="93663"/>
          </a:xfrm>
          <a:prstGeom prst="rect">
            <a:avLst/>
          </a:prstGeom>
          <a:noFill/>
        </p:spPr>
      </p:pic>
      <p:pic>
        <p:nvPicPr>
          <p:cNvPr id="43055" name="Picture 47" descr="D:\Program Files\Common Files\Microsoft Shared\Clipart\themes1\Bullets\BD10298_.GIF"/>
          <p:cNvPicPr>
            <a:picLocks noChangeAspect="1" noChangeArrowheads="1"/>
          </p:cNvPicPr>
          <p:nvPr/>
        </p:nvPicPr>
        <p:blipFill>
          <a:blip r:embed="rId2"/>
          <a:srcRect/>
          <a:stretch>
            <a:fillRect/>
          </a:stretch>
        </p:blipFill>
        <p:spPr bwMode="auto">
          <a:xfrm>
            <a:off x="5889625" y="3595688"/>
            <a:ext cx="136525" cy="92075"/>
          </a:xfrm>
          <a:prstGeom prst="rect">
            <a:avLst/>
          </a:prstGeom>
          <a:noFill/>
        </p:spPr>
      </p:pic>
      <p:pic>
        <p:nvPicPr>
          <p:cNvPr id="43056" name="Picture 48" descr="D:\Program Files\Common Files\Microsoft Shared\Clipart\themes1\Bullets\BD10298_.GIF"/>
          <p:cNvPicPr>
            <a:picLocks noChangeAspect="1" noChangeArrowheads="1"/>
          </p:cNvPicPr>
          <p:nvPr/>
        </p:nvPicPr>
        <p:blipFill>
          <a:blip r:embed="rId2"/>
          <a:srcRect/>
          <a:stretch>
            <a:fillRect/>
          </a:stretch>
        </p:blipFill>
        <p:spPr bwMode="auto">
          <a:xfrm>
            <a:off x="6121400" y="3727450"/>
            <a:ext cx="138113" cy="93663"/>
          </a:xfrm>
          <a:prstGeom prst="rect">
            <a:avLst/>
          </a:prstGeom>
          <a:noFill/>
        </p:spPr>
      </p:pic>
      <p:pic>
        <p:nvPicPr>
          <p:cNvPr id="43057" name="Picture 49" descr="D:\Program Files\Common Files\Microsoft Shared\Clipart\themes1\Bullets\BD10298_.GIF"/>
          <p:cNvPicPr>
            <a:picLocks noChangeAspect="1" noChangeArrowheads="1"/>
          </p:cNvPicPr>
          <p:nvPr/>
        </p:nvPicPr>
        <p:blipFill>
          <a:blip r:embed="rId2"/>
          <a:srcRect/>
          <a:stretch>
            <a:fillRect/>
          </a:stretch>
        </p:blipFill>
        <p:spPr bwMode="auto">
          <a:xfrm>
            <a:off x="6764338" y="3717925"/>
            <a:ext cx="138112" cy="92075"/>
          </a:xfrm>
          <a:prstGeom prst="rect">
            <a:avLst/>
          </a:prstGeom>
          <a:noFill/>
        </p:spPr>
      </p:pic>
      <p:pic>
        <p:nvPicPr>
          <p:cNvPr id="43058" name="Picture 50" descr="D:\Program Files\Common Files\Microsoft Shared\Clipart\themes1\Bullets\BD10298_.GIF"/>
          <p:cNvPicPr>
            <a:picLocks noChangeAspect="1" noChangeArrowheads="1"/>
          </p:cNvPicPr>
          <p:nvPr/>
        </p:nvPicPr>
        <p:blipFill>
          <a:blip r:embed="rId2"/>
          <a:srcRect/>
          <a:stretch>
            <a:fillRect/>
          </a:stretch>
        </p:blipFill>
        <p:spPr bwMode="auto">
          <a:xfrm>
            <a:off x="7013575" y="3606800"/>
            <a:ext cx="136525" cy="93663"/>
          </a:xfrm>
          <a:prstGeom prst="rect">
            <a:avLst/>
          </a:prstGeom>
          <a:noFill/>
        </p:spPr>
      </p:pic>
      <p:pic>
        <p:nvPicPr>
          <p:cNvPr id="43059" name="Picture 51" descr="D:\Program Files\Common Files\Microsoft Shared\Clipart\themes1\Bullets\BD10298_.GIF"/>
          <p:cNvPicPr>
            <a:picLocks noChangeAspect="1" noChangeArrowheads="1"/>
          </p:cNvPicPr>
          <p:nvPr/>
        </p:nvPicPr>
        <p:blipFill>
          <a:blip r:embed="rId2"/>
          <a:srcRect/>
          <a:stretch>
            <a:fillRect/>
          </a:stretch>
        </p:blipFill>
        <p:spPr bwMode="auto">
          <a:xfrm>
            <a:off x="7251700" y="3497263"/>
            <a:ext cx="136525" cy="92075"/>
          </a:xfrm>
          <a:prstGeom prst="rect">
            <a:avLst/>
          </a:prstGeom>
          <a:noFill/>
        </p:spPr>
      </p:pic>
      <p:pic>
        <p:nvPicPr>
          <p:cNvPr id="43060" name="Picture 52" descr="D:\Program Files\Common Files\Microsoft Shared\Clipart\themes1\Bullets\BD10298_.GIF"/>
          <p:cNvPicPr>
            <a:picLocks noChangeAspect="1" noChangeArrowheads="1"/>
          </p:cNvPicPr>
          <p:nvPr/>
        </p:nvPicPr>
        <p:blipFill>
          <a:blip r:embed="rId2"/>
          <a:srcRect/>
          <a:stretch>
            <a:fillRect/>
          </a:stretch>
        </p:blipFill>
        <p:spPr bwMode="auto">
          <a:xfrm>
            <a:off x="5024438" y="3524250"/>
            <a:ext cx="138112" cy="92075"/>
          </a:xfrm>
          <a:prstGeom prst="rect">
            <a:avLst/>
          </a:prstGeom>
          <a:noFill/>
        </p:spPr>
      </p:pic>
      <p:pic>
        <p:nvPicPr>
          <p:cNvPr id="43061" name="Picture 53" descr="D:\Program Files\Common Files\Microsoft Shared\Clipart\themes1\Bullets\BD10298_.GIF"/>
          <p:cNvPicPr>
            <a:picLocks noChangeAspect="1" noChangeArrowheads="1"/>
          </p:cNvPicPr>
          <p:nvPr/>
        </p:nvPicPr>
        <p:blipFill>
          <a:blip r:embed="rId2"/>
          <a:srcRect/>
          <a:stretch>
            <a:fillRect/>
          </a:stretch>
        </p:blipFill>
        <p:spPr bwMode="auto">
          <a:xfrm>
            <a:off x="4819650" y="3667125"/>
            <a:ext cx="138113" cy="92075"/>
          </a:xfrm>
          <a:prstGeom prst="rect">
            <a:avLst/>
          </a:prstGeom>
          <a:noFill/>
        </p:spPr>
      </p:pic>
      <p:sp>
        <p:nvSpPr>
          <p:cNvPr id="43062" name="Text Box 54"/>
          <p:cNvSpPr txBox="1">
            <a:spLocks noChangeArrowheads="1"/>
          </p:cNvSpPr>
          <p:nvPr/>
        </p:nvSpPr>
        <p:spPr bwMode="auto">
          <a:xfrm>
            <a:off x="4579938" y="3879850"/>
            <a:ext cx="1185862"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996633"/>
                </a:solidFill>
                <a:latin typeface="Calibri"/>
                <a:cs typeface="+mn-cs"/>
              </a:rPr>
              <a:t>NEUTRON</a:t>
            </a:r>
          </a:p>
        </p:txBody>
      </p:sp>
      <p:pic>
        <p:nvPicPr>
          <p:cNvPr id="43063" name="Picture 55" descr="D:\Program Files\Common Files\Microsoft Shared\Clipart\themes1\Bullets\BD10298_.GIF"/>
          <p:cNvPicPr>
            <a:picLocks noChangeAspect="1" noChangeArrowheads="1"/>
          </p:cNvPicPr>
          <p:nvPr/>
        </p:nvPicPr>
        <p:blipFill>
          <a:blip r:embed="rId2"/>
          <a:srcRect/>
          <a:stretch>
            <a:fillRect/>
          </a:stretch>
        </p:blipFill>
        <p:spPr bwMode="auto">
          <a:xfrm>
            <a:off x="7759700" y="3535363"/>
            <a:ext cx="138113" cy="92075"/>
          </a:xfrm>
          <a:prstGeom prst="rect">
            <a:avLst/>
          </a:prstGeom>
          <a:noFill/>
        </p:spPr>
      </p:pic>
      <p:pic>
        <p:nvPicPr>
          <p:cNvPr id="43064" name="Picture 56" descr="D:\Program Files\Common Files\Microsoft Shared\Clipart\themes1\Bullets\BD10298_.GIF"/>
          <p:cNvPicPr>
            <a:picLocks noChangeAspect="1" noChangeArrowheads="1"/>
          </p:cNvPicPr>
          <p:nvPr/>
        </p:nvPicPr>
        <p:blipFill>
          <a:blip r:embed="rId2"/>
          <a:srcRect/>
          <a:stretch>
            <a:fillRect/>
          </a:stretch>
        </p:blipFill>
        <p:spPr bwMode="auto">
          <a:xfrm>
            <a:off x="8004175" y="3705225"/>
            <a:ext cx="138113" cy="93663"/>
          </a:xfrm>
          <a:prstGeom prst="rect">
            <a:avLst/>
          </a:prstGeom>
          <a:noFill/>
        </p:spPr>
      </p:pic>
      <p:grpSp>
        <p:nvGrpSpPr>
          <p:cNvPr id="2" name="Group 58"/>
          <p:cNvGrpSpPr>
            <a:grpSpLocks/>
          </p:cNvGrpSpPr>
          <p:nvPr/>
        </p:nvGrpSpPr>
        <p:grpSpPr bwMode="auto">
          <a:xfrm>
            <a:off x="563563" y="2295525"/>
            <a:ext cx="3657600" cy="2482850"/>
            <a:chOff x="331" y="180"/>
            <a:chExt cx="5429" cy="3703"/>
          </a:xfrm>
        </p:grpSpPr>
        <p:sp>
          <p:nvSpPr>
            <p:cNvPr id="43067" name="AutoShape 59"/>
            <p:cNvSpPr>
              <a:spLocks noChangeArrowheads="1"/>
            </p:cNvSpPr>
            <p:nvPr/>
          </p:nvSpPr>
          <p:spPr bwMode="auto">
            <a:xfrm>
              <a:off x="2512" y="543"/>
              <a:ext cx="800" cy="33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pic>
          <p:nvPicPr>
            <p:cNvPr id="43068" name="Picture 60"/>
            <p:cNvPicPr>
              <a:picLocks noChangeAspect="1" noChangeArrowheads="1"/>
            </p:cNvPicPr>
            <p:nvPr/>
          </p:nvPicPr>
          <p:blipFill>
            <a:blip r:embed="rId3"/>
            <a:srcRect/>
            <a:stretch>
              <a:fillRect/>
            </a:stretch>
          </p:blipFill>
          <p:spPr bwMode="auto">
            <a:xfrm>
              <a:off x="4640" y="1585"/>
              <a:ext cx="257" cy="134"/>
            </a:xfrm>
            <a:prstGeom prst="rect">
              <a:avLst/>
            </a:prstGeom>
            <a:noFill/>
            <a:ln w="9525">
              <a:miter lim="800000"/>
              <a:headEnd/>
              <a:tailEnd/>
            </a:ln>
            <a:effectLst/>
          </p:spPr>
        </p:pic>
        <p:pic>
          <p:nvPicPr>
            <p:cNvPr id="43069" name="Picture 61"/>
            <p:cNvPicPr>
              <a:picLocks noChangeAspect="1" noChangeArrowheads="1"/>
            </p:cNvPicPr>
            <p:nvPr/>
          </p:nvPicPr>
          <p:blipFill>
            <a:blip r:embed="rId3"/>
            <a:srcRect/>
            <a:stretch>
              <a:fillRect/>
            </a:stretch>
          </p:blipFill>
          <p:spPr bwMode="auto">
            <a:xfrm>
              <a:off x="966" y="1596"/>
              <a:ext cx="257" cy="133"/>
            </a:xfrm>
            <a:prstGeom prst="rect">
              <a:avLst/>
            </a:prstGeom>
            <a:noFill/>
            <a:ln w="9525">
              <a:miter lim="800000"/>
              <a:headEnd/>
              <a:tailEnd/>
            </a:ln>
            <a:effectLst/>
          </p:spPr>
        </p:pic>
        <p:sp>
          <p:nvSpPr>
            <p:cNvPr id="43070" name="AutoShape 62"/>
            <p:cNvSpPr>
              <a:spLocks noChangeArrowheads="1"/>
            </p:cNvSpPr>
            <p:nvPr/>
          </p:nvSpPr>
          <p:spPr bwMode="auto">
            <a:xfrm>
              <a:off x="600" y="1467"/>
              <a:ext cx="800" cy="33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71" name="AutoShape 63"/>
            <p:cNvSpPr>
              <a:spLocks noChangeArrowheads="1"/>
            </p:cNvSpPr>
            <p:nvPr/>
          </p:nvSpPr>
          <p:spPr bwMode="auto">
            <a:xfrm>
              <a:off x="4467" y="1502"/>
              <a:ext cx="800" cy="337"/>
            </a:xfrm>
            <a:prstGeom prst="cube">
              <a:avLst>
                <a:gd name="adj" fmla="val 6523"/>
              </a:avLst>
            </a:prstGeom>
            <a:solidFill>
              <a:srgbClr val="FFFF99">
                <a:alpha val="50000"/>
              </a:srgbClr>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nvGrpSpPr>
            <p:cNvPr id="3" name="Group 64"/>
            <p:cNvGrpSpPr>
              <a:grpSpLocks/>
            </p:cNvGrpSpPr>
            <p:nvPr/>
          </p:nvGrpSpPr>
          <p:grpSpPr bwMode="auto">
            <a:xfrm>
              <a:off x="1716" y="1152"/>
              <a:ext cx="319" cy="908"/>
              <a:chOff x="1716" y="1412"/>
              <a:chExt cx="319" cy="1294"/>
            </a:xfrm>
          </p:grpSpPr>
          <p:pic>
            <p:nvPicPr>
              <p:cNvPr id="43073" name="Picture 65"/>
              <p:cNvPicPr>
                <a:picLocks noChangeAspect="1" noChangeArrowheads="1"/>
              </p:cNvPicPr>
              <p:nvPr/>
            </p:nvPicPr>
            <p:blipFill>
              <a:blip r:embed="rId4"/>
              <a:srcRect/>
              <a:stretch>
                <a:fillRect/>
              </a:stretch>
            </p:blipFill>
            <p:spPr bwMode="auto">
              <a:xfrm>
                <a:off x="1716" y="2502"/>
                <a:ext cx="310" cy="204"/>
              </a:xfrm>
              <a:prstGeom prst="rect">
                <a:avLst/>
              </a:prstGeom>
              <a:noFill/>
              <a:ln w="9525">
                <a:miter lim="800000"/>
                <a:headEnd/>
                <a:tailEnd/>
              </a:ln>
              <a:effectLst/>
            </p:spPr>
          </p:pic>
          <p:pic>
            <p:nvPicPr>
              <p:cNvPr id="43074" name="Picture 66"/>
              <p:cNvPicPr>
                <a:picLocks noChangeAspect="1" noChangeArrowheads="1"/>
              </p:cNvPicPr>
              <p:nvPr/>
            </p:nvPicPr>
            <p:blipFill>
              <a:blip r:embed="rId4"/>
              <a:srcRect/>
              <a:stretch>
                <a:fillRect/>
              </a:stretch>
            </p:blipFill>
            <p:spPr bwMode="auto">
              <a:xfrm>
                <a:off x="1725" y="1412"/>
                <a:ext cx="310" cy="204"/>
              </a:xfrm>
              <a:prstGeom prst="rect">
                <a:avLst/>
              </a:prstGeom>
              <a:noFill/>
              <a:ln w="9525">
                <a:miter lim="800000"/>
                <a:headEnd/>
                <a:tailEnd/>
              </a:ln>
              <a:effectLst/>
            </p:spPr>
          </p:pic>
        </p:grpSp>
        <p:grpSp>
          <p:nvGrpSpPr>
            <p:cNvPr id="4" name="Group 67"/>
            <p:cNvGrpSpPr>
              <a:grpSpLocks/>
            </p:cNvGrpSpPr>
            <p:nvPr/>
          </p:nvGrpSpPr>
          <p:grpSpPr bwMode="auto">
            <a:xfrm>
              <a:off x="3664" y="1118"/>
              <a:ext cx="366" cy="989"/>
              <a:chOff x="3664" y="1363"/>
              <a:chExt cx="366" cy="1411"/>
            </a:xfrm>
          </p:grpSpPr>
          <p:pic>
            <p:nvPicPr>
              <p:cNvPr id="43076" name="Picture 68"/>
              <p:cNvPicPr>
                <a:picLocks noChangeAspect="1" noChangeArrowheads="1"/>
              </p:cNvPicPr>
              <p:nvPr/>
            </p:nvPicPr>
            <p:blipFill>
              <a:blip r:embed="rId4"/>
              <a:srcRect/>
              <a:stretch>
                <a:fillRect/>
              </a:stretch>
            </p:blipFill>
            <p:spPr bwMode="auto">
              <a:xfrm>
                <a:off x="3720" y="2570"/>
                <a:ext cx="310" cy="204"/>
              </a:xfrm>
              <a:prstGeom prst="rect">
                <a:avLst/>
              </a:prstGeom>
              <a:noFill/>
              <a:ln w="9525">
                <a:miter lim="800000"/>
                <a:headEnd/>
                <a:tailEnd/>
              </a:ln>
              <a:effectLst/>
            </p:spPr>
          </p:pic>
          <p:pic>
            <p:nvPicPr>
              <p:cNvPr id="43077" name="Picture 69"/>
              <p:cNvPicPr>
                <a:picLocks noChangeAspect="1" noChangeArrowheads="1"/>
              </p:cNvPicPr>
              <p:nvPr/>
            </p:nvPicPr>
            <p:blipFill>
              <a:blip r:embed="rId4"/>
              <a:srcRect/>
              <a:stretch>
                <a:fillRect/>
              </a:stretch>
            </p:blipFill>
            <p:spPr bwMode="auto">
              <a:xfrm>
                <a:off x="3664" y="1363"/>
                <a:ext cx="310" cy="204"/>
              </a:xfrm>
              <a:prstGeom prst="rect">
                <a:avLst/>
              </a:prstGeom>
              <a:noFill/>
              <a:ln w="9525">
                <a:miter lim="800000"/>
                <a:headEnd/>
                <a:tailEnd/>
              </a:ln>
              <a:effectLst/>
            </p:spPr>
          </p:pic>
        </p:grpSp>
        <p:grpSp>
          <p:nvGrpSpPr>
            <p:cNvPr id="5" name="Group 70"/>
            <p:cNvGrpSpPr>
              <a:grpSpLocks/>
            </p:cNvGrpSpPr>
            <p:nvPr/>
          </p:nvGrpSpPr>
          <p:grpSpPr bwMode="auto">
            <a:xfrm>
              <a:off x="4176" y="1394"/>
              <a:ext cx="325" cy="490"/>
              <a:chOff x="4176" y="1757"/>
              <a:chExt cx="325" cy="698"/>
            </a:xfrm>
          </p:grpSpPr>
          <p:pic>
            <p:nvPicPr>
              <p:cNvPr id="43079" name="Picture 71"/>
              <p:cNvPicPr>
                <a:picLocks noChangeAspect="1" noChangeArrowheads="1"/>
              </p:cNvPicPr>
              <p:nvPr/>
            </p:nvPicPr>
            <p:blipFill>
              <a:blip r:embed="rId4"/>
              <a:srcRect/>
              <a:stretch>
                <a:fillRect/>
              </a:stretch>
            </p:blipFill>
            <p:spPr bwMode="auto">
              <a:xfrm>
                <a:off x="4191" y="2251"/>
                <a:ext cx="310" cy="204"/>
              </a:xfrm>
              <a:prstGeom prst="rect">
                <a:avLst/>
              </a:prstGeom>
              <a:noFill/>
              <a:ln w="9525">
                <a:miter lim="800000"/>
                <a:headEnd/>
                <a:tailEnd/>
              </a:ln>
              <a:effectLst/>
            </p:spPr>
          </p:pic>
          <p:pic>
            <p:nvPicPr>
              <p:cNvPr id="43080" name="Picture 72"/>
              <p:cNvPicPr>
                <a:picLocks noChangeAspect="1" noChangeArrowheads="1"/>
              </p:cNvPicPr>
              <p:nvPr/>
            </p:nvPicPr>
            <p:blipFill>
              <a:blip r:embed="rId4"/>
              <a:srcRect/>
              <a:stretch>
                <a:fillRect/>
              </a:stretch>
            </p:blipFill>
            <p:spPr bwMode="auto">
              <a:xfrm>
                <a:off x="4176" y="1757"/>
                <a:ext cx="310" cy="204"/>
              </a:xfrm>
              <a:prstGeom prst="rect">
                <a:avLst/>
              </a:prstGeom>
              <a:noFill/>
              <a:ln w="9525">
                <a:miter lim="800000"/>
                <a:headEnd/>
                <a:tailEnd/>
              </a:ln>
              <a:effectLst/>
            </p:spPr>
          </p:pic>
        </p:grpSp>
        <p:grpSp>
          <p:nvGrpSpPr>
            <p:cNvPr id="6" name="Group 73"/>
            <p:cNvGrpSpPr>
              <a:grpSpLocks/>
            </p:cNvGrpSpPr>
            <p:nvPr/>
          </p:nvGrpSpPr>
          <p:grpSpPr bwMode="auto">
            <a:xfrm>
              <a:off x="1281" y="1371"/>
              <a:ext cx="312" cy="511"/>
              <a:chOff x="1281" y="1724"/>
              <a:chExt cx="312" cy="728"/>
            </a:xfrm>
          </p:grpSpPr>
          <p:pic>
            <p:nvPicPr>
              <p:cNvPr id="43082" name="Picture 74"/>
              <p:cNvPicPr>
                <a:picLocks noChangeAspect="1" noChangeArrowheads="1"/>
              </p:cNvPicPr>
              <p:nvPr/>
            </p:nvPicPr>
            <p:blipFill>
              <a:blip r:embed="rId4"/>
              <a:srcRect/>
              <a:stretch>
                <a:fillRect/>
              </a:stretch>
            </p:blipFill>
            <p:spPr bwMode="auto">
              <a:xfrm>
                <a:off x="1281" y="1724"/>
                <a:ext cx="310" cy="204"/>
              </a:xfrm>
              <a:prstGeom prst="rect">
                <a:avLst/>
              </a:prstGeom>
              <a:noFill/>
              <a:ln w="9525">
                <a:miter lim="800000"/>
                <a:headEnd/>
                <a:tailEnd/>
              </a:ln>
              <a:effectLst/>
            </p:spPr>
          </p:pic>
          <p:pic>
            <p:nvPicPr>
              <p:cNvPr id="43083" name="Picture 75"/>
              <p:cNvPicPr>
                <a:picLocks noChangeAspect="1" noChangeArrowheads="1"/>
              </p:cNvPicPr>
              <p:nvPr/>
            </p:nvPicPr>
            <p:blipFill>
              <a:blip r:embed="rId4"/>
              <a:srcRect/>
              <a:stretch>
                <a:fillRect/>
              </a:stretch>
            </p:blipFill>
            <p:spPr bwMode="auto">
              <a:xfrm>
                <a:off x="1283" y="2248"/>
                <a:ext cx="310" cy="204"/>
              </a:xfrm>
              <a:prstGeom prst="rect">
                <a:avLst/>
              </a:prstGeom>
              <a:noFill/>
              <a:ln w="9525">
                <a:miter lim="800000"/>
                <a:headEnd/>
                <a:tailEnd/>
              </a:ln>
              <a:effectLst/>
            </p:spPr>
          </p:pic>
        </p:grpSp>
        <p:pic>
          <p:nvPicPr>
            <p:cNvPr id="43084" name="Picture 76"/>
            <p:cNvPicPr>
              <a:picLocks noChangeAspect="1" noChangeArrowheads="1"/>
            </p:cNvPicPr>
            <p:nvPr/>
          </p:nvPicPr>
          <p:blipFill>
            <a:blip r:embed="rId4"/>
            <a:srcRect/>
            <a:stretch>
              <a:fillRect/>
            </a:stretch>
          </p:blipFill>
          <p:spPr bwMode="auto">
            <a:xfrm>
              <a:off x="2748" y="2400"/>
              <a:ext cx="310" cy="143"/>
            </a:xfrm>
            <a:prstGeom prst="rect">
              <a:avLst/>
            </a:prstGeom>
            <a:noFill/>
            <a:ln w="9525">
              <a:miter lim="800000"/>
              <a:headEnd/>
              <a:tailEnd/>
            </a:ln>
            <a:effectLst/>
          </p:spPr>
        </p:pic>
        <p:grpSp>
          <p:nvGrpSpPr>
            <p:cNvPr id="7" name="Group 77"/>
            <p:cNvGrpSpPr>
              <a:grpSpLocks/>
            </p:cNvGrpSpPr>
            <p:nvPr/>
          </p:nvGrpSpPr>
          <p:grpSpPr bwMode="auto">
            <a:xfrm>
              <a:off x="2202" y="880"/>
              <a:ext cx="325" cy="1444"/>
              <a:chOff x="2202" y="1023"/>
              <a:chExt cx="325" cy="2060"/>
            </a:xfrm>
          </p:grpSpPr>
          <p:pic>
            <p:nvPicPr>
              <p:cNvPr id="43086" name="Picture 78"/>
              <p:cNvPicPr>
                <a:picLocks noChangeAspect="1" noChangeArrowheads="1"/>
              </p:cNvPicPr>
              <p:nvPr/>
            </p:nvPicPr>
            <p:blipFill>
              <a:blip r:embed="rId4"/>
              <a:srcRect/>
              <a:stretch>
                <a:fillRect/>
              </a:stretch>
            </p:blipFill>
            <p:spPr bwMode="auto">
              <a:xfrm>
                <a:off x="2217" y="2879"/>
                <a:ext cx="310" cy="204"/>
              </a:xfrm>
              <a:prstGeom prst="rect">
                <a:avLst/>
              </a:prstGeom>
              <a:noFill/>
              <a:ln w="9525">
                <a:miter lim="800000"/>
                <a:headEnd/>
                <a:tailEnd/>
              </a:ln>
              <a:effectLst/>
            </p:spPr>
          </p:pic>
          <p:pic>
            <p:nvPicPr>
              <p:cNvPr id="43087" name="Picture 79"/>
              <p:cNvPicPr>
                <a:picLocks noChangeAspect="1" noChangeArrowheads="1"/>
              </p:cNvPicPr>
              <p:nvPr/>
            </p:nvPicPr>
            <p:blipFill>
              <a:blip r:embed="rId4"/>
              <a:srcRect/>
              <a:stretch>
                <a:fillRect/>
              </a:stretch>
            </p:blipFill>
            <p:spPr bwMode="auto">
              <a:xfrm>
                <a:off x="2202" y="1023"/>
                <a:ext cx="310" cy="204"/>
              </a:xfrm>
              <a:prstGeom prst="rect">
                <a:avLst/>
              </a:prstGeom>
              <a:noFill/>
              <a:ln w="9525">
                <a:miter lim="800000"/>
                <a:headEnd/>
                <a:tailEnd/>
              </a:ln>
              <a:effectLst/>
            </p:spPr>
          </p:pic>
        </p:grpSp>
        <p:pic>
          <p:nvPicPr>
            <p:cNvPr id="43088" name="Picture 80"/>
            <p:cNvPicPr>
              <a:picLocks noChangeAspect="1" noChangeArrowheads="1"/>
            </p:cNvPicPr>
            <p:nvPr/>
          </p:nvPicPr>
          <p:blipFill>
            <a:blip r:embed="rId3"/>
            <a:srcRect/>
            <a:stretch>
              <a:fillRect/>
            </a:stretch>
          </p:blipFill>
          <p:spPr bwMode="auto">
            <a:xfrm>
              <a:off x="675" y="1779"/>
              <a:ext cx="257" cy="134"/>
            </a:xfrm>
            <a:prstGeom prst="rect">
              <a:avLst/>
            </a:prstGeom>
            <a:noFill/>
            <a:ln w="9525">
              <a:miter lim="800000"/>
              <a:headEnd/>
              <a:tailEnd/>
            </a:ln>
            <a:effectLst/>
          </p:spPr>
        </p:pic>
        <p:pic>
          <p:nvPicPr>
            <p:cNvPr id="43089" name="Picture 81"/>
            <p:cNvPicPr>
              <a:picLocks noChangeAspect="1" noChangeArrowheads="1"/>
            </p:cNvPicPr>
            <p:nvPr/>
          </p:nvPicPr>
          <p:blipFill>
            <a:blip r:embed="rId3"/>
            <a:srcRect/>
            <a:stretch>
              <a:fillRect/>
            </a:stretch>
          </p:blipFill>
          <p:spPr bwMode="auto">
            <a:xfrm>
              <a:off x="331" y="2010"/>
              <a:ext cx="257" cy="134"/>
            </a:xfrm>
            <a:prstGeom prst="rect">
              <a:avLst/>
            </a:prstGeom>
            <a:noFill/>
            <a:ln w="9525">
              <a:miter lim="800000"/>
              <a:headEnd/>
              <a:tailEnd/>
            </a:ln>
            <a:effectLst/>
          </p:spPr>
        </p:pic>
        <p:pic>
          <p:nvPicPr>
            <p:cNvPr id="43090" name="Picture 82"/>
            <p:cNvPicPr>
              <a:picLocks noChangeAspect="1" noChangeArrowheads="1"/>
            </p:cNvPicPr>
            <p:nvPr/>
          </p:nvPicPr>
          <p:blipFill>
            <a:blip r:embed="rId3"/>
            <a:srcRect/>
            <a:stretch>
              <a:fillRect/>
            </a:stretch>
          </p:blipFill>
          <p:spPr bwMode="auto">
            <a:xfrm>
              <a:off x="5069" y="1857"/>
              <a:ext cx="257" cy="134"/>
            </a:xfrm>
            <a:prstGeom prst="rect">
              <a:avLst/>
            </a:prstGeom>
            <a:noFill/>
            <a:ln w="9525">
              <a:miter lim="800000"/>
              <a:headEnd/>
              <a:tailEnd/>
            </a:ln>
            <a:effectLst/>
          </p:spPr>
        </p:pic>
        <p:pic>
          <p:nvPicPr>
            <p:cNvPr id="43091" name="Picture 83"/>
            <p:cNvPicPr>
              <a:picLocks noChangeAspect="1" noChangeArrowheads="1"/>
            </p:cNvPicPr>
            <p:nvPr/>
          </p:nvPicPr>
          <p:blipFill>
            <a:blip r:embed="rId4"/>
            <a:srcRect/>
            <a:stretch>
              <a:fillRect/>
            </a:stretch>
          </p:blipFill>
          <p:spPr bwMode="auto">
            <a:xfrm>
              <a:off x="2808" y="665"/>
              <a:ext cx="310" cy="143"/>
            </a:xfrm>
            <a:prstGeom prst="rect">
              <a:avLst/>
            </a:prstGeom>
            <a:noFill/>
            <a:ln w="9525">
              <a:miter lim="800000"/>
              <a:headEnd/>
              <a:tailEnd/>
            </a:ln>
            <a:effectLst/>
          </p:spPr>
        </p:pic>
        <p:grpSp>
          <p:nvGrpSpPr>
            <p:cNvPr id="8" name="Group 84"/>
            <p:cNvGrpSpPr>
              <a:grpSpLocks/>
            </p:cNvGrpSpPr>
            <p:nvPr/>
          </p:nvGrpSpPr>
          <p:grpSpPr bwMode="auto">
            <a:xfrm>
              <a:off x="3226" y="880"/>
              <a:ext cx="438" cy="1427"/>
              <a:chOff x="3226" y="1023"/>
              <a:chExt cx="438" cy="2036"/>
            </a:xfrm>
          </p:grpSpPr>
          <p:pic>
            <p:nvPicPr>
              <p:cNvPr id="43093" name="Picture 85"/>
              <p:cNvPicPr>
                <a:picLocks noChangeAspect="1" noChangeArrowheads="1"/>
              </p:cNvPicPr>
              <p:nvPr/>
            </p:nvPicPr>
            <p:blipFill>
              <a:blip r:embed="rId4"/>
              <a:srcRect/>
              <a:stretch>
                <a:fillRect/>
              </a:stretch>
            </p:blipFill>
            <p:spPr bwMode="auto">
              <a:xfrm>
                <a:off x="3354" y="2855"/>
                <a:ext cx="310" cy="204"/>
              </a:xfrm>
              <a:prstGeom prst="rect">
                <a:avLst/>
              </a:prstGeom>
              <a:noFill/>
              <a:ln w="9525">
                <a:miter lim="800000"/>
                <a:headEnd/>
                <a:tailEnd/>
              </a:ln>
              <a:effectLst/>
            </p:spPr>
          </p:pic>
          <p:pic>
            <p:nvPicPr>
              <p:cNvPr id="43094" name="Picture 86"/>
              <p:cNvPicPr>
                <a:picLocks noChangeAspect="1" noChangeArrowheads="1"/>
              </p:cNvPicPr>
              <p:nvPr/>
            </p:nvPicPr>
            <p:blipFill>
              <a:blip r:embed="rId4"/>
              <a:srcRect/>
              <a:stretch>
                <a:fillRect/>
              </a:stretch>
            </p:blipFill>
            <p:spPr bwMode="auto">
              <a:xfrm>
                <a:off x="3226" y="1023"/>
                <a:ext cx="310" cy="204"/>
              </a:xfrm>
              <a:prstGeom prst="rect">
                <a:avLst/>
              </a:prstGeom>
              <a:noFill/>
              <a:ln w="9525">
                <a:miter lim="800000"/>
                <a:headEnd/>
                <a:tailEnd/>
              </a:ln>
              <a:effectLst/>
            </p:spPr>
          </p:pic>
        </p:grpSp>
        <p:pic>
          <p:nvPicPr>
            <p:cNvPr id="43095" name="Picture 87"/>
            <p:cNvPicPr>
              <a:picLocks noChangeAspect="1" noChangeArrowheads="1"/>
            </p:cNvPicPr>
            <p:nvPr/>
          </p:nvPicPr>
          <p:blipFill>
            <a:blip r:embed="rId3"/>
            <a:srcRect/>
            <a:stretch>
              <a:fillRect/>
            </a:stretch>
          </p:blipFill>
          <p:spPr bwMode="auto">
            <a:xfrm>
              <a:off x="5503" y="2135"/>
              <a:ext cx="257" cy="134"/>
            </a:xfrm>
            <a:prstGeom prst="rect">
              <a:avLst/>
            </a:prstGeom>
            <a:noFill/>
            <a:ln w="9525">
              <a:miter lim="800000"/>
              <a:headEnd/>
              <a:tailEnd/>
            </a:ln>
            <a:effectLst/>
          </p:spPr>
        </p:pic>
        <p:sp>
          <p:nvSpPr>
            <p:cNvPr id="43096" name="AutoShape 88"/>
            <p:cNvSpPr>
              <a:spLocks noChangeArrowheads="1"/>
            </p:cNvSpPr>
            <p:nvPr/>
          </p:nvSpPr>
          <p:spPr bwMode="auto">
            <a:xfrm>
              <a:off x="2880" y="180"/>
              <a:ext cx="180" cy="3703"/>
            </a:xfrm>
            <a:prstGeom prst="can">
              <a:avLst>
                <a:gd name="adj" fmla="val 73908"/>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43097" name="AutoShape 89"/>
            <p:cNvSpPr>
              <a:spLocks noChangeArrowheads="1"/>
            </p:cNvSpPr>
            <p:nvPr/>
          </p:nvSpPr>
          <p:spPr bwMode="auto">
            <a:xfrm>
              <a:off x="2606" y="2323"/>
              <a:ext cx="800" cy="337"/>
            </a:xfrm>
            <a:prstGeom prst="cube">
              <a:avLst>
                <a:gd name="adj" fmla="val 6523"/>
              </a:avLst>
            </a:prstGeom>
            <a:solidFill>
              <a:srgbClr val="FFCC00"/>
            </a:solidFill>
            <a:ln w="9525">
              <a:solidFill>
                <a:schemeClr val="tx1"/>
              </a:solidFill>
              <a:miter lim="800000"/>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grpSp>
      <p:sp>
        <p:nvSpPr>
          <p:cNvPr id="43098" name="Rectangle 90"/>
          <p:cNvSpPr>
            <a:spLocks noChangeArrowheads="1"/>
          </p:cNvSpPr>
          <p:nvPr/>
        </p:nvSpPr>
        <p:spPr bwMode="auto">
          <a:xfrm>
            <a:off x="625475" y="1952625"/>
            <a:ext cx="3351213" cy="579438"/>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2400" dirty="0" err="1">
                <a:solidFill>
                  <a:srgbClr val="C0504D"/>
                </a:solidFill>
                <a:latin typeface="Calibri"/>
                <a:cs typeface="+mn-cs"/>
              </a:rPr>
              <a:t>Aharonov-Bohm</a:t>
            </a:r>
            <a:r>
              <a:rPr lang="en-US" sz="2400" dirty="0">
                <a:solidFill>
                  <a:srgbClr val="C0504D"/>
                </a:solidFill>
                <a:latin typeface="Calibri"/>
                <a:cs typeface="+mn-cs"/>
              </a:rPr>
              <a:t> Effect</a:t>
            </a:r>
            <a:r>
              <a:rPr lang="en-US" dirty="0">
                <a:solidFill>
                  <a:prstClr val="black"/>
                </a:solidFill>
                <a:latin typeface="Times New Roman" pitchFamily="18" charset="0"/>
                <a:cs typeface="+mn-cs"/>
              </a:rPr>
              <a:t> </a:t>
            </a:r>
          </a:p>
        </p:txBody>
      </p:sp>
      <p:sp>
        <p:nvSpPr>
          <p:cNvPr id="43099" name="Rectangle 91"/>
          <p:cNvSpPr>
            <a:spLocks noChangeArrowheads="1"/>
          </p:cNvSpPr>
          <p:nvPr/>
        </p:nvSpPr>
        <p:spPr bwMode="auto">
          <a:xfrm>
            <a:off x="4878388" y="1957388"/>
            <a:ext cx="3513137" cy="45720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2400" dirty="0" err="1">
                <a:solidFill>
                  <a:srgbClr val="C0504D"/>
                </a:solidFill>
                <a:latin typeface="Calibri"/>
                <a:cs typeface="+mn-cs"/>
              </a:rPr>
              <a:t>Aharonov</a:t>
            </a:r>
            <a:r>
              <a:rPr lang="en-US" sz="2400" dirty="0">
                <a:solidFill>
                  <a:srgbClr val="C0504D"/>
                </a:solidFill>
                <a:latin typeface="Calibri"/>
                <a:cs typeface="+mn-cs"/>
              </a:rPr>
              <a:t>-Casher Effect</a:t>
            </a:r>
            <a:r>
              <a:rPr lang="en-US" sz="2400" dirty="0">
                <a:solidFill>
                  <a:prstClr val="black"/>
                </a:solidFill>
                <a:latin typeface="Times New Roman" pitchFamily="18" charset="0"/>
                <a:cs typeface="+mn-cs"/>
              </a:rPr>
              <a:t> </a:t>
            </a:r>
          </a:p>
        </p:txBody>
      </p:sp>
      <p:sp>
        <p:nvSpPr>
          <p:cNvPr id="43100" name="Rectangle 92"/>
          <p:cNvSpPr>
            <a:spLocks noChangeArrowheads="1"/>
          </p:cNvSpPr>
          <p:nvPr/>
        </p:nvSpPr>
        <p:spPr bwMode="auto">
          <a:xfrm>
            <a:off x="2535238" y="4610100"/>
            <a:ext cx="1354137" cy="336550"/>
          </a:xfrm>
          <a:prstGeom prst="rect">
            <a:avLst/>
          </a:prstGeom>
          <a:noFill/>
          <a:ln w="22225">
            <a:noFill/>
            <a:miter lim="800000"/>
            <a:headEnd/>
            <a:tailEnd/>
          </a:ln>
          <a:effectLst/>
        </p:spPr>
        <p:txBody>
          <a:bodyPr>
            <a:spAutoFit/>
          </a:bodyPr>
          <a:lstStyle/>
          <a:p>
            <a:pPr algn="l" rtl="0" fontAlgn="auto">
              <a:spcBef>
                <a:spcPts val="0"/>
              </a:spcBef>
              <a:spcAft>
                <a:spcPts val="0"/>
              </a:spcAft>
            </a:pPr>
            <a:r>
              <a:rPr lang="en-US" sz="1600" b="1">
                <a:solidFill>
                  <a:srgbClr val="4F81BD"/>
                </a:solidFill>
                <a:latin typeface="Calibri"/>
                <a:cs typeface="+mn-cs"/>
              </a:rPr>
              <a:t>SOLENOID</a:t>
            </a:r>
          </a:p>
        </p:txBody>
      </p:sp>
      <p:sp>
        <p:nvSpPr>
          <p:cNvPr id="43103" name="Text Box 95"/>
          <p:cNvSpPr txBox="1">
            <a:spLocks noChangeArrowheads="1"/>
          </p:cNvSpPr>
          <p:nvPr/>
        </p:nvSpPr>
        <p:spPr bwMode="auto">
          <a:xfrm>
            <a:off x="319088" y="3821113"/>
            <a:ext cx="1298575" cy="336550"/>
          </a:xfrm>
          <a:prstGeom prst="rect">
            <a:avLst/>
          </a:prstGeom>
          <a:noFill/>
          <a:ln w="22225">
            <a:noFill/>
            <a:miter lim="800000"/>
            <a:headEnd/>
            <a:tailEnd/>
          </a:ln>
          <a:effectLst/>
        </p:spPr>
        <p:txBody>
          <a:bodyPr wrap="none">
            <a:spAutoFit/>
          </a:bodyPr>
          <a:lstStyle/>
          <a:p>
            <a:pPr algn="l" rtl="0" fontAlgn="auto">
              <a:spcBef>
                <a:spcPts val="0"/>
              </a:spcBef>
              <a:spcAft>
                <a:spcPts val="0"/>
              </a:spcAft>
            </a:pPr>
            <a:r>
              <a:rPr lang="en-US" sz="1600" b="1">
                <a:solidFill>
                  <a:srgbClr val="C0504D"/>
                </a:solidFill>
                <a:latin typeface="Calibri"/>
                <a:cs typeface="+mn-cs"/>
              </a:rPr>
              <a:t>ELECTRON</a:t>
            </a:r>
          </a:p>
        </p:txBody>
      </p:sp>
      <p:sp>
        <p:nvSpPr>
          <p:cNvPr id="67" name="Rectangle 66"/>
          <p:cNvSpPr/>
          <p:nvPr/>
        </p:nvSpPr>
        <p:spPr>
          <a:xfrm>
            <a:off x="425559" y="5473005"/>
            <a:ext cx="8470791" cy="1384995"/>
          </a:xfrm>
          <a:prstGeom prst="rect">
            <a:avLst/>
          </a:prstGeom>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Paradox  I is an unavoidable property of both </a:t>
            </a:r>
            <a:r>
              <a:rPr lang="en-US" sz="2800" b="1" dirty="0" err="1" smtClean="0">
                <a:solidFill>
                  <a:srgbClr val="0000FF"/>
                </a:solidFill>
                <a:latin typeface="Calibri"/>
                <a:cs typeface="+mn-cs"/>
              </a:rPr>
              <a:t>Aharonov</a:t>
            </a:r>
            <a:r>
              <a:rPr lang="en-US" sz="2800" b="1" dirty="0" smtClean="0">
                <a:solidFill>
                  <a:srgbClr val="0000FF"/>
                </a:solidFill>
                <a:latin typeface="Calibri"/>
                <a:cs typeface="+mn-cs"/>
              </a:rPr>
              <a:t> </a:t>
            </a:r>
            <a:r>
              <a:rPr lang="en-US" sz="2800" b="1" dirty="0" err="1" smtClean="0">
                <a:solidFill>
                  <a:srgbClr val="0000FF"/>
                </a:solidFill>
                <a:latin typeface="Calibri"/>
                <a:cs typeface="+mn-cs"/>
              </a:rPr>
              <a:t>Bohm</a:t>
            </a:r>
            <a:r>
              <a:rPr lang="en-US" sz="2800" b="1" dirty="0" smtClean="0">
                <a:solidFill>
                  <a:srgbClr val="0000FF"/>
                </a:solidFill>
                <a:latin typeface="Calibri"/>
                <a:cs typeface="+mn-cs"/>
              </a:rPr>
              <a:t> and </a:t>
            </a:r>
            <a:r>
              <a:rPr lang="en-US" sz="2800" b="1" dirty="0" err="1" smtClean="0">
                <a:solidFill>
                  <a:srgbClr val="0000FF"/>
                </a:solidFill>
                <a:latin typeface="Calibri"/>
                <a:cs typeface="+mn-cs"/>
              </a:rPr>
              <a:t>Aharonov</a:t>
            </a:r>
            <a:r>
              <a:rPr lang="en-US" sz="2800" b="1" dirty="0" smtClean="0">
                <a:solidFill>
                  <a:srgbClr val="0000FF"/>
                </a:solidFill>
                <a:latin typeface="Calibri"/>
                <a:cs typeface="+mn-cs"/>
              </a:rPr>
              <a:t> Casher effects which makes them nonlocal topological effects</a:t>
            </a:r>
            <a:endParaRPr lang="en-US" dirty="0">
              <a:solidFill>
                <a:prstClr val="black"/>
              </a:solidFill>
              <a:latin typeface="Calibri"/>
              <a:cs typeface="+mn-cs"/>
            </a:endParaRPr>
          </a:p>
        </p:txBody>
      </p:sp>
      <p:sp>
        <p:nvSpPr>
          <p:cNvPr id="68" name="Text Box 74"/>
          <p:cNvSpPr txBox="1">
            <a:spLocks noChangeArrowheads="1"/>
          </p:cNvSpPr>
          <p:nvPr/>
        </p:nvSpPr>
        <p:spPr bwMode="auto">
          <a:xfrm>
            <a:off x="3307897" y="46265"/>
            <a:ext cx="2071849"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
        <p:nvSpPr>
          <p:cNvPr id="69" name="Text Box 74"/>
          <p:cNvSpPr txBox="1">
            <a:spLocks noChangeArrowheads="1"/>
          </p:cNvSpPr>
          <p:nvPr/>
        </p:nvSpPr>
        <p:spPr bwMode="auto">
          <a:xfrm>
            <a:off x="217716" y="707572"/>
            <a:ext cx="8567055" cy="1384995"/>
          </a:xfrm>
          <a:prstGeom prst="rect">
            <a:avLst/>
          </a:prstGeom>
          <a:noFill/>
          <a:ln w="31750">
            <a:noFill/>
            <a:miter lim="800000"/>
            <a:headEnd/>
            <a:tailEnd/>
          </a:ln>
          <a:effectLst/>
        </p:spPr>
        <p:txBody>
          <a:bodyPr wrap="square">
            <a:spAutoFit/>
          </a:bodyPr>
          <a:lstStyle/>
          <a:p>
            <a:pPr algn="l" rtl="0" fontAlgn="auto">
              <a:spcBef>
                <a:spcPts val="0"/>
              </a:spcBef>
              <a:spcAft>
                <a:spcPts val="0"/>
              </a:spcAft>
            </a:pPr>
            <a:r>
              <a:rPr lang="en-US" sz="2800" b="1" dirty="0" smtClean="0">
                <a:solidFill>
                  <a:srgbClr val="0000FF"/>
                </a:solidFill>
                <a:latin typeface="Calibri"/>
                <a:cs typeface="+mn-cs"/>
              </a:rPr>
              <a:t>At every place on the paths of the wave packets of the particle there is no observable action, but nevertheless,  the relative phase is obtained. </a:t>
            </a:r>
            <a:endParaRPr lang="en-US" sz="2800" b="1" dirty="0">
              <a:solidFill>
                <a:srgbClr val="0000FF"/>
              </a:solidFill>
              <a:latin typeface="Times New Roman" pitchFamily="18" charset="0"/>
              <a:cs typeface="+mn-cs"/>
            </a:endParaRPr>
          </a:p>
        </p:txBody>
      </p:sp>
      <p:sp>
        <p:nvSpPr>
          <p:cNvPr id="70" name="Text Box 74"/>
          <p:cNvSpPr txBox="1">
            <a:spLocks noChangeArrowheads="1"/>
          </p:cNvSpPr>
          <p:nvPr/>
        </p:nvSpPr>
        <p:spPr bwMode="auto">
          <a:xfrm>
            <a:off x="3288847" y="4865915"/>
            <a:ext cx="2276585"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Conclusion</a:t>
            </a:r>
            <a:endParaRPr lang="en-US" sz="36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913822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1764" y="3443535"/>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53" name="Rectangle 52"/>
          <p:cNvSpPr/>
          <p:nvPr/>
        </p:nvSpPr>
        <p:spPr>
          <a:xfrm>
            <a:off x="3882965" y="240530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54" name="Rectangle 53"/>
          <p:cNvSpPr/>
          <p:nvPr/>
        </p:nvSpPr>
        <p:spPr>
          <a:xfrm>
            <a:off x="3921065" y="472940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69" name="Text Box 3"/>
          <p:cNvSpPr txBox="1">
            <a:spLocks noChangeArrowheads="1"/>
          </p:cNvSpPr>
          <p:nvPr/>
        </p:nvSpPr>
        <p:spPr bwMode="auto">
          <a:xfrm>
            <a:off x="3962340" y="2914898"/>
            <a:ext cx="628650" cy="835025"/>
          </a:xfrm>
          <a:prstGeom prst="rect">
            <a:avLst/>
          </a:prstGeom>
          <a:noFill/>
          <a:ln w="9525">
            <a:noFill/>
            <a:miter lim="800000"/>
            <a:headEnd/>
            <a:tailEnd/>
          </a:ln>
        </p:spPr>
        <p:txBody>
          <a:bodyPr/>
          <a:lstStyle/>
          <a:p>
            <a:pPr algn="ctr" rtl="1" eaLnBrk="1" fontAlgn="auto" hangingPunct="1">
              <a:spcBef>
                <a:spcPts val="0"/>
              </a:spcBef>
              <a:spcAft>
                <a:spcPts val="0"/>
              </a:spcAft>
            </a:pPr>
            <a:endParaRPr lang="he-IL">
              <a:solidFill>
                <a:prstClr val="black"/>
              </a:solidFill>
              <a:latin typeface="Calibri"/>
            </a:endParaRPr>
          </a:p>
        </p:txBody>
      </p:sp>
      <p:sp>
        <p:nvSpPr>
          <p:cNvPr id="70" name="Freeform 43"/>
          <p:cNvSpPr>
            <a:spLocks/>
          </p:cNvSpPr>
          <p:nvPr/>
        </p:nvSpPr>
        <p:spPr bwMode="auto">
          <a:xfrm rot="19907323">
            <a:off x="2829083" y="2881383"/>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71" name="Freeform 42"/>
          <p:cNvSpPr>
            <a:spLocks/>
          </p:cNvSpPr>
          <p:nvPr/>
        </p:nvSpPr>
        <p:spPr bwMode="auto">
          <a:xfrm rot="2291468">
            <a:off x="2956830" y="3912872"/>
            <a:ext cx="454590" cy="32540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72" name="Freeform 62"/>
          <p:cNvSpPr>
            <a:spLocks/>
          </p:cNvSpPr>
          <p:nvPr/>
        </p:nvSpPr>
        <p:spPr bwMode="auto">
          <a:xfrm rot="19894192">
            <a:off x="1188848" y="3502404"/>
            <a:ext cx="546493"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pPr eaLnBrk="1" fontAlgn="auto" hangingPunct="1">
              <a:spcBef>
                <a:spcPts val="0"/>
              </a:spcBef>
              <a:spcAft>
                <a:spcPts val="0"/>
              </a:spcAft>
            </a:pPr>
            <a:endParaRPr lang="he-IL">
              <a:solidFill>
                <a:prstClr val="black"/>
              </a:solidFill>
              <a:latin typeface="Calibri"/>
            </a:endParaRPr>
          </a:p>
        </p:txBody>
      </p:sp>
      <p:sp>
        <p:nvSpPr>
          <p:cNvPr id="100" name="Rectangle 99"/>
          <p:cNvSpPr/>
          <p:nvPr/>
        </p:nvSpPr>
        <p:spPr>
          <a:xfrm>
            <a:off x="6024778" y="3459140"/>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05" name="Freeform 42"/>
          <p:cNvSpPr>
            <a:spLocks/>
          </p:cNvSpPr>
          <p:nvPr/>
        </p:nvSpPr>
        <p:spPr bwMode="auto">
          <a:xfrm rot="1979853">
            <a:off x="7154247" y="3830028"/>
            <a:ext cx="530756" cy="346564"/>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107" name="Freeform 43"/>
          <p:cNvSpPr>
            <a:spLocks/>
          </p:cNvSpPr>
          <p:nvPr/>
        </p:nvSpPr>
        <p:spPr bwMode="auto">
          <a:xfrm rot="2260091">
            <a:off x="7165674" y="3829154"/>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108" name="Freeform 43"/>
          <p:cNvSpPr>
            <a:spLocks/>
          </p:cNvSpPr>
          <p:nvPr/>
        </p:nvSpPr>
        <p:spPr bwMode="auto">
          <a:xfrm rot="1903961">
            <a:off x="5494692" y="2928792"/>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109" name="Freeform 42"/>
          <p:cNvSpPr>
            <a:spLocks/>
          </p:cNvSpPr>
          <p:nvPr/>
        </p:nvSpPr>
        <p:spPr bwMode="auto">
          <a:xfrm rot="19553267" flipV="1">
            <a:off x="5471854" y="3766143"/>
            <a:ext cx="454590" cy="368531"/>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112" name="Freeform 43"/>
          <p:cNvSpPr>
            <a:spLocks/>
          </p:cNvSpPr>
          <p:nvPr/>
        </p:nvSpPr>
        <p:spPr bwMode="auto">
          <a:xfrm rot="8848580" flipV="1">
            <a:off x="7122049" y="2858067"/>
            <a:ext cx="521302" cy="383725"/>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113" name="Freeform 42"/>
          <p:cNvSpPr>
            <a:spLocks/>
          </p:cNvSpPr>
          <p:nvPr/>
        </p:nvSpPr>
        <p:spPr bwMode="auto">
          <a:xfrm rot="19849994">
            <a:off x="7108640" y="2876658"/>
            <a:ext cx="528447" cy="36978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114" name="Freeform 62"/>
          <p:cNvSpPr>
            <a:spLocks/>
          </p:cNvSpPr>
          <p:nvPr/>
        </p:nvSpPr>
        <p:spPr bwMode="auto">
          <a:xfrm rot="2396413">
            <a:off x="7146635" y="3597503"/>
            <a:ext cx="546428"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pPr eaLnBrk="1" fontAlgn="auto" hangingPunct="1">
              <a:spcBef>
                <a:spcPts val="0"/>
              </a:spcBef>
              <a:spcAft>
                <a:spcPts val="0"/>
              </a:spcAft>
            </a:pPr>
            <a:endParaRPr lang="he-IL">
              <a:solidFill>
                <a:prstClr val="black"/>
              </a:solidFill>
              <a:latin typeface="Calibri"/>
            </a:endParaRPr>
          </a:p>
        </p:txBody>
      </p:sp>
      <p:sp>
        <p:nvSpPr>
          <p:cNvPr id="37" name="Oval 36"/>
          <p:cNvSpPr/>
          <p:nvPr/>
        </p:nvSpPr>
        <p:spPr>
          <a:xfrm>
            <a:off x="4118079" y="3337117"/>
            <a:ext cx="324952" cy="332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9" name="Text Box 74"/>
          <p:cNvSpPr txBox="1">
            <a:spLocks noChangeArrowheads="1"/>
          </p:cNvSpPr>
          <p:nvPr/>
        </p:nvSpPr>
        <p:spPr bwMode="auto">
          <a:xfrm>
            <a:off x="217488" y="860425"/>
            <a:ext cx="87753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0000FF"/>
                </a:solidFill>
              </a:rPr>
              <a:t>The solenoid causes a relative </a:t>
            </a:r>
            <a:r>
              <a:rPr lang="en-US" sz="2800" b="1" dirty="0" smtClean="0">
                <a:solidFill>
                  <a:srgbClr val="0000FF"/>
                </a:solidFill>
              </a:rPr>
              <a:t>phase without classical lag.</a:t>
            </a:r>
            <a:endParaRPr lang="en-US" sz="2800" b="1" dirty="0">
              <a:solidFill>
                <a:srgbClr val="0000FF"/>
              </a:solidFill>
              <a:latin typeface="Times New Roman" pitchFamily="18" charset="0"/>
            </a:endParaRPr>
          </a:p>
        </p:txBody>
      </p:sp>
      <p:sp>
        <p:nvSpPr>
          <p:cNvPr id="25" name="Text Box 74"/>
          <p:cNvSpPr txBox="1">
            <a:spLocks noChangeArrowheads="1"/>
          </p:cNvSpPr>
          <p:nvPr/>
        </p:nvSpPr>
        <p:spPr bwMode="auto">
          <a:xfrm>
            <a:off x="3307897" y="46265"/>
            <a:ext cx="2071849"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110840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890" y="4466465"/>
            <a:ext cx="4028536" cy="1107996"/>
          </a:xfrm>
          <a:prstGeom prst="rect">
            <a:avLst/>
          </a:prstGeom>
        </p:spPr>
        <p:txBody>
          <a:bodyPr wrap="square">
            <a:spAutoFit/>
          </a:bodyPr>
          <a:lstStyle/>
          <a:p>
            <a:r>
              <a:rPr lang="en-US" dirty="0">
                <a:solidFill>
                  <a:srgbClr val="000000"/>
                </a:solidFill>
                <a:latin typeface="Arial"/>
              </a:rPr>
              <a:t> </a:t>
            </a:r>
            <a:r>
              <a:rPr lang="en-US" sz="1600" dirty="0" smtClean="0">
                <a:solidFill>
                  <a:srgbClr val="000000"/>
                </a:solidFill>
                <a:latin typeface="Arial"/>
              </a:rPr>
              <a:t>Until the discovery of the AB phase it was believed that the phase is just an auxiliary concept for calculating fields which have direct physical effects.</a:t>
            </a:r>
            <a:endParaRPr lang="en-US" b="1" dirty="0"/>
          </a:p>
        </p:txBody>
      </p:sp>
      <p:sp>
        <p:nvSpPr>
          <p:cNvPr id="2" name="Rectangle 1"/>
          <p:cNvSpPr/>
          <p:nvPr/>
        </p:nvSpPr>
        <p:spPr>
          <a:xfrm>
            <a:off x="2136033" y="4174479"/>
            <a:ext cx="3112034" cy="29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697" y="2356939"/>
            <a:ext cx="4247475" cy="342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29575" y="5779529"/>
            <a:ext cx="2174581" cy="477054"/>
          </a:xfrm>
          <a:prstGeom prst="rect">
            <a:avLst/>
          </a:prstGeom>
        </p:spPr>
        <p:txBody>
          <a:bodyPr wrap="square">
            <a:spAutoFit/>
          </a:bodyPr>
          <a:lstStyle/>
          <a:p>
            <a:r>
              <a:rPr lang="en-US" sz="1400" b="1" dirty="0">
                <a:solidFill>
                  <a:srgbClr val="000000"/>
                </a:solidFill>
                <a:latin typeface="Arial"/>
              </a:rPr>
              <a:t> </a:t>
            </a:r>
            <a:r>
              <a:rPr lang="en-US" sz="1400" b="1" dirty="0" smtClean="0">
                <a:solidFill>
                  <a:srgbClr val="000000"/>
                </a:solidFill>
                <a:latin typeface="Arial"/>
              </a:rPr>
              <a:t>Hebrew Encyclopedia  </a:t>
            </a:r>
            <a:r>
              <a:rPr lang="en-US" sz="1100" b="1" dirty="0" smtClean="0">
                <a:solidFill>
                  <a:srgbClr val="000000"/>
                </a:solidFill>
                <a:latin typeface="Arial"/>
              </a:rPr>
              <a:t>Lev Vaidman</a:t>
            </a:r>
            <a:endParaRPr lang="en-US" sz="1100" b="1" dirty="0"/>
          </a:p>
        </p:txBody>
      </p:sp>
      <p:sp>
        <p:nvSpPr>
          <p:cNvPr id="9" name="Rectangle 8"/>
          <p:cNvSpPr/>
          <p:nvPr/>
        </p:nvSpPr>
        <p:spPr>
          <a:xfrm>
            <a:off x="161890" y="345891"/>
            <a:ext cx="8867375" cy="923330"/>
          </a:xfrm>
          <a:prstGeom prst="rect">
            <a:avLst/>
          </a:prstGeom>
        </p:spPr>
        <p:txBody>
          <a:bodyPr wrap="square">
            <a:spAutoFit/>
          </a:bodyPr>
          <a:lstStyle/>
          <a:p>
            <a:r>
              <a:rPr lang="en-US" dirty="0">
                <a:solidFill>
                  <a:srgbClr val="000000"/>
                </a:solidFill>
                <a:latin typeface="Arial"/>
              </a:rPr>
              <a:t> </a:t>
            </a:r>
            <a:r>
              <a:rPr lang="en-US" dirty="0" smtClean="0">
                <a:solidFill>
                  <a:srgbClr val="000000"/>
                </a:solidFill>
                <a:latin typeface="Arial"/>
              </a:rPr>
              <a:t>The </a:t>
            </a:r>
            <a:r>
              <a:rPr lang="en-US" dirty="0" err="1" smtClean="0">
                <a:solidFill>
                  <a:srgbClr val="000000"/>
                </a:solidFill>
                <a:latin typeface="Arial"/>
              </a:rPr>
              <a:t>Aharonov</a:t>
            </a:r>
            <a:r>
              <a:rPr lang="en-US" dirty="0" smtClean="0">
                <a:solidFill>
                  <a:srgbClr val="000000"/>
                </a:solidFill>
                <a:latin typeface="Arial"/>
              </a:rPr>
              <a:t>–</a:t>
            </a:r>
            <a:r>
              <a:rPr lang="en-US" dirty="0" err="1" smtClean="0">
                <a:solidFill>
                  <a:srgbClr val="000000"/>
                </a:solidFill>
                <a:latin typeface="Arial"/>
              </a:rPr>
              <a:t>Bohm</a:t>
            </a:r>
            <a:r>
              <a:rPr lang="en-US" dirty="0" smtClean="0">
                <a:solidFill>
                  <a:srgbClr val="000000"/>
                </a:solidFill>
                <a:latin typeface="Arial"/>
              </a:rPr>
              <a:t> effect validates the view that forces are an incomplete way to formulate physics,…                                                       </a:t>
            </a:r>
          </a:p>
          <a:p>
            <a:r>
              <a:rPr lang="en-US" dirty="0">
                <a:solidFill>
                  <a:srgbClr val="000000"/>
                </a:solidFill>
                <a:latin typeface="Arial"/>
              </a:rPr>
              <a:t> </a:t>
            </a:r>
            <a:r>
              <a:rPr lang="en-US" dirty="0" smtClean="0">
                <a:solidFill>
                  <a:srgbClr val="000000"/>
                </a:solidFill>
                <a:latin typeface="Arial"/>
              </a:rPr>
              <a:t>                                                                                        </a:t>
            </a:r>
            <a:r>
              <a:rPr lang="en-US" b="1" dirty="0" err="1" smtClean="0">
                <a:solidFill>
                  <a:srgbClr val="000000"/>
                </a:solidFill>
                <a:latin typeface="Arial"/>
              </a:rPr>
              <a:t>Wikipediea</a:t>
            </a:r>
            <a:endParaRPr lang="en-US" b="1" dirty="0"/>
          </a:p>
        </p:txBody>
      </p:sp>
      <p:pic>
        <p:nvPicPr>
          <p:cNvPr id="5" name="Picture 4"/>
          <p:cNvPicPr>
            <a:picLocks noChangeAspect="1"/>
          </p:cNvPicPr>
          <p:nvPr/>
        </p:nvPicPr>
        <p:blipFill>
          <a:blip r:embed="rId3"/>
          <a:stretch>
            <a:fillRect/>
          </a:stretch>
        </p:blipFill>
        <p:spPr>
          <a:xfrm>
            <a:off x="2347680" y="2384369"/>
            <a:ext cx="1887327" cy="2005285"/>
          </a:xfrm>
          <a:prstGeom prst="rect">
            <a:avLst/>
          </a:prstGeom>
        </p:spPr>
      </p:pic>
    </p:spTree>
    <p:extLst>
      <p:ext uri="{BB962C8B-B14F-4D97-AF65-F5344CB8AC3E}">
        <p14:creationId xmlns:p14="http://schemas.microsoft.com/office/powerpoint/2010/main" val="289231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1764" y="3443535"/>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53" name="Rectangle 52"/>
          <p:cNvSpPr/>
          <p:nvPr/>
        </p:nvSpPr>
        <p:spPr>
          <a:xfrm>
            <a:off x="3882965" y="240530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54" name="Rectangle 53"/>
          <p:cNvSpPr/>
          <p:nvPr/>
        </p:nvSpPr>
        <p:spPr>
          <a:xfrm>
            <a:off x="3921065" y="4729409"/>
            <a:ext cx="838200" cy="142875"/>
          </a:xfrm>
          <a:prstGeom prst="rect">
            <a:avLst/>
          </a:prstGeom>
          <a:solidFill>
            <a:srgbClr val="FF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69" name="Text Box 3"/>
          <p:cNvSpPr txBox="1">
            <a:spLocks noChangeArrowheads="1"/>
          </p:cNvSpPr>
          <p:nvPr/>
        </p:nvSpPr>
        <p:spPr bwMode="auto">
          <a:xfrm>
            <a:off x="3962340" y="2914898"/>
            <a:ext cx="628650" cy="835025"/>
          </a:xfrm>
          <a:prstGeom prst="rect">
            <a:avLst/>
          </a:prstGeom>
          <a:noFill/>
          <a:ln w="9525">
            <a:noFill/>
            <a:miter lim="800000"/>
            <a:headEnd/>
            <a:tailEnd/>
          </a:ln>
        </p:spPr>
        <p:txBody>
          <a:bodyPr/>
          <a:lstStyle/>
          <a:p>
            <a:pPr algn="ctr" rtl="1" eaLnBrk="1" fontAlgn="auto" hangingPunct="1">
              <a:spcBef>
                <a:spcPts val="0"/>
              </a:spcBef>
              <a:spcAft>
                <a:spcPts val="0"/>
              </a:spcAft>
            </a:pPr>
            <a:endParaRPr lang="he-IL">
              <a:solidFill>
                <a:prstClr val="black"/>
              </a:solidFill>
              <a:latin typeface="Calibri"/>
            </a:endParaRPr>
          </a:p>
        </p:txBody>
      </p:sp>
      <p:sp>
        <p:nvSpPr>
          <p:cNvPr id="70" name="Freeform 43"/>
          <p:cNvSpPr>
            <a:spLocks/>
          </p:cNvSpPr>
          <p:nvPr/>
        </p:nvSpPr>
        <p:spPr bwMode="auto">
          <a:xfrm rot="19907323">
            <a:off x="2829083" y="2881383"/>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71" name="Freeform 42"/>
          <p:cNvSpPr>
            <a:spLocks/>
          </p:cNvSpPr>
          <p:nvPr/>
        </p:nvSpPr>
        <p:spPr bwMode="auto">
          <a:xfrm rot="2291468">
            <a:off x="2956830" y="3912872"/>
            <a:ext cx="454590" cy="32540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72" name="Freeform 62"/>
          <p:cNvSpPr>
            <a:spLocks/>
          </p:cNvSpPr>
          <p:nvPr/>
        </p:nvSpPr>
        <p:spPr bwMode="auto">
          <a:xfrm rot="19894192">
            <a:off x="1188848" y="3502404"/>
            <a:ext cx="546493"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pPr eaLnBrk="1" fontAlgn="auto" hangingPunct="1">
              <a:spcBef>
                <a:spcPts val="0"/>
              </a:spcBef>
              <a:spcAft>
                <a:spcPts val="0"/>
              </a:spcAft>
            </a:pPr>
            <a:endParaRPr lang="he-IL">
              <a:solidFill>
                <a:prstClr val="black"/>
              </a:solidFill>
              <a:latin typeface="Calibri"/>
            </a:endParaRPr>
          </a:p>
        </p:txBody>
      </p:sp>
      <p:sp>
        <p:nvSpPr>
          <p:cNvPr id="100" name="Rectangle 99"/>
          <p:cNvSpPr/>
          <p:nvPr/>
        </p:nvSpPr>
        <p:spPr>
          <a:xfrm>
            <a:off x="6024778" y="3459140"/>
            <a:ext cx="904876" cy="114300"/>
          </a:xfrm>
          <a:prstGeom prst="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05" name="Freeform 42"/>
          <p:cNvSpPr>
            <a:spLocks/>
          </p:cNvSpPr>
          <p:nvPr/>
        </p:nvSpPr>
        <p:spPr bwMode="auto">
          <a:xfrm rot="1979853">
            <a:off x="7154247" y="3830028"/>
            <a:ext cx="530756" cy="346564"/>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107" name="Freeform 43"/>
          <p:cNvSpPr>
            <a:spLocks/>
          </p:cNvSpPr>
          <p:nvPr/>
        </p:nvSpPr>
        <p:spPr bwMode="auto">
          <a:xfrm rot="2260091">
            <a:off x="7165674" y="3829154"/>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108" name="Freeform 43"/>
          <p:cNvSpPr>
            <a:spLocks/>
          </p:cNvSpPr>
          <p:nvPr/>
        </p:nvSpPr>
        <p:spPr bwMode="auto">
          <a:xfrm rot="1903961">
            <a:off x="5494692" y="2928792"/>
            <a:ext cx="518545" cy="35053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109" name="Freeform 42"/>
          <p:cNvSpPr>
            <a:spLocks/>
          </p:cNvSpPr>
          <p:nvPr/>
        </p:nvSpPr>
        <p:spPr bwMode="auto">
          <a:xfrm rot="19553267" flipV="1">
            <a:off x="5471854" y="3766143"/>
            <a:ext cx="454590" cy="368531"/>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112" name="Freeform 43"/>
          <p:cNvSpPr>
            <a:spLocks/>
          </p:cNvSpPr>
          <p:nvPr/>
        </p:nvSpPr>
        <p:spPr bwMode="auto">
          <a:xfrm rot="8848580" flipV="1">
            <a:off x="7122049" y="2858067"/>
            <a:ext cx="521302" cy="383725"/>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6600FF"/>
            </a:solidFill>
            <a:round/>
            <a:headEnd/>
            <a:tailEnd/>
          </a:ln>
          <a:effectLst/>
        </p:spPr>
        <p:txBody>
          <a:bodyPr wrap="none" anchor="ctr"/>
          <a:lstStyle/>
          <a:p>
            <a:pPr eaLnBrk="1" hangingPunct="1"/>
            <a:endParaRPr lang="he-IL" sz="2800">
              <a:solidFill>
                <a:srgbClr val="000000"/>
              </a:solidFill>
              <a:latin typeface="Calibri"/>
            </a:endParaRPr>
          </a:p>
        </p:txBody>
      </p:sp>
      <p:sp>
        <p:nvSpPr>
          <p:cNvPr id="113" name="Freeform 42"/>
          <p:cNvSpPr>
            <a:spLocks/>
          </p:cNvSpPr>
          <p:nvPr/>
        </p:nvSpPr>
        <p:spPr bwMode="auto">
          <a:xfrm rot="19849994">
            <a:off x="7108640" y="2876658"/>
            <a:ext cx="528447" cy="369782"/>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22225">
            <a:solidFill>
              <a:srgbClr val="33CC33"/>
            </a:solidFill>
            <a:round/>
            <a:headEnd/>
            <a:tailEnd/>
          </a:ln>
          <a:effectLst/>
        </p:spPr>
        <p:txBody>
          <a:bodyPr wrap="none" anchor="ctr"/>
          <a:lstStyle/>
          <a:p>
            <a:pPr eaLnBrk="1" hangingPunct="1"/>
            <a:endParaRPr lang="he-IL" sz="2800">
              <a:solidFill>
                <a:srgbClr val="000000"/>
              </a:solidFill>
              <a:latin typeface="Calibri"/>
            </a:endParaRPr>
          </a:p>
        </p:txBody>
      </p:sp>
      <p:sp>
        <p:nvSpPr>
          <p:cNvPr id="114" name="Freeform 62"/>
          <p:cNvSpPr>
            <a:spLocks/>
          </p:cNvSpPr>
          <p:nvPr/>
        </p:nvSpPr>
        <p:spPr bwMode="auto">
          <a:xfrm rot="2396413">
            <a:off x="7146635" y="3597503"/>
            <a:ext cx="546428" cy="839586"/>
          </a:xfrm>
          <a:custGeom>
            <a:avLst/>
            <a:gdLst/>
            <a:ahLst/>
            <a:cxnLst>
              <a:cxn ang="0">
                <a:pos x="0" y="1033"/>
              </a:cxn>
              <a:cxn ang="0">
                <a:pos x="146" y="549"/>
              </a:cxn>
              <a:cxn ang="0">
                <a:pos x="320" y="1984"/>
              </a:cxn>
              <a:cxn ang="0">
                <a:pos x="530" y="73"/>
              </a:cxn>
              <a:cxn ang="0">
                <a:pos x="732" y="1984"/>
              </a:cxn>
              <a:cxn ang="0">
                <a:pos x="933" y="73"/>
              </a:cxn>
              <a:cxn ang="0">
                <a:pos x="1134" y="1993"/>
              </a:cxn>
              <a:cxn ang="0">
                <a:pos x="1344" y="82"/>
              </a:cxn>
              <a:cxn ang="0">
                <a:pos x="1518" y="1499"/>
              </a:cxn>
              <a:cxn ang="0">
                <a:pos x="1655" y="1024"/>
              </a:cxn>
            </a:cxnLst>
            <a:rect l="0" t="0" r="r" b="b"/>
            <a:pathLst>
              <a:path w="1655" h="2063">
                <a:moveTo>
                  <a:pt x="0" y="1033"/>
                </a:moveTo>
                <a:cubicBezTo>
                  <a:pt x="46" y="711"/>
                  <a:pt x="93" y="390"/>
                  <a:pt x="146" y="549"/>
                </a:cubicBezTo>
                <a:cubicBezTo>
                  <a:pt x="199" y="708"/>
                  <a:pt x="256" y="2063"/>
                  <a:pt x="320" y="1984"/>
                </a:cubicBezTo>
                <a:cubicBezTo>
                  <a:pt x="384" y="1905"/>
                  <a:pt x="461" y="73"/>
                  <a:pt x="530" y="73"/>
                </a:cubicBezTo>
                <a:cubicBezTo>
                  <a:pt x="599" y="73"/>
                  <a:pt x="665" y="1984"/>
                  <a:pt x="732" y="1984"/>
                </a:cubicBezTo>
                <a:cubicBezTo>
                  <a:pt x="799" y="1984"/>
                  <a:pt x="866" y="72"/>
                  <a:pt x="933" y="73"/>
                </a:cubicBezTo>
                <a:cubicBezTo>
                  <a:pt x="1000" y="74"/>
                  <a:pt x="1066" y="1992"/>
                  <a:pt x="1134" y="1993"/>
                </a:cubicBezTo>
                <a:cubicBezTo>
                  <a:pt x="1202" y="1994"/>
                  <a:pt x="1280" y="164"/>
                  <a:pt x="1344" y="82"/>
                </a:cubicBezTo>
                <a:cubicBezTo>
                  <a:pt x="1408" y="0"/>
                  <a:pt x="1466" y="1342"/>
                  <a:pt x="1518" y="1499"/>
                </a:cubicBezTo>
                <a:cubicBezTo>
                  <a:pt x="1570" y="1656"/>
                  <a:pt x="1612" y="1340"/>
                  <a:pt x="1655" y="1024"/>
                </a:cubicBezTo>
              </a:path>
            </a:pathLst>
          </a:custGeom>
          <a:noFill/>
          <a:ln w="15875">
            <a:solidFill>
              <a:schemeClr val="tx1"/>
            </a:solidFill>
            <a:round/>
            <a:headEnd/>
            <a:tailEnd/>
          </a:ln>
          <a:effectLst/>
        </p:spPr>
        <p:txBody>
          <a:bodyPr wrap="none" anchor="ctr"/>
          <a:lstStyle/>
          <a:p>
            <a:pPr eaLnBrk="1" fontAlgn="auto" hangingPunct="1">
              <a:spcBef>
                <a:spcPts val="0"/>
              </a:spcBef>
              <a:spcAft>
                <a:spcPts val="0"/>
              </a:spcAft>
            </a:pPr>
            <a:endParaRPr lang="he-IL">
              <a:solidFill>
                <a:prstClr val="black"/>
              </a:solidFill>
              <a:latin typeface="Calibri"/>
            </a:endParaRPr>
          </a:p>
        </p:txBody>
      </p:sp>
      <p:sp>
        <p:nvSpPr>
          <p:cNvPr id="37" name="Oval 36"/>
          <p:cNvSpPr/>
          <p:nvPr/>
        </p:nvSpPr>
        <p:spPr>
          <a:xfrm>
            <a:off x="4118079" y="3337117"/>
            <a:ext cx="324952" cy="332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9" name="Text Box 74"/>
          <p:cNvSpPr txBox="1">
            <a:spLocks noChangeArrowheads="1"/>
          </p:cNvSpPr>
          <p:nvPr/>
        </p:nvSpPr>
        <p:spPr bwMode="auto">
          <a:xfrm>
            <a:off x="217488" y="860425"/>
            <a:ext cx="87753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0000FF"/>
                </a:solidFill>
              </a:rPr>
              <a:t>The solenoid causes a relative </a:t>
            </a:r>
            <a:r>
              <a:rPr lang="en-US" sz="2800" b="1" dirty="0" smtClean="0">
                <a:solidFill>
                  <a:srgbClr val="0000FF"/>
                </a:solidFill>
              </a:rPr>
              <a:t>phase without classical lag.</a:t>
            </a:r>
            <a:endParaRPr lang="en-US" sz="2800" b="1" dirty="0">
              <a:solidFill>
                <a:srgbClr val="0000FF"/>
              </a:solidFill>
              <a:latin typeface="Times New Roman" pitchFamily="18" charset="0"/>
            </a:endParaRPr>
          </a:p>
        </p:txBody>
      </p:sp>
      <p:sp>
        <p:nvSpPr>
          <p:cNvPr id="20" name="Text Box 74"/>
          <p:cNvSpPr txBox="1">
            <a:spLocks noChangeArrowheads="1"/>
          </p:cNvSpPr>
          <p:nvPr/>
        </p:nvSpPr>
        <p:spPr bwMode="auto">
          <a:xfrm>
            <a:off x="371579" y="5258448"/>
            <a:ext cx="87753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0000FF"/>
                </a:solidFill>
              </a:rPr>
              <a:t>The solenoid causes a relative </a:t>
            </a:r>
            <a:r>
              <a:rPr lang="en-US" sz="2800" b="1" dirty="0" smtClean="0">
                <a:solidFill>
                  <a:srgbClr val="0000FF"/>
                </a:solidFill>
              </a:rPr>
              <a:t>phase through obtaining its own classical lag due to the local action of the field of the electron.</a:t>
            </a:r>
            <a:endParaRPr lang="en-US" sz="2800" b="1" dirty="0">
              <a:solidFill>
                <a:srgbClr val="0000FF"/>
              </a:solidFill>
              <a:latin typeface="Times New Roman" pitchFamily="18" charset="0"/>
            </a:endParaRPr>
          </a:p>
        </p:txBody>
      </p:sp>
      <p:cxnSp>
        <p:nvCxnSpPr>
          <p:cNvPr id="3" name="Straight Connector 2"/>
          <p:cNvCxnSpPr/>
          <p:nvPr/>
        </p:nvCxnSpPr>
        <p:spPr>
          <a:xfrm>
            <a:off x="1021944" y="737503"/>
            <a:ext cx="6080740" cy="10293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969038" y="805479"/>
            <a:ext cx="6082997" cy="9485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1407417">
            <a:off x="4084887" y="3276237"/>
            <a:ext cx="447260" cy="477817"/>
          </a:xfrm>
          <a:prstGeom prst="arc">
            <a:avLst/>
          </a:prstGeom>
          <a:ln w="28575">
            <a:solidFill>
              <a:srgbClr val="0066FF"/>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25" name="Text Box 74"/>
          <p:cNvSpPr txBox="1">
            <a:spLocks noChangeArrowheads="1"/>
          </p:cNvSpPr>
          <p:nvPr/>
        </p:nvSpPr>
        <p:spPr bwMode="auto">
          <a:xfrm>
            <a:off x="3307897" y="46265"/>
            <a:ext cx="2071849"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smtClean="0">
                <a:solidFill>
                  <a:srgbClr val="0000FF"/>
                </a:solidFill>
                <a:latin typeface="Calibri"/>
                <a:cs typeface="+mn-cs"/>
              </a:rPr>
              <a:t>Paradox I</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138381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71"/>
          <p:cNvSpPr txBox="1">
            <a:spLocks noChangeArrowheads="1"/>
          </p:cNvSpPr>
          <p:nvPr/>
        </p:nvSpPr>
        <p:spPr bwMode="auto">
          <a:xfrm>
            <a:off x="104931" y="1146561"/>
            <a:ext cx="90049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err="1" smtClean="0">
                <a:solidFill>
                  <a:srgbClr val="0000FF"/>
                </a:solidFill>
                <a:latin typeface="Calibri" pitchFamily="34" charset="0"/>
              </a:rPr>
              <a:t>Aharonov-Bohm</a:t>
            </a:r>
            <a:r>
              <a:rPr lang="en-US" sz="3200" b="1" dirty="0" smtClean="0">
                <a:solidFill>
                  <a:srgbClr val="0000FF"/>
                </a:solidFill>
                <a:latin typeface="Calibri" pitchFamily="34" charset="0"/>
              </a:rPr>
              <a:t> effect </a:t>
            </a:r>
            <a:r>
              <a:rPr lang="en-US" sz="3200" b="1" i="1" dirty="0" smtClean="0">
                <a:solidFill>
                  <a:srgbClr val="0000FF"/>
                </a:solidFill>
                <a:latin typeface="Calibri" pitchFamily="34" charset="0"/>
              </a:rPr>
              <a:t>does</a:t>
            </a:r>
            <a:r>
              <a:rPr lang="en-US" sz="3200" b="1" dirty="0" smtClean="0">
                <a:solidFill>
                  <a:srgbClr val="0000FF"/>
                </a:solidFill>
                <a:latin typeface="Calibri" pitchFamily="34" charset="0"/>
              </a:rPr>
              <a:t> have local explanation if everything, including the source of the magnetic flux is treated quantum mechanically.</a:t>
            </a:r>
            <a:endParaRPr lang="en-US" sz="3200" b="1" dirty="0">
              <a:solidFill>
                <a:srgbClr val="0000FF"/>
              </a:solidFill>
              <a:latin typeface="Times New Roman" pitchFamily="18" charset="0"/>
            </a:endParaRPr>
          </a:p>
        </p:txBody>
      </p:sp>
      <p:sp>
        <p:nvSpPr>
          <p:cNvPr id="15" name="Text Box 71"/>
          <p:cNvSpPr txBox="1">
            <a:spLocks noChangeArrowheads="1"/>
          </p:cNvSpPr>
          <p:nvPr/>
        </p:nvSpPr>
        <p:spPr bwMode="auto">
          <a:xfrm>
            <a:off x="104931" y="3514043"/>
            <a:ext cx="83084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latin typeface="Calibri" pitchFamily="34" charset="0"/>
              </a:rPr>
              <a:t>The AB phase is acquired by the solenoid due to local action of electromagnetic field of the electron</a:t>
            </a:r>
            <a:endParaRPr lang="en-US" sz="2800" b="1" dirty="0">
              <a:solidFill>
                <a:srgbClr val="0000FF"/>
              </a:solidFill>
              <a:latin typeface="Times New Roman" pitchFamily="18" charset="0"/>
            </a:endParaRPr>
          </a:p>
        </p:txBody>
      </p:sp>
      <p:graphicFrame>
        <p:nvGraphicFramePr>
          <p:cNvPr id="2" name="Object 1"/>
          <p:cNvGraphicFramePr>
            <a:graphicFrameLocks noChangeAspect="1"/>
          </p:cNvGraphicFramePr>
          <p:nvPr>
            <p:extLst/>
          </p:nvPr>
        </p:nvGraphicFramePr>
        <p:xfrm>
          <a:off x="2657965" y="4742833"/>
          <a:ext cx="2796536" cy="608265"/>
        </p:xfrm>
        <a:graphic>
          <a:graphicData uri="http://schemas.openxmlformats.org/presentationml/2006/ole">
            <mc:AlternateContent xmlns:mc="http://schemas.openxmlformats.org/markup-compatibility/2006">
              <mc:Choice xmlns:v="urn:schemas-microsoft-com:vml" Requires="v">
                <p:oleObj spid="_x0000_s578582" name="Equation" r:id="rId3" imgW="2158920" imgH="469800" progId="Equation.DSMT4">
                  <p:embed/>
                </p:oleObj>
              </mc:Choice>
              <mc:Fallback>
                <p:oleObj name="Equation" r:id="rId3" imgW="2158920" imgH="46980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965" y="4742833"/>
                        <a:ext cx="2796536" cy="608265"/>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nvPr>
        </p:nvGraphicFramePr>
        <p:xfrm>
          <a:off x="211051" y="4642620"/>
          <a:ext cx="2383293" cy="728606"/>
        </p:xfrm>
        <a:graphic>
          <a:graphicData uri="http://schemas.openxmlformats.org/presentationml/2006/ole">
            <mc:AlternateContent xmlns:mc="http://schemas.openxmlformats.org/markup-compatibility/2006">
              <mc:Choice xmlns:v="urn:schemas-microsoft-com:vml" Requires="v">
                <p:oleObj spid="_x0000_s578583" name="Equation" r:id="rId5" imgW="1536480" imgH="469800" progId="Equation.DSMT4">
                  <p:embed/>
                </p:oleObj>
              </mc:Choice>
              <mc:Fallback>
                <p:oleObj name="Equation" r:id="rId5" imgW="1536480" imgH="469800"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51" y="4642620"/>
                        <a:ext cx="2383293" cy="728606"/>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nvPr>
        </p:nvGraphicFramePr>
        <p:xfrm>
          <a:off x="1335088" y="5616575"/>
          <a:ext cx="3846512" cy="766763"/>
        </p:xfrm>
        <a:graphic>
          <a:graphicData uri="http://schemas.openxmlformats.org/presentationml/2006/ole">
            <mc:AlternateContent xmlns:mc="http://schemas.openxmlformats.org/markup-compatibility/2006">
              <mc:Choice xmlns:v="urn:schemas-microsoft-com:vml" Requires="v">
                <p:oleObj spid="_x0000_s578584" name="Equation" r:id="rId7" imgW="2438280" imgH="469800" progId="Equation.DSMT4">
                  <p:embed/>
                </p:oleObj>
              </mc:Choice>
              <mc:Fallback>
                <p:oleObj name="Equation" r:id="rId7" imgW="2438280" imgH="469800" progId="Equation.DSMT4">
                  <p:embed/>
                  <p:pic>
                    <p:nvPicPr>
                      <p:cNvPr id="4" name="Object 3"/>
                      <p:cNvPicPr>
                        <a:picLocks noChangeAspect="1" noChangeArrowheads="1"/>
                      </p:cNvPicPr>
                      <p:nvPr/>
                    </p:nvPicPr>
                    <p:blipFill>
                      <a:blip r:embed="rId8"/>
                      <a:srcRect/>
                      <a:stretch>
                        <a:fillRect/>
                      </a:stretch>
                    </p:blipFill>
                    <p:spPr bwMode="auto">
                      <a:xfrm>
                        <a:off x="1335088" y="5616575"/>
                        <a:ext cx="3846512" cy="766763"/>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nvPr>
        </p:nvGraphicFramePr>
        <p:xfrm>
          <a:off x="5448300" y="5686425"/>
          <a:ext cx="2955925" cy="695325"/>
        </p:xfrm>
        <a:graphic>
          <a:graphicData uri="http://schemas.openxmlformats.org/presentationml/2006/ole">
            <mc:AlternateContent xmlns:mc="http://schemas.openxmlformats.org/markup-compatibility/2006">
              <mc:Choice xmlns:v="urn:schemas-microsoft-com:vml" Requires="v">
                <p:oleObj spid="_x0000_s578585" name="Equation" r:id="rId9" imgW="1993680" imgH="469800" progId="Equation.DSMT4">
                  <p:embed/>
                </p:oleObj>
              </mc:Choice>
              <mc:Fallback>
                <p:oleObj name="Equation" r:id="rId9" imgW="1993680" imgH="469800" progId="Equation.DSMT4">
                  <p:embed/>
                  <p:pic>
                    <p:nvPicPr>
                      <p:cNvPr id="5" name="Object 4"/>
                      <p:cNvPicPr>
                        <a:picLocks noChangeAspect="1" noChangeArrowheads="1"/>
                      </p:cNvPicPr>
                      <p:nvPr/>
                    </p:nvPicPr>
                    <p:blipFill>
                      <a:blip r:embed="rId10"/>
                      <a:srcRect/>
                      <a:stretch>
                        <a:fillRect/>
                      </a:stretch>
                    </p:blipFill>
                    <p:spPr bwMode="auto">
                      <a:xfrm>
                        <a:off x="5448300" y="5686425"/>
                        <a:ext cx="2955925" cy="695325"/>
                      </a:xfrm>
                      <a:prstGeom prst="rect">
                        <a:avLst/>
                      </a:prstGeom>
                      <a:noFill/>
                      <a:ln>
                        <a:noFill/>
                      </a:ln>
                    </p:spPr>
                  </p:pic>
                </p:oleObj>
              </mc:Fallback>
            </mc:AlternateContent>
          </a:graphicData>
        </a:graphic>
      </p:graphicFrame>
      <p:sp>
        <p:nvSpPr>
          <p:cNvPr id="7" name="Rectangle 6"/>
          <p:cNvSpPr/>
          <p:nvPr/>
        </p:nvSpPr>
        <p:spPr>
          <a:xfrm>
            <a:off x="5181600" y="2687056"/>
            <a:ext cx="4572000" cy="646331"/>
          </a:xfrm>
          <a:prstGeom prst="rect">
            <a:avLst/>
          </a:prstGeom>
        </p:spPr>
        <p:txBody>
          <a:bodyPr>
            <a:spAutoFit/>
          </a:bodyPr>
          <a:lstStyle/>
          <a:p>
            <a:pPr eaLnBrk="1" fontAlgn="auto" hangingPunct="1">
              <a:spcBef>
                <a:spcPts val="0"/>
              </a:spcBef>
              <a:spcAft>
                <a:spcPts val="0"/>
              </a:spcAft>
            </a:pPr>
            <a:r>
              <a:rPr lang="en-US" sz="1200" b="1" dirty="0">
                <a:solidFill>
                  <a:srgbClr val="000000"/>
                </a:solidFill>
                <a:latin typeface="Times New Roman" panose="02020603050405020304" pitchFamily="18" charset="0"/>
                <a:cs typeface="+mn-cs"/>
              </a:rPr>
              <a:t> </a:t>
            </a:r>
            <a:r>
              <a:rPr lang="en-US" sz="1200" b="1" u="sng" dirty="0">
                <a:solidFill>
                  <a:srgbClr val="0000FF"/>
                </a:solidFill>
                <a:latin typeface="Times New Roman" panose="02020603050405020304" pitchFamily="18" charset="0"/>
                <a:cs typeface="+mn-cs"/>
              </a:rPr>
              <a:t>Role of Potentials in the </a:t>
            </a:r>
            <a:r>
              <a:rPr lang="en-US" sz="1200" b="1" u="sng" dirty="0" err="1">
                <a:solidFill>
                  <a:srgbClr val="0000FF"/>
                </a:solidFill>
                <a:latin typeface="Times New Roman" panose="02020603050405020304" pitchFamily="18" charset="0"/>
                <a:cs typeface="+mn-cs"/>
              </a:rPr>
              <a:t>Aharonov</a:t>
            </a:r>
            <a:r>
              <a:rPr lang="en-US" sz="1200" b="1" u="sng" dirty="0">
                <a:solidFill>
                  <a:srgbClr val="0000FF"/>
                </a:solidFill>
                <a:latin typeface="Times New Roman" panose="02020603050405020304" pitchFamily="18" charset="0"/>
                <a:cs typeface="+mn-cs"/>
              </a:rPr>
              <a:t>-Bohm Effect </a:t>
            </a:r>
            <a:r>
              <a:rPr lang="en-US" sz="1200" b="1" dirty="0">
                <a:solidFill>
                  <a:srgbClr val="000000"/>
                </a:solidFill>
                <a:latin typeface="Times New Roman" panose="02020603050405020304" pitchFamily="18" charset="0"/>
                <a:cs typeface="+mn-cs"/>
              </a:rPr>
              <a:t/>
            </a:r>
            <a:br>
              <a:rPr lang="en-US" sz="1200" b="1" dirty="0">
                <a:solidFill>
                  <a:srgbClr val="000000"/>
                </a:solidFill>
                <a:latin typeface="Times New Roman" panose="02020603050405020304" pitchFamily="18" charset="0"/>
                <a:cs typeface="+mn-cs"/>
              </a:rPr>
            </a:br>
            <a:r>
              <a:rPr lang="en-US" sz="1200" b="1" dirty="0">
                <a:solidFill>
                  <a:srgbClr val="000000"/>
                </a:solidFill>
                <a:latin typeface="Times New Roman" panose="02020603050405020304" pitchFamily="18" charset="0"/>
                <a:cs typeface="+mn-cs"/>
              </a:rPr>
              <a:t>  L. </a:t>
            </a:r>
            <a:r>
              <a:rPr lang="en-US" sz="1200" b="1" dirty="0" err="1">
                <a:solidFill>
                  <a:srgbClr val="000000"/>
                </a:solidFill>
                <a:latin typeface="Times New Roman" panose="02020603050405020304" pitchFamily="18" charset="0"/>
                <a:cs typeface="+mn-cs"/>
              </a:rPr>
              <a:t>Vaidman</a:t>
            </a:r>
            <a:r>
              <a:rPr lang="en-US" sz="1200" b="1" dirty="0">
                <a:solidFill>
                  <a:srgbClr val="000000"/>
                </a:solidFill>
                <a:latin typeface="Times New Roman" panose="02020603050405020304" pitchFamily="18" charset="0"/>
                <a:cs typeface="+mn-cs"/>
              </a:rPr>
              <a:t>, </a:t>
            </a:r>
            <a:br>
              <a:rPr lang="en-US" sz="1200" b="1" dirty="0">
                <a:solidFill>
                  <a:srgbClr val="000000"/>
                </a:solidFill>
                <a:latin typeface="Times New Roman" panose="02020603050405020304" pitchFamily="18" charset="0"/>
                <a:cs typeface="+mn-cs"/>
              </a:rPr>
            </a:br>
            <a:r>
              <a:rPr lang="en-US" sz="1200" b="1" i="1" dirty="0">
                <a:solidFill>
                  <a:srgbClr val="000000"/>
                </a:solidFill>
                <a:latin typeface="Times New Roman" panose="02020603050405020304" pitchFamily="18" charset="0"/>
                <a:cs typeface="+mn-cs"/>
              </a:rPr>
              <a:t>Phys. Rev.</a:t>
            </a:r>
            <a:r>
              <a:rPr lang="en-US" sz="1200" b="1" dirty="0">
                <a:solidFill>
                  <a:srgbClr val="000000"/>
                </a:solidFill>
                <a:latin typeface="Times New Roman" panose="02020603050405020304" pitchFamily="18" charset="0"/>
                <a:cs typeface="+mn-cs"/>
              </a:rPr>
              <a:t> A R86, 040101 (2012) </a:t>
            </a:r>
            <a:r>
              <a:rPr lang="en-US" sz="1200" b="1" u="sng" dirty="0">
                <a:solidFill>
                  <a:srgbClr val="0000FF"/>
                </a:solidFill>
                <a:latin typeface="Times New Roman" panose="02020603050405020304" pitchFamily="18" charset="0"/>
                <a:cs typeface="+mn-cs"/>
                <a:hlinkClick r:id="rId11"/>
              </a:rPr>
              <a:t>1110.6169</a:t>
            </a:r>
            <a:endParaRPr lang="en-US" sz="1200" b="1" dirty="0">
              <a:solidFill>
                <a:srgbClr val="000000"/>
              </a:solidFill>
              <a:latin typeface="Times New Roman" panose="02020603050405020304" pitchFamily="18" charset="0"/>
              <a:cs typeface="+mn-cs"/>
            </a:endParaRPr>
          </a:p>
        </p:txBody>
      </p:sp>
      <p:sp>
        <p:nvSpPr>
          <p:cNvPr id="10" name="Rectangle 10"/>
          <p:cNvSpPr txBox="1">
            <a:spLocks noChangeArrowheads="1"/>
          </p:cNvSpPr>
          <p:nvPr/>
        </p:nvSpPr>
        <p:spPr bwMode="auto">
          <a:xfrm>
            <a:off x="2594344" y="244740"/>
            <a:ext cx="8429812" cy="9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3600" b="1" kern="0" dirty="0" smtClean="0">
                <a:solidFill>
                  <a:srgbClr val="FF0000"/>
                </a:solidFill>
              </a:rPr>
              <a:t>A good explanation</a:t>
            </a:r>
          </a:p>
        </p:txBody>
      </p:sp>
    </p:spTree>
    <p:extLst>
      <p:ext uri="{BB962C8B-B14F-4D97-AF65-F5344CB8AC3E}">
        <p14:creationId xmlns:p14="http://schemas.microsoft.com/office/powerpoint/2010/main" val="34603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5312694" y="812028"/>
            <a:ext cx="1129085" cy="1185553"/>
            <a:chOff x="4980186" y="5146518"/>
            <a:chExt cx="1129085" cy="1185553"/>
          </a:xfrm>
        </p:grpSpPr>
        <p:sp>
          <p:nvSpPr>
            <p:cNvPr id="60" name="Oval 59"/>
            <p:cNvSpPr/>
            <p:nvPr/>
          </p:nvSpPr>
          <p:spPr>
            <a:xfrm>
              <a:off x="4980186" y="5148388"/>
              <a:ext cx="1129085" cy="1168842"/>
            </a:xfrm>
            <a:prstGeom prst="ellipse">
              <a:avLst/>
            </a:prstGeom>
            <a:pattFill prst="pct5">
              <a:fgClr>
                <a:schemeClr val="tx1"/>
              </a:fgClr>
              <a:bgClr>
                <a:schemeClr val="bg1"/>
              </a:bgClr>
            </a:patt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63" name="Straight Arrow Connector 62"/>
            <p:cNvCxnSpPr/>
            <p:nvPr/>
          </p:nvCxnSpPr>
          <p:spPr>
            <a:xfrm>
              <a:off x="5540067" y="6330026"/>
              <a:ext cx="57280" cy="2045"/>
            </a:xfrm>
            <a:prstGeom prst="straightConnector1">
              <a:avLst/>
            </a:prstGeom>
            <a:ln w="47625">
              <a:solidFill>
                <a:schemeClr val="accent2">
                  <a:lumMod val="75000"/>
                </a:schemeClr>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5559353" y="5146518"/>
              <a:ext cx="79780" cy="15342"/>
            </a:xfrm>
            <a:prstGeom prst="straightConnector1">
              <a:avLst/>
            </a:prstGeom>
            <a:ln w="47625">
              <a:solidFill>
                <a:schemeClr val="accent2">
                  <a:lumMod val="75000"/>
                </a:schemeClr>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57" name="Oval 56"/>
          <p:cNvSpPr/>
          <p:nvPr/>
        </p:nvSpPr>
        <p:spPr>
          <a:xfrm>
            <a:off x="5360191" y="950031"/>
            <a:ext cx="945603" cy="925833"/>
          </a:xfrm>
          <a:prstGeom prst="ellipse">
            <a:avLst/>
          </a:prstGeom>
          <a:pattFill prst="pct5">
            <a:fgClr>
              <a:schemeClr val="tx1"/>
            </a:fgClr>
            <a:bgClr>
              <a:schemeClr val="bg1"/>
            </a:bgClr>
          </a:patt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1" name="Oval 30"/>
          <p:cNvSpPr/>
          <p:nvPr/>
        </p:nvSpPr>
        <p:spPr>
          <a:xfrm>
            <a:off x="1989582" y="3262192"/>
            <a:ext cx="1129085" cy="1168842"/>
          </a:xfrm>
          <a:prstGeom prst="ellipse">
            <a:avLst/>
          </a:prstGeom>
          <a:pattFill prst="pct5">
            <a:fgClr>
              <a:schemeClr val="tx1"/>
            </a:fgClr>
            <a:bgClr>
              <a:schemeClr val="bg1"/>
            </a:bgClr>
          </a:patt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8" name="Straight Connector 17"/>
          <p:cNvCxnSpPr/>
          <p:nvPr/>
        </p:nvCxnSpPr>
        <p:spPr>
          <a:xfrm flipH="1" flipV="1">
            <a:off x="2487168" y="5757062"/>
            <a:ext cx="10262" cy="77433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058452" y="3344563"/>
            <a:ext cx="990600" cy="992981"/>
          </a:xfrm>
          <a:prstGeom prst="ellipse">
            <a:avLst/>
          </a:prstGeom>
          <a:no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aphicFrame>
        <p:nvGraphicFramePr>
          <p:cNvPr id="5" name="Object 4"/>
          <p:cNvGraphicFramePr>
            <a:graphicFrameLocks noChangeAspect="1"/>
          </p:cNvGraphicFramePr>
          <p:nvPr>
            <p:extLst/>
          </p:nvPr>
        </p:nvGraphicFramePr>
        <p:xfrm>
          <a:off x="1935794" y="6353652"/>
          <a:ext cx="361833" cy="361833"/>
        </p:xfrm>
        <a:graphic>
          <a:graphicData uri="http://schemas.openxmlformats.org/presentationml/2006/ole">
            <mc:AlternateContent xmlns:mc="http://schemas.openxmlformats.org/markup-compatibility/2006">
              <mc:Choice xmlns:v="urn:schemas-microsoft-com:vml" Requires="v">
                <p:oleObj spid="_x0000_s579681" name="Equation" r:id="rId3" imgW="126720" imgH="126720" progId="Equation.DSMT4">
                  <p:embed/>
                </p:oleObj>
              </mc:Choice>
              <mc:Fallback>
                <p:oleObj name="Equation" r:id="rId3" imgW="126720" imgH="12672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794" y="6353652"/>
                        <a:ext cx="361833" cy="361833"/>
                      </a:xfrm>
                      <a:prstGeom prst="rect">
                        <a:avLst/>
                      </a:prstGeom>
                      <a:noFill/>
                      <a:ln>
                        <a:noFill/>
                      </a:ln>
                      <a:extLst/>
                    </p:spPr>
                  </p:pic>
                </p:oleObj>
              </mc:Fallback>
            </mc:AlternateContent>
          </a:graphicData>
        </a:graphic>
      </p:graphicFrame>
      <p:sp>
        <p:nvSpPr>
          <p:cNvPr id="13" name="Oval 12"/>
          <p:cNvSpPr/>
          <p:nvPr/>
        </p:nvSpPr>
        <p:spPr>
          <a:xfrm>
            <a:off x="714032" y="1946017"/>
            <a:ext cx="3796942" cy="3809495"/>
          </a:xfrm>
          <a:prstGeom prst="ellipse">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24" name="Straight Arrow Connector 23"/>
          <p:cNvCxnSpPr/>
          <p:nvPr/>
        </p:nvCxnSpPr>
        <p:spPr>
          <a:xfrm flipV="1">
            <a:off x="2060894" y="3747958"/>
            <a:ext cx="1162" cy="83056"/>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040393" y="3869108"/>
            <a:ext cx="8027" cy="61172"/>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49464" y="4431954"/>
            <a:ext cx="57280" cy="2045"/>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568750" y="3248446"/>
            <a:ext cx="79780" cy="15342"/>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529444" y="2826316"/>
            <a:ext cx="1698172" cy="10153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1" idx="1"/>
          </p:cNvCxnSpPr>
          <p:nvPr/>
        </p:nvCxnSpPr>
        <p:spPr>
          <a:xfrm flipH="1" flipV="1">
            <a:off x="2154933" y="3433365"/>
            <a:ext cx="375006" cy="4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60"/>
          <p:cNvGraphicFramePr>
            <a:graphicFrameLocks noChangeAspect="1"/>
          </p:cNvGraphicFramePr>
          <p:nvPr>
            <p:extLst/>
          </p:nvPr>
        </p:nvGraphicFramePr>
        <p:xfrm>
          <a:off x="2349523" y="3385044"/>
          <a:ext cx="264552" cy="288795"/>
        </p:xfrm>
        <a:graphic>
          <a:graphicData uri="http://schemas.openxmlformats.org/presentationml/2006/ole">
            <mc:AlternateContent xmlns:mc="http://schemas.openxmlformats.org/markup-compatibility/2006">
              <mc:Choice xmlns:v="urn:schemas-microsoft-com:vml" Requires="v">
                <p:oleObj spid="_x0000_s579682" name="Equation" r:id="rId5" imgW="126720" imgH="126720" progId="Equation.DSMT4">
                  <p:embed/>
                </p:oleObj>
              </mc:Choice>
              <mc:Fallback>
                <p:oleObj name="Equation" r:id="rId5" imgW="126720" imgH="126720" progId="Equation.DSMT4">
                  <p:embed/>
                  <p:pic>
                    <p:nvPicPr>
                      <p:cNvPr id="61" name="Object 60"/>
                      <p:cNvPicPr>
                        <a:picLocks noChangeAspect="1" noChangeArrowheads="1"/>
                      </p:cNvPicPr>
                      <p:nvPr/>
                    </p:nvPicPr>
                    <p:blipFill>
                      <a:blip r:embed="rId6"/>
                      <a:srcRect/>
                      <a:stretch>
                        <a:fillRect/>
                      </a:stretch>
                    </p:blipFill>
                    <p:spPr bwMode="auto">
                      <a:xfrm>
                        <a:off x="2349523" y="3385044"/>
                        <a:ext cx="264552" cy="288795"/>
                      </a:xfrm>
                      <a:prstGeom prst="rect">
                        <a:avLst/>
                      </a:prstGeom>
                      <a:noFill/>
                      <a:ln>
                        <a:noFill/>
                      </a:ln>
                    </p:spPr>
                  </p:pic>
                </p:oleObj>
              </mc:Fallback>
            </mc:AlternateContent>
          </a:graphicData>
        </a:graphic>
      </p:graphicFrame>
      <p:graphicFrame>
        <p:nvGraphicFramePr>
          <p:cNvPr id="62" name="Object 61"/>
          <p:cNvGraphicFramePr>
            <a:graphicFrameLocks noChangeAspect="1"/>
          </p:cNvGraphicFramePr>
          <p:nvPr>
            <p:extLst/>
          </p:nvPr>
        </p:nvGraphicFramePr>
        <p:xfrm>
          <a:off x="3547527" y="3126385"/>
          <a:ext cx="361156" cy="365816"/>
        </p:xfrm>
        <a:graphic>
          <a:graphicData uri="http://schemas.openxmlformats.org/presentationml/2006/ole">
            <mc:AlternateContent xmlns:mc="http://schemas.openxmlformats.org/markup-compatibility/2006">
              <mc:Choice xmlns:v="urn:schemas-microsoft-com:vml" Requires="v">
                <p:oleObj spid="_x0000_s579683" name="Equation" r:id="rId7" imgW="177480" imgH="164880" progId="Equation.DSMT4">
                  <p:embed/>
                </p:oleObj>
              </mc:Choice>
              <mc:Fallback>
                <p:oleObj name="Equation" r:id="rId7" imgW="177480" imgH="164880" progId="Equation.DSMT4">
                  <p:embed/>
                  <p:pic>
                    <p:nvPicPr>
                      <p:cNvPr id="62" name="Object 61"/>
                      <p:cNvPicPr>
                        <a:picLocks noChangeAspect="1" noChangeArrowheads="1"/>
                      </p:cNvPicPr>
                      <p:nvPr/>
                    </p:nvPicPr>
                    <p:blipFill>
                      <a:blip r:embed="rId8"/>
                      <a:srcRect/>
                      <a:stretch>
                        <a:fillRect/>
                      </a:stretch>
                    </p:blipFill>
                    <p:spPr bwMode="auto">
                      <a:xfrm>
                        <a:off x="3547527" y="3126385"/>
                        <a:ext cx="361156" cy="365816"/>
                      </a:xfrm>
                      <a:prstGeom prst="rect">
                        <a:avLst/>
                      </a:prstGeom>
                      <a:noFill/>
                      <a:ln>
                        <a:noFill/>
                      </a:ln>
                    </p:spPr>
                  </p:pic>
                </p:oleObj>
              </mc:Fallback>
            </mc:AlternateContent>
          </a:graphicData>
        </a:graphic>
      </p:graphicFrame>
      <p:sp>
        <p:nvSpPr>
          <p:cNvPr id="6" name="Arc 5"/>
          <p:cNvSpPr/>
          <p:nvPr/>
        </p:nvSpPr>
        <p:spPr>
          <a:xfrm>
            <a:off x="1673756" y="1242902"/>
            <a:ext cx="877824" cy="1353311"/>
          </a:xfrm>
          <a:prstGeom prst="arc">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29" name="Arc 28"/>
          <p:cNvSpPr/>
          <p:nvPr/>
        </p:nvSpPr>
        <p:spPr>
          <a:xfrm flipH="1">
            <a:off x="2564880" y="1241683"/>
            <a:ext cx="864524" cy="1353311"/>
          </a:xfrm>
          <a:prstGeom prst="arc">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17" name="AutoShape 8"/>
          <p:cNvSpPr>
            <a:spLocks noChangeArrowheads="1"/>
          </p:cNvSpPr>
          <p:nvPr/>
        </p:nvSpPr>
        <p:spPr bwMode="auto">
          <a:xfrm rot="13553423" flipV="1">
            <a:off x="1829154" y="829912"/>
            <a:ext cx="562082" cy="602171"/>
          </a:xfrm>
          <a:prstGeom prst="flowChartDelay">
            <a:avLst/>
          </a:prstGeom>
          <a:solidFill>
            <a:schemeClr val="bg1">
              <a:lumMod val="75000"/>
            </a:schemeClr>
          </a:solidFill>
          <a:ln w="25400">
            <a:solidFill>
              <a:srgbClr val="000000"/>
            </a:solidFill>
            <a:miter lim="800000"/>
            <a:headEnd/>
            <a:tailEnd/>
          </a:ln>
        </p:spPr>
        <p:txBody>
          <a:bodyPr/>
          <a:lstStyle/>
          <a:p>
            <a:pPr eaLnBrk="1" fontAlgn="auto" hangingPunct="1">
              <a:spcBef>
                <a:spcPts val="0"/>
              </a:spcBef>
              <a:spcAft>
                <a:spcPts val="0"/>
              </a:spcAft>
            </a:pPr>
            <a:endParaRPr lang="en-US">
              <a:solidFill>
                <a:prstClr val="black"/>
              </a:solidFill>
              <a:latin typeface="Calibri"/>
              <a:cs typeface="+mn-cs"/>
            </a:endParaRPr>
          </a:p>
        </p:txBody>
      </p:sp>
      <p:graphicFrame>
        <p:nvGraphicFramePr>
          <p:cNvPr id="2" name="Object 1"/>
          <p:cNvGraphicFramePr>
            <a:graphicFrameLocks noChangeAspect="1"/>
          </p:cNvGraphicFramePr>
          <p:nvPr>
            <p:extLst/>
          </p:nvPr>
        </p:nvGraphicFramePr>
        <p:xfrm>
          <a:off x="257974" y="4148020"/>
          <a:ext cx="489995" cy="530189"/>
        </p:xfrm>
        <a:graphic>
          <a:graphicData uri="http://schemas.openxmlformats.org/presentationml/2006/ole">
            <mc:AlternateContent xmlns:mc="http://schemas.openxmlformats.org/markup-compatibility/2006">
              <mc:Choice xmlns:v="urn:schemas-microsoft-com:vml" Requires="v">
                <p:oleObj spid="_x0000_s579684" name="Equation" r:id="rId9" imgW="152280" imgH="164880" progId="Equation.DSMT4">
                  <p:embed/>
                </p:oleObj>
              </mc:Choice>
              <mc:Fallback>
                <p:oleObj name="Equation" r:id="rId9" imgW="152280" imgH="164880" progId="Equation.DSMT4">
                  <p:embed/>
                  <p:pic>
                    <p:nvPicPr>
                      <p:cNvPr id="2"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974" y="4148020"/>
                        <a:ext cx="489995" cy="530189"/>
                      </a:xfrm>
                      <a:prstGeom prst="rect">
                        <a:avLst/>
                      </a:prstGeom>
                      <a:noFill/>
                      <a:ln>
                        <a:noFill/>
                      </a:ln>
                      <a:extLst/>
                    </p:spPr>
                  </p:pic>
                </p:oleObj>
              </mc:Fallback>
            </mc:AlternateContent>
          </a:graphicData>
        </a:graphic>
      </p:graphicFrame>
      <p:sp>
        <p:nvSpPr>
          <p:cNvPr id="16" name="AutoShape 8"/>
          <p:cNvSpPr>
            <a:spLocks noChangeArrowheads="1"/>
          </p:cNvSpPr>
          <p:nvPr/>
        </p:nvSpPr>
        <p:spPr bwMode="auto">
          <a:xfrm rot="18968960" flipV="1">
            <a:off x="2755488" y="827328"/>
            <a:ext cx="562082" cy="602171"/>
          </a:xfrm>
          <a:prstGeom prst="flowChartDelay">
            <a:avLst/>
          </a:prstGeom>
          <a:solidFill>
            <a:schemeClr val="bg1">
              <a:lumMod val="75000"/>
            </a:schemeClr>
          </a:solidFill>
          <a:ln w="25400">
            <a:solidFill>
              <a:srgbClr val="000000"/>
            </a:solidFill>
            <a:miter lim="800000"/>
            <a:headEnd/>
            <a:tailEnd/>
          </a:ln>
        </p:spPr>
        <p:txBody>
          <a:bodyPr/>
          <a:lstStyle/>
          <a:p>
            <a:pPr eaLnBrk="1" fontAlgn="auto" hangingPunct="1">
              <a:spcBef>
                <a:spcPts val="0"/>
              </a:spcBef>
              <a:spcAft>
                <a:spcPts val="0"/>
              </a:spcAft>
            </a:pPr>
            <a:endParaRPr lang="en-US">
              <a:solidFill>
                <a:prstClr val="black"/>
              </a:solidFill>
              <a:latin typeface="Calibri"/>
              <a:cs typeface="+mn-cs"/>
            </a:endParaRPr>
          </a:p>
        </p:txBody>
      </p:sp>
      <p:graphicFrame>
        <p:nvGraphicFramePr>
          <p:cNvPr id="3" name="Object 2"/>
          <p:cNvGraphicFramePr>
            <a:graphicFrameLocks noChangeAspect="1"/>
          </p:cNvGraphicFramePr>
          <p:nvPr>
            <p:extLst/>
          </p:nvPr>
        </p:nvGraphicFramePr>
        <p:xfrm>
          <a:off x="2820176" y="925032"/>
          <a:ext cx="381960" cy="381960"/>
        </p:xfrm>
        <a:graphic>
          <a:graphicData uri="http://schemas.openxmlformats.org/presentationml/2006/ole">
            <mc:AlternateContent xmlns:mc="http://schemas.openxmlformats.org/markup-compatibility/2006">
              <mc:Choice xmlns:v="urn:schemas-microsoft-com:vml" Requires="v">
                <p:oleObj spid="_x0000_s579685" name="Equation" r:id="rId11" imgW="164880" imgH="164880" progId="Equation.DSMT4">
                  <p:embed/>
                </p:oleObj>
              </mc:Choice>
              <mc:Fallback>
                <p:oleObj name="Equation" r:id="rId11" imgW="164880" imgH="164880" progId="Equation.DSMT4">
                  <p:embed/>
                  <p:pic>
                    <p:nvPicPr>
                      <p:cNvPr id="3" name="Object 2"/>
                      <p:cNvPicPr>
                        <a:picLocks noChangeAspect="1" noChangeArrowheads="1"/>
                      </p:cNvPicPr>
                      <p:nvPr/>
                    </p:nvPicPr>
                    <p:blipFill>
                      <a:blip r:embed="rId12"/>
                      <a:srcRect/>
                      <a:stretch>
                        <a:fillRect/>
                      </a:stretch>
                    </p:blipFill>
                    <p:spPr bwMode="auto">
                      <a:xfrm>
                        <a:off x="2820176" y="925032"/>
                        <a:ext cx="381960" cy="381960"/>
                      </a:xfrm>
                      <a:prstGeom prst="rect">
                        <a:avLst/>
                      </a:prstGeom>
                      <a:noFill/>
                      <a:ln>
                        <a:noFill/>
                      </a:ln>
                      <a:extLst/>
                    </p:spPr>
                  </p:pic>
                </p:oleObj>
              </mc:Fallback>
            </mc:AlternateContent>
          </a:graphicData>
        </a:graphic>
      </p:graphicFrame>
      <p:pic>
        <p:nvPicPr>
          <p:cNvPr id="26" name="Picture 7" descr="D:\Program Files\Common Files\Microsoft Shared\Clipart\themes1\Bullets\BD10298_.GIF"/>
          <p:cNvPicPr>
            <a:picLocks noChangeAspect="1" noChangeArrowheads="1"/>
          </p:cNvPicPr>
          <p:nvPr/>
        </p:nvPicPr>
        <p:blipFill>
          <a:blip r:embed="rId13">
            <a:duotone>
              <a:prstClr val="black"/>
              <a:schemeClr val="accent1">
                <a:tint val="45000"/>
                <a:satMod val="400000"/>
              </a:schemeClr>
            </a:duotone>
          </a:blip>
          <a:srcRect/>
          <a:stretch>
            <a:fillRect/>
          </a:stretch>
        </p:blipFill>
        <p:spPr bwMode="auto">
          <a:xfrm>
            <a:off x="2340683" y="6321833"/>
            <a:ext cx="336550" cy="376237"/>
          </a:xfrm>
          <a:prstGeom prst="rect">
            <a:avLst/>
          </a:prstGeom>
          <a:noFill/>
        </p:spPr>
      </p:pic>
      <p:pic>
        <p:nvPicPr>
          <p:cNvPr id="23" name="Picture 7" descr="D:\Program Files\Common Files\Microsoft Shared\Clipart\themes1\Bullets\BD10298_.GIF"/>
          <p:cNvPicPr>
            <a:picLocks noChangeAspect="1" noChangeArrowheads="1"/>
          </p:cNvPicPr>
          <p:nvPr/>
        </p:nvPicPr>
        <p:blipFill>
          <a:blip r:embed="rId13">
            <a:duotone>
              <a:prstClr val="black"/>
              <a:schemeClr val="accent1">
                <a:tint val="45000"/>
                <a:satMod val="400000"/>
              </a:schemeClr>
            </a:duotone>
          </a:blip>
          <a:srcRect/>
          <a:stretch>
            <a:fillRect/>
          </a:stretch>
        </p:blipFill>
        <p:spPr bwMode="auto">
          <a:xfrm>
            <a:off x="488132" y="3756762"/>
            <a:ext cx="336550" cy="376237"/>
          </a:xfrm>
          <a:prstGeom prst="rect">
            <a:avLst/>
          </a:prstGeom>
          <a:noFill/>
        </p:spPr>
      </p:pic>
      <p:pic>
        <p:nvPicPr>
          <p:cNvPr id="25" name="Picture 7" descr="D:\Program Files\Common Files\Microsoft Shared\Clipart\themes1\Bullets\BD10298_.GIF"/>
          <p:cNvPicPr>
            <a:picLocks noChangeAspect="1" noChangeArrowheads="1"/>
          </p:cNvPicPr>
          <p:nvPr/>
        </p:nvPicPr>
        <p:blipFill>
          <a:blip r:embed="rId13">
            <a:duotone>
              <a:prstClr val="black"/>
              <a:schemeClr val="accent1">
                <a:tint val="45000"/>
                <a:satMod val="400000"/>
              </a:schemeClr>
            </a:duotone>
          </a:blip>
          <a:srcRect/>
          <a:stretch>
            <a:fillRect/>
          </a:stretch>
        </p:blipFill>
        <p:spPr bwMode="auto">
          <a:xfrm>
            <a:off x="4323862" y="3578633"/>
            <a:ext cx="336550" cy="376237"/>
          </a:xfrm>
          <a:prstGeom prst="rect">
            <a:avLst/>
          </a:prstGeom>
          <a:noFill/>
        </p:spPr>
      </p:pic>
      <p:sp>
        <p:nvSpPr>
          <p:cNvPr id="30" name="Oval 29"/>
          <p:cNvSpPr/>
          <p:nvPr/>
        </p:nvSpPr>
        <p:spPr>
          <a:xfrm>
            <a:off x="5371666" y="910126"/>
            <a:ext cx="990600" cy="992981"/>
          </a:xfrm>
          <a:prstGeom prst="ellipse">
            <a:avLst/>
          </a:prstGeom>
          <a:no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32" name="Straight Arrow Connector 31"/>
          <p:cNvCxnSpPr/>
          <p:nvPr/>
        </p:nvCxnSpPr>
        <p:spPr>
          <a:xfrm flipV="1">
            <a:off x="5374107" y="1301646"/>
            <a:ext cx="1162" cy="83056"/>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353606" y="1422796"/>
            <a:ext cx="8027" cy="61172"/>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noChangeAspect="1"/>
          </p:cNvGraphicFramePr>
          <p:nvPr>
            <p:extLst/>
          </p:nvPr>
        </p:nvGraphicFramePr>
        <p:xfrm>
          <a:off x="6612764" y="1104983"/>
          <a:ext cx="264552" cy="288795"/>
        </p:xfrm>
        <a:graphic>
          <a:graphicData uri="http://schemas.openxmlformats.org/presentationml/2006/ole">
            <mc:AlternateContent xmlns:mc="http://schemas.openxmlformats.org/markup-compatibility/2006">
              <mc:Choice xmlns:v="urn:schemas-microsoft-com:vml" Requires="v">
                <p:oleObj spid="_x0000_s579686" name="Equation" r:id="rId14" imgW="126720" imgH="126720" progId="Equation.DSMT4">
                  <p:embed/>
                </p:oleObj>
              </mc:Choice>
              <mc:Fallback>
                <p:oleObj name="Equation" r:id="rId14" imgW="126720" imgH="126720" progId="Equation.DSMT4">
                  <p:embed/>
                  <p:pic>
                    <p:nvPicPr>
                      <p:cNvPr id="38" name="Object 37"/>
                      <p:cNvPicPr>
                        <a:picLocks noChangeAspect="1" noChangeArrowheads="1"/>
                      </p:cNvPicPr>
                      <p:nvPr/>
                    </p:nvPicPr>
                    <p:blipFill>
                      <a:blip r:embed="rId6"/>
                      <a:srcRect/>
                      <a:stretch>
                        <a:fillRect/>
                      </a:stretch>
                    </p:blipFill>
                    <p:spPr bwMode="auto">
                      <a:xfrm>
                        <a:off x="6612764" y="1104983"/>
                        <a:ext cx="264552" cy="288795"/>
                      </a:xfrm>
                      <a:prstGeom prst="rect">
                        <a:avLst/>
                      </a:prstGeom>
                      <a:noFill/>
                      <a:ln>
                        <a:noFill/>
                      </a:ln>
                    </p:spPr>
                  </p:pic>
                </p:oleObj>
              </mc:Fallback>
            </mc:AlternateContent>
          </a:graphicData>
        </a:graphic>
      </p:graphicFrame>
      <p:sp>
        <p:nvSpPr>
          <p:cNvPr id="4" name="Flowchart: Direct Access Storage 3"/>
          <p:cNvSpPr/>
          <p:nvPr/>
        </p:nvSpPr>
        <p:spPr>
          <a:xfrm rot="10800000">
            <a:off x="7552706" y="961899"/>
            <a:ext cx="1223158" cy="902525"/>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Round Single Corner Rectangle 7"/>
          <p:cNvSpPr/>
          <p:nvPr/>
        </p:nvSpPr>
        <p:spPr>
          <a:xfrm>
            <a:off x="7030192" y="985652"/>
            <a:ext cx="1353790" cy="855023"/>
          </a:xfrm>
          <a:prstGeom prst="round1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 name="Oval 6"/>
          <p:cNvSpPr/>
          <p:nvPr/>
        </p:nvSpPr>
        <p:spPr>
          <a:xfrm>
            <a:off x="6875814" y="961900"/>
            <a:ext cx="332509" cy="914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0" name="Straight Connector 9"/>
          <p:cNvCxnSpPr>
            <a:stCxn id="7" idx="0"/>
          </p:cNvCxnSpPr>
          <p:nvPr/>
        </p:nvCxnSpPr>
        <p:spPr>
          <a:xfrm flipV="1">
            <a:off x="7042069" y="950026"/>
            <a:ext cx="1555666" cy="118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042068" y="973777"/>
            <a:ext cx="1555666" cy="1187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065817" y="1852551"/>
            <a:ext cx="1555666" cy="11874"/>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7" idx="0"/>
          </p:cNvCxnSpPr>
          <p:nvPr/>
        </p:nvCxnSpPr>
        <p:spPr>
          <a:xfrm flipV="1">
            <a:off x="7030192" y="961900"/>
            <a:ext cx="11877" cy="4631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52"/>
          <p:cNvGraphicFramePr>
            <a:graphicFrameLocks noChangeAspect="1"/>
          </p:cNvGraphicFramePr>
          <p:nvPr>
            <p:extLst/>
          </p:nvPr>
        </p:nvGraphicFramePr>
        <p:xfrm>
          <a:off x="7418388" y="1941513"/>
          <a:ext cx="317500" cy="376237"/>
        </p:xfrm>
        <a:graphic>
          <a:graphicData uri="http://schemas.openxmlformats.org/presentationml/2006/ole">
            <mc:AlternateContent xmlns:mc="http://schemas.openxmlformats.org/markup-compatibility/2006">
              <mc:Choice xmlns:v="urn:schemas-microsoft-com:vml" Requires="v">
                <p:oleObj spid="_x0000_s579687" name="Equation" r:id="rId15" imgW="152280" imgH="164880" progId="Equation.DSMT4">
                  <p:embed/>
                </p:oleObj>
              </mc:Choice>
              <mc:Fallback>
                <p:oleObj name="Equation" r:id="rId15" imgW="152280" imgH="164880" progId="Equation.DSMT4">
                  <p:embed/>
                  <p:pic>
                    <p:nvPicPr>
                      <p:cNvPr id="53" name="Object 52"/>
                      <p:cNvPicPr>
                        <a:picLocks noChangeAspect="1" noChangeArrowheads="1"/>
                      </p:cNvPicPr>
                      <p:nvPr/>
                    </p:nvPicPr>
                    <p:blipFill>
                      <a:blip r:embed="rId16"/>
                      <a:srcRect/>
                      <a:stretch>
                        <a:fillRect/>
                      </a:stretch>
                    </p:blipFill>
                    <p:spPr bwMode="auto">
                      <a:xfrm>
                        <a:off x="7418388" y="1941513"/>
                        <a:ext cx="317500" cy="376237"/>
                      </a:xfrm>
                      <a:prstGeom prst="rect">
                        <a:avLst/>
                      </a:prstGeom>
                      <a:noFill/>
                      <a:ln>
                        <a:noFill/>
                      </a:ln>
                    </p:spPr>
                  </p:pic>
                </p:oleObj>
              </mc:Fallback>
            </mc:AlternateContent>
          </a:graphicData>
        </a:graphic>
      </p:graphicFrame>
      <p:graphicFrame>
        <p:nvGraphicFramePr>
          <p:cNvPr id="54" name="Object 53"/>
          <p:cNvGraphicFramePr>
            <a:graphicFrameLocks noChangeAspect="1"/>
          </p:cNvGraphicFramePr>
          <p:nvPr>
            <p:extLst/>
          </p:nvPr>
        </p:nvGraphicFramePr>
        <p:xfrm>
          <a:off x="7239000" y="2466975"/>
          <a:ext cx="1162050" cy="722313"/>
        </p:xfrm>
        <a:graphic>
          <a:graphicData uri="http://schemas.openxmlformats.org/presentationml/2006/ole">
            <mc:AlternateContent xmlns:mc="http://schemas.openxmlformats.org/markup-compatibility/2006">
              <mc:Choice xmlns:v="urn:schemas-microsoft-com:vml" Requires="v">
                <p:oleObj spid="_x0000_s579688" name="Equation" r:id="rId17" imgW="736560" imgH="419040" progId="Equation.DSMT4">
                  <p:embed/>
                </p:oleObj>
              </mc:Choice>
              <mc:Fallback>
                <p:oleObj name="Equation" r:id="rId17" imgW="736560" imgH="419040" progId="Equation.DSMT4">
                  <p:embed/>
                  <p:pic>
                    <p:nvPicPr>
                      <p:cNvPr id="54" name="Object 53"/>
                      <p:cNvPicPr>
                        <a:picLocks noChangeAspect="1" noChangeArrowheads="1"/>
                      </p:cNvPicPr>
                      <p:nvPr/>
                    </p:nvPicPr>
                    <p:blipFill>
                      <a:blip r:embed="rId18"/>
                      <a:srcRect/>
                      <a:stretch>
                        <a:fillRect/>
                      </a:stretch>
                    </p:blipFill>
                    <p:spPr bwMode="auto">
                      <a:xfrm>
                        <a:off x="7239000" y="2466975"/>
                        <a:ext cx="1162050" cy="722313"/>
                      </a:xfrm>
                      <a:prstGeom prst="rect">
                        <a:avLst/>
                      </a:prstGeom>
                      <a:noFill/>
                      <a:ln>
                        <a:noFill/>
                      </a:ln>
                    </p:spPr>
                  </p:pic>
                </p:oleObj>
              </mc:Fallback>
            </mc:AlternateContent>
          </a:graphicData>
        </a:graphic>
      </p:graphicFrame>
      <p:graphicFrame>
        <p:nvGraphicFramePr>
          <p:cNvPr id="55" name="Object 54"/>
          <p:cNvGraphicFramePr>
            <a:graphicFrameLocks noChangeAspect="1"/>
          </p:cNvGraphicFramePr>
          <p:nvPr>
            <p:extLst/>
          </p:nvPr>
        </p:nvGraphicFramePr>
        <p:xfrm>
          <a:off x="5058267" y="1212647"/>
          <a:ext cx="236538" cy="287338"/>
        </p:xfrm>
        <a:graphic>
          <a:graphicData uri="http://schemas.openxmlformats.org/presentationml/2006/ole">
            <mc:AlternateContent xmlns:mc="http://schemas.openxmlformats.org/markup-compatibility/2006">
              <mc:Choice xmlns:v="urn:schemas-microsoft-com:vml" Requires="v">
                <p:oleObj spid="_x0000_s579689" name="Equation" r:id="rId19" imgW="114120" imgH="126720" progId="Equation.DSMT4">
                  <p:embed/>
                </p:oleObj>
              </mc:Choice>
              <mc:Fallback>
                <p:oleObj name="Equation" r:id="rId19" imgW="114120" imgH="126720" progId="Equation.DSMT4">
                  <p:embed/>
                  <p:pic>
                    <p:nvPicPr>
                      <p:cNvPr id="55" name="Object 54"/>
                      <p:cNvPicPr>
                        <a:picLocks noChangeAspect="1" noChangeArrowheads="1"/>
                      </p:cNvPicPr>
                      <p:nvPr/>
                    </p:nvPicPr>
                    <p:blipFill>
                      <a:blip r:embed="rId20"/>
                      <a:srcRect/>
                      <a:stretch>
                        <a:fillRect/>
                      </a:stretch>
                    </p:blipFill>
                    <p:spPr bwMode="auto">
                      <a:xfrm>
                        <a:off x="5058267" y="1212647"/>
                        <a:ext cx="236538" cy="287338"/>
                      </a:xfrm>
                      <a:prstGeom prst="rect">
                        <a:avLst/>
                      </a:prstGeom>
                      <a:noFill/>
                      <a:ln>
                        <a:noFill/>
                      </a:ln>
                    </p:spPr>
                  </p:pic>
                </p:oleObj>
              </mc:Fallback>
            </mc:AlternateContent>
          </a:graphicData>
        </a:graphic>
      </p:graphicFrame>
      <p:graphicFrame>
        <p:nvGraphicFramePr>
          <p:cNvPr id="58" name="Object 57"/>
          <p:cNvGraphicFramePr>
            <a:graphicFrameLocks noChangeAspect="1"/>
          </p:cNvGraphicFramePr>
          <p:nvPr>
            <p:extLst/>
          </p:nvPr>
        </p:nvGraphicFramePr>
        <p:xfrm>
          <a:off x="4664075" y="2411413"/>
          <a:ext cx="1855788" cy="682625"/>
        </p:xfrm>
        <a:graphic>
          <a:graphicData uri="http://schemas.openxmlformats.org/presentationml/2006/ole">
            <mc:AlternateContent xmlns:mc="http://schemas.openxmlformats.org/markup-compatibility/2006">
              <mc:Choice xmlns:v="urn:schemas-microsoft-com:vml" Requires="v">
                <p:oleObj spid="_x0000_s579690" name="Equation" r:id="rId21" imgW="1244520" imgH="419040" progId="Equation.DSMT4">
                  <p:embed/>
                </p:oleObj>
              </mc:Choice>
              <mc:Fallback>
                <p:oleObj name="Equation" r:id="rId21" imgW="1244520" imgH="419040" progId="Equation.DSMT4">
                  <p:embed/>
                  <p:pic>
                    <p:nvPicPr>
                      <p:cNvPr id="58" name="Object 57"/>
                      <p:cNvPicPr>
                        <a:picLocks noChangeAspect="1" noChangeArrowheads="1"/>
                      </p:cNvPicPr>
                      <p:nvPr/>
                    </p:nvPicPr>
                    <p:blipFill>
                      <a:blip r:embed="rId22"/>
                      <a:srcRect/>
                      <a:stretch>
                        <a:fillRect/>
                      </a:stretch>
                    </p:blipFill>
                    <p:spPr bwMode="auto">
                      <a:xfrm>
                        <a:off x="4664075" y="2411413"/>
                        <a:ext cx="1855788" cy="682625"/>
                      </a:xfrm>
                      <a:prstGeom prst="rect">
                        <a:avLst/>
                      </a:prstGeom>
                      <a:noFill/>
                      <a:ln>
                        <a:noFill/>
                      </a:ln>
                    </p:spPr>
                  </p:pic>
                </p:oleObj>
              </mc:Fallback>
            </mc:AlternateContent>
          </a:graphicData>
        </a:graphic>
      </p:graphicFrame>
      <p:graphicFrame>
        <p:nvGraphicFramePr>
          <p:cNvPr id="59" name="Object 58"/>
          <p:cNvGraphicFramePr>
            <a:graphicFrameLocks noChangeAspect="1"/>
          </p:cNvGraphicFramePr>
          <p:nvPr>
            <p:extLst/>
          </p:nvPr>
        </p:nvGraphicFramePr>
        <p:xfrm>
          <a:off x="5052992" y="3454009"/>
          <a:ext cx="1079500" cy="352425"/>
        </p:xfrm>
        <a:graphic>
          <a:graphicData uri="http://schemas.openxmlformats.org/presentationml/2006/ole">
            <mc:AlternateContent xmlns:mc="http://schemas.openxmlformats.org/markup-compatibility/2006">
              <mc:Choice xmlns:v="urn:schemas-microsoft-com:vml" Requires="v">
                <p:oleObj spid="_x0000_s579691" name="Equation" r:id="rId23" imgW="723600" imgH="215640" progId="Equation.DSMT4">
                  <p:embed/>
                </p:oleObj>
              </mc:Choice>
              <mc:Fallback>
                <p:oleObj name="Equation" r:id="rId23" imgW="723600" imgH="215640" progId="Equation.DSMT4">
                  <p:embed/>
                  <p:pic>
                    <p:nvPicPr>
                      <p:cNvPr id="59" name="Object 58"/>
                      <p:cNvPicPr>
                        <a:picLocks noChangeAspect="1" noChangeArrowheads="1"/>
                      </p:cNvPicPr>
                      <p:nvPr/>
                    </p:nvPicPr>
                    <p:blipFill>
                      <a:blip r:embed="rId24"/>
                      <a:srcRect/>
                      <a:stretch>
                        <a:fillRect/>
                      </a:stretch>
                    </p:blipFill>
                    <p:spPr bwMode="auto">
                      <a:xfrm>
                        <a:off x="5052992" y="3454009"/>
                        <a:ext cx="1079500" cy="352425"/>
                      </a:xfrm>
                      <a:prstGeom prst="rect">
                        <a:avLst/>
                      </a:prstGeom>
                      <a:noFill/>
                      <a:ln>
                        <a:noFill/>
                      </a:ln>
                    </p:spPr>
                  </p:pic>
                </p:oleObj>
              </mc:Fallback>
            </mc:AlternateContent>
          </a:graphicData>
        </a:graphic>
      </p:graphicFrame>
      <p:graphicFrame>
        <p:nvGraphicFramePr>
          <p:cNvPr id="65" name="Object 64"/>
          <p:cNvGraphicFramePr>
            <a:graphicFrameLocks noChangeAspect="1"/>
          </p:cNvGraphicFramePr>
          <p:nvPr>
            <p:extLst/>
          </p:nvPr>
        </p:nvGraphicFramePr>
        <p:xfrm>
          <a:off x="6294438" y="3335338"/>
          <a:ext cx="947737" cy="684212"/>
        </p:xfrm>
        <a:graphic>
          <a:graphicData uri="http://schemas.openxmlformats.org/presentationml/2006/ole">
            <mc:AlternateContent xmlns:mc="http://schemas.openxmlformats.org/markup-compatibility/2006">
              <mc:Choice xmlns:v="urn:schemas-microsoft-com:vml" Requires="v">
                <p:oleObj spid="_x0000_s579692" name="Equation" r:id="rId25" imgW="634680" imgH="419040" progId="Equation.DSMT4">
                  <p:embed/>
                </p:oleObj>
              </mc:Choice>
              <mc:Fallback>
                <p:oleObj name="Equation" r:id="rId25" imgW="634680" imgH="419040" progId="Equation.DSMT4">
                  <p:embed/>
                  <p:pic>
                    <p:nvPicPr>
                      <p:cNvPr id="65" name="Object 64"/>
                      <p:cNvPicPr>
                        <a:picLocks noChangeAspect="1" noChangeArrowheads="1"/>
                      </p:cNvPicPr>
                      <p:nvPr/>
                    </p:nvPicPr>
                    <p:blipFill>
                      <a:blip r:embed="rId26"/>
                      <a:srcRect/>
                      <a:stretch>
                        <a:fillRect/>
                      </a:stretch>
                    </p:blipFill>
                    <p:spPr bwMode="auto">
                      <a:xfrm>
                        <a:off x="6294438" y="3335338"/>
                        <a:ext cx="947737" cy="684212"/>
                      </a:xfrm>
                      <a:prstGeom prst="rect">
                        <a:avLst/>
                      </a:prstGeom>
                      <a:noFill/>
                      <a:ln>
                        <a:noFill/>
                      </a:ln>
                    </p:spPr>
                  </p:pic>
                </p:oleObj>
              </mc:Fallback>
            </mc:AlternateContent>
          </a:graphicData>
        </a:graphic>
      </p:graphicFrame>
      <p:graphicFrame>
        <p:nvGraphicFramePr>
          <p:cNvPr id="66" name="Object 65"/>
          <p:cNvGraphicFramePr>
            <a:graphicFrameLocks noChangeAspect="1"/>
          </p:cNvGraphicFramePr>
          <p:nvPr>
            <p:extLst/>
          </p:nvPr>
        </p:nvGraphicFramePr>
        <p:xfrm>
          <a:off x="5066887" y="3442834"/>
          <a:ext cx="1192213" cy="352425"/>
        </p:xfrm>
        <a:graphic>
          <a:graphicData uri="http://schemas.openxmlformats.org/presentationml/2006/ole">
            <mc:AlternateContent xmlns:mc="http://schemas.openxmlformats.org/markup-compatibility/2006">
              <mc:Choice xmlns:v="urn:schemas-microsoft-com:vml" Requires="v">
                <p:oleObj spid="_x0000_s579693" name="Equation" r:id="rId27" imgW="799920" imgH="215640" progId="Equation.DSMT4">
                  <p:embed/>
                </p:oleObj>
              </mc:Choice>
              <mc:Fallback>
                <p:oleObj name="Equation" r:id="rId27" imgW="799920" imgH="215640" progId="Equation.DSMT4">
                  <p:embed/>
                  <p:pic>
                    <p:nvPicPr>
                      <p:cNvPr id="66" name="Object 65"/>
                      <p:cNvPicPr>
                        <a:picLocks noChangeAspect="1" noChangeArrowheads="1"/>
                      </p:cNvPicPr>
                      <p:nvPr/>
                    </p:nvPicPr>
                    <p:blipFill>
                      <a:blip r:embed="rId28"/>
                      <a:srcRect/>
                      <a:stretch>
                        <a:fillRect/>
                      </a:stretch>
                    </p:blipFill>
                    <p:spPr bwMode="auto">
                      <a:xfrm>
                        <a:off x="5066887" y="3442834"/>
                        <a:ext cx="1192213" cy="352425"/>
                      </a:xfrm>
                      <a:prstGeom prst="rect">
                        <a:avLst/>
                      </a:prstGeom>
                      <a:noFill/>
                      <a:ln>
                        <a:noFill/>
                      </a:ln>
                    </p:spPr>
                  </p:pic>
                </p:oleObj>
              </mc:Fallback>
            </mc:AlternateContent>
          </a:graphicData>
        </a:graphic>
      </p:graphicFrame>
      <p:graphicFrame>
        <p:nvGraphicFramePr>
          <p:cNvPr id="68" name="Object 67"/>
          <p:cNvGraphicFramePr>
            <a:graphicFrameLocks noChangeAspect="1"/>
          </p:cNvGraphicFramePr>
          <p:nvPr>
            <p:extLst/>
          </p:nvPr>
        </p:nvGraphicFramePr>
        <p:xfrm>
          <a:off x="5110163" y="4214813"/>
          <a:ext cx="2103437" cy="808037"/>
        </p:xfrm>
        <a:graphic>
          <a:graphicData uri="http://schemas.openxmlformats.org/presentationml/2006/ole">
            <mc:AlternateContent xmlns:mc="http://schemas.openxmlformats.org/markup-compatibility/2006">
              <mc:Choice xmlns:v="urn:schemas-microsoft-com:vml" Requires="v">
                <p:oleObj spid="_x0000_s579694" name="Equation" r:id="rId29" imgW="1409400" imgH="495000" progId="Equation.DSMT4">
                  <p:embed/>
                </p:oleObj>
              </mc:Choice>
              <mc:Fallback>
                <p:oleObj name="Equation" r:id="rId29" imgW="1409400" imgH="495000" progId="Equation.DSMT4">
                  <p:embed/>
                  <p:pic>
                    <p:nvPicPr>
                      <p:cNvPr id="68" name="Object 67"/>
                      <p:cNvPicPr>
                        <a:picLocks noChangeAspect="1" noChangeArrowheads="1"/>
                      </p:cNvPicPr>
                      <p:nvPr/>
                    </p:nvPicPr>
                    <p:blipFill>
                      <a:blip r:embed="rId30"/>
                      <a:srcRect/>
                      <a:stretch>
                        <a:fillRect/>
                      </a:stretch>
                    </p:blipFill>
                    <p:spPr bwMode="auto">
                      <a:xfrm>
                        <a:off x="5110163" y="4214813"/>
                        <a:ext cx="2103437" cy="808037"/>
                      </a:xfrm>
                      <a:prstGeom prst="rect">
                        <a:avLst/>
                      </a:prstGeom>
                      <a:noFill/>
                      <a:ln>
                        <a:noFill/>
                      </a:ln>
                    </p:spPr>
                  </p:pic>
                </p:oleObj>
              </mc:Fallback>
            </mc:AlternateContent>
          </a:graphicData>
        </a:graphic>
      </p:graphicFrame>
      <p:sp>
        <p:nvSpPr>
          <p:cNvPr id="50" name="Text Box 74"/>
          <p:cNvSpPr txBox="1">
            <a:spLocks noChangeArrowheads="1"/>
          </p:cNvSpPr>
          <p:nvPr/>
        </p:nvSpPr>
        <p:spPr bwMode="auto">
          <a:xfrm>
            <a:off x="737649" y="35625"/>
            <a:ext cx="8171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Model of the  magnetic </a:t>
            </a:r>
            <a:r>
              <a:rPr lang="en-US" sz="2800" b="1" dirty="0" err="1" smtClean="0">
                <a:solidFill>
                  <a:srgbClr val="0000FF"/>
                </a:solidFill>
              </a:rPr>
              <a:t>Aharonov</a:t>
            </a:r>
            <a:r>
              <a:rPr lang="en-US" sz="2800" b="1" dirty="0" smtClean="0">
                <a:solidFill>
                  <a:srgbClr val="0000FF"/>
                </a:solidFill>
              </a:rPr>
              <a:t>-Bohm </a:t>
            </a:r>
            <a:r>
              <a:rPr lang="en-US" sz="2800" b="1" dirty="0">
                <a:solidFill>
                  <a:srgbClr val="0000FF"/>
                </a:solidFill>
              </a:rPr>
              <a:t>Effect</a:t>
            </a:r>
            <a:r>
              <a:rPr lang="en-US" sz="2800" b="1" dirty="0">
                <a:solidFill>
                  <a:srgbClr val="0000FF"/>
                </a:solidFill>
                <a:latin typeface="Times New Roman" pitchFamily="18" charset="0"/>
              </a:rPr>
              <a:t> </a:t>
            </a:r>
          </a:p>
        </p:txBody>
      </p:sp>
      <p:graphicFrame>
        <p:nvGraphicFramePr>
          <p:cNvPr id="67" name="Object 66"/>
          <p:cNvGraphicFramePr>
            <a:graphicFrameLocks noChangeAspect="1"/>
          </p:cNvGraphicFramePr>
          <p:nvPr>
            <p:extLst/>
          </p:nvPr>
        </p:nvGraphicFramePr>
        <p:xfrm>
          <a:off x="2800350" y="6389688"/>
          <a:ext cx="261938" cy="287337"/>
        </p:xfrm>
        <a:graphic>
          <a:graphicData uri="http://schemas.openxmlformats.org/presentationml/2006/ole">
            <mc:AlternateContent xmlns:mc="http://schemas.openxmlformats.org/markup-compatibility/2006">
              <mc:Choice xmlns:v="urn:schemas-microsoft-com:vml" Requires="v">
                <p:oleObj spid="_x0000_s579695" name="Equation" r:id="rId31" imgW="126720" imgH="126720" progId="Equation.DSMT4">
                  <p:embed/>
                </p:oleObj>
              </mc:Choice>
              <mc:Fallback>
                <p:oleObj name="Equation" r:id="rId31" imgW="126720" imgH="126720" progId="Equation.DSMT4">
                  <p:embed/>
                  <p:pic>
                    <p:nvPicPr>
                      <p:cNvPr id="67" name="Object 66"/>
                      <p:cNvPicPr>
                        <a:picLocks noChangeAspect="1" noChangeArrowheads="1"/>
                      </p:cNvPicPr>
                      <p:nvPr/>
                    </p:nvPicPr>
                    <p:blipFill>
                      <a:blip r:embed="rId32"/>
                      <a:srcRect/>
                      <a:stretch>
                        <a:fillRect/>
                      </a:stretch>
                    </p:blipFill>
                    <p:spPr bwMode="auto">
                      <a:xfrm>
                        <a:off x="2800350" y="6389688"/>
                        <a:ext cx="261938" cy="287337"/>
                      </a:xfrm>
                      <a:prstGeom prst="rect">
                        <a:avLst/>
                      </a:prstGeom>
                      <a:noFill/>
                      <a:ln>
                        <a:noFill/>
                      </a:ln>
                    </p:spPr>
                  </p:pic>
                </p:oleObj>
              </mc:Fallback>
            </mc:AlternateContent>
          </a:graphicData>
        </a:graphic>
      </p:graphicFrame>
      <p:cxnSp>
        <p:nvCxnSpPr>
          <p:cNvPr id="69" name="Straight Arrow Connector 68"/>
          <p:cNvCxnSpPr/>
          <p:nvPr/>
        </p:nvCxnSpPr>
        <p:spPr>
          <a:xfrm flipV="1">
            <a:off x="2766951" y="6356909"/>
            <a:ext cx="5510" cy="3289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70" name="Object 69"/>
          <p:cNvGraphicFramePr>
            <a:graphicFrameLocks noChangeAspect="1"/>
          </p:cNvGraphicFramePr>
          <p:nvPr>
            <p:extLst/>
          </p:nvPr>
        </p:nvGraphicFramePr>
        <p:xfrm>
          <a:off x="7756525" y="463550"/>
          <a:ext cx="344488" cy="461963"/>
        </p:xfrm>
        <a:graphic>
          <a:graphicData uri="http://schemas.openxmlformats.org/presentationml/2006/ole">
            <mc:AlternateContent xmlns:mc="http://schemas.openxmlformats.org/markup-compatibility/2006">
              <mc:Choice xmlns:v="urn:schemas-microsoft-com:vml" Requires="v">
                <p:oleObj spid="_x0000_s579696" name="Equation" r:id="rId33" imgW="164880" imgH="203040" progId="Equation.DSMT4">
                  <p:embed/>
                </p:oleObj>
              </mc:Choice>
              <mc:Fallback>
                <p:oleObj name="Equation" r:id="rId33" imgW="164880" imgH="203040" progId="Equation.DSMT4">
                  <p:embed/>
                  <p:pic>
                    <p:nvPicPr>
                      <p:cNvPr id="70" name="Object 69"/>
                      <p:cNvPicPr>
                        <a:picLocks noChangeAspect="1" noChangeArrowheads="1"/>
                      </p:cNvPicPr>
                      <p:nvPr/>
                    </p:nvPicPr>
                    <p:blipFill>
                      <a:blip r:embed="rId34"/>
                      <a:srcRect/>
                      <a:stretch>
                        <a:fillRect/>
                      </a:stretch>
                    </p:blipFill>
                    <p:spPr bwMode="auto">
                      <a:xfrm>
                        <a:off x="7756525" y="463550"/>
                        <a:ext cx="344488" cy="461963"/>
                      </a:xfrm>
                      <a:prstGeom prst="rect">
                        <a:avLst/>
                      </a:prstGeom>
                      <a:noFill/>
                      <a:ln>
                        <a:noFill/>
                      </a:ln>
                    </p:spPr>
                  </p:pic>
                </p:oleObj>
              </mc:Fallback>
            </mc:AlternateContent>
          </a:graphicData>
        </a:graphic>
      </p:graphicFrame>
      <p:graphicFrame>
        <p:nvGraphicFramePr>
          <p:cNvPr id="71" name="Object 70"/>
          <p:cNvGraphicFramePr>
            <a:graphicFrameLocks noChangeAspect="1"/>
          </p:cNvGraphicFramePr>
          <p:nvPr>
            <p:extLst/>
          </p:nvPr>
        </p:nvGraphicFramePr>
        <p:xfrm>
          <a:off x="7913688" y="1920875"/>
          <a:ext cx="476250" cy="376238"/>
        </p:xfrm>
        <a:graphic>
          <a:graphicData uri="http://schemas.openxmlformats.org/presentationml/2006/ole">
            <mc:AlternateContent xmlns:mc="http://schemas.openxmlformats.org/markup-compatibility/2006">
              <mc:Choice xmlns:v="urn:schemas-microsoft-com:vml" Requires="v">
                <p:oleObj spid="_x0000_s579697" name="Equation" r:id="rId35" imgW="228600" imgH="164880" progId="Equation.DSMT4">
                  <p:embed/>
                </p:oleObj>
              </mc:Choice>
              <mc:Fallback>
                <p:oleObj name="Equation" r:id="rId35" imgW="228600" imgH="164880" progId="Equation.DSMT4">
                  <p:embed/>
                  <p:pic>
                    <p:nvPicPr>
                      <p:cNvPr id="71" name="Object 70"/>
                      <p:cNvPicPr>
                        <a:picLocks noChangeAspect="1" noChangeArrowheads="1"/>
                      </p:cNvPicPr>
                      <p:nvPr/>
                    </p:nvPicPr>
                    <p:blipFill>
                      <a:blip r:embed="rId36"/>
                      <a:srcRect/>
                      <a:stretch>
                        <a:fillRect/>
                      </a:stretch>
                    </p:blipFill>
                    <p:spPr bwMode="auto">
                      <a:xfrm>
                        <a:off x="7913688" y="1920875"/>
                        <a:ext cx="476250" cy="376238"/>
                      </a:xfrm>
                      <a:prstGeom prst="rect">
                        <a:avLst/>
                      </a:prstGeom>
                      <a:noFill/>
                      <a:ln>
                        <a:noFill/>
                      </a:ln>
                    </p:spPr>
                  </p:pic>
                </p:oleObj>
              </mc:Fallback>
            </mc:AlternateContent>
          </a:graphicData>
        </a:graphic>
      </p:graphicFrame>
      <p:graphicFrame>
        <p:nvGraphicFramePr>
          <p:cNvPr id="72" name="Object 71"/>
          <p:cNvGraphicFramePr>
            <a:graphicFrameLocks noChangeAspect="1"/>
          </p:cNvGraphicFramePr>
          <p:nvPr>
            <p:extLst/>
          </p:nvPr>
        </p:nvGraphicFramePr>
        <p:xfrm>
          <a:off x="4423355" y="4062743"/>
          <a:ext cx="468167" cy="508558"/>
        </p:xfrm>
        <a:graphic>
          <a:graphicData uri="http://schemas.openxmlformats.org/presentationml/2006/ole">
            <mc:AlternateContent xmlns:mc="http://schemas.openxmlformats.org/markup-compatibility/2006">
              <mc:Choice xmlns:v="urn:schemas-microsoft-com:vml" Requires="v">
                <p:oleObj spid="_x0000_s579698" name="Equation" r:id="rId37" imgW="152280" imgH="164880" progId="Equation.DSMT4">
                  <p:embed/>
                </p:oleObj>
              </mc:Choice>
              <mc:Fallback>
                <p:oleObj name="Equation" r:id="rId37" imgW="152280" imgH="164880" progId="Equation.DSMT4">
                  <p:embed/>
                  <p:pic>
                    <p:nvPicPr>
                      <p:cNvPr id="72" name="Object 7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23355" y="4062743"/>
                        <a:ext cx="468167" cy="508558"/>
                      </a:xfrm>
                      <a:prstGeom prst="rect">
                        <a:avLst/>
                      </a:prstGeom>
                      <a:noFill/>
                      <a:ln>
                        <a:noFill/>
                      </a:ln>
                      <a:extLst/>
                    </p:spPr>
                  </p:pic>
                </p:oleObj>
              </mc:Fallback>
            </mc:AlternateContent>
          </a:graphicData>
        </a:graphic>
      </p:graphicFrame>
      <p:graphicFrame>
        <p:nvGraphicFramePr>
          <p:cNvPr id="73" name="Object 72"/>
          <p:cNvGraphicFramePr>
            <a:graphicFrameLocks noChangeAspect="1"/>
          </p:cNvGraphicFramePr>
          <p:nvPr>
            <p:extLst/>
          </p:nvPr>
        </p:nvGraphicFramePr>
        <p:xfrm>
          <a:off x="1948306" y="967563"/>
          <a:ext cx="381960" cy="381960"/>
        </p:xfrm>
        <a:graphic>
          <a:graphicData uri="http://schemas.openxmlformats.org/presentationml/2006/ole">
            <mc:AlternateContent xmlns:mc="http://schemas.openxmlformats.org/markup-compatibility/2006">
              <mc:Choice xmlns:v="urn:schemas-microsoft-com:vml" Requires="v">
                <p:oleObj spid="_x0000_s579699" name="Equation" r:id="rId39" imgW="164880" imgH="164880" progId="Equation.DSMT4">
                  <p:embed/>
                </p:oleObj>
              </mc:Choice>
              <mc:Fallback>
                <p:oleObj name="Equation" r:id="rId39" imgW="164880" imgH="164880" progId="Equation.DSMT4">
                  <p:embed/>
                  <p:pic>
                    <p:nvPicPr>
                      <p:cNvPr id="73" name="Object 72"/>
                      <p:cNvPicPr>
                        <a:picLocks noChangeAspect="1" noChangeArrowheads="1"/>
                      </p:cNvPicPr>
                      <p:nvPr/>
                    </p:nvPicPr>
                    <p:blipFill>
                      <a:blip r:embed="rId40"/>
                      <a:srcRect/>
                      <a:stretch>
                        <a:fillRect/>
                      </a:stretch>
                    </p:blipFill>
                    <p:spPr bwMode="auto">
                      <a:xfrm>
                        <a:off x="1948306" y="967563"/>
                        <a:ext cx="381960" cy="3819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3418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1989582" y="3262192"/>
            <a:ext cx="1129085" cy="1168842"/>
          </a:xfrm>
          <a:prstGeom prst="ellipse">
            <a:avLst/>
          </a:prstGeom>
          <a:pattFill prst="pct5">
            <a:fgClr>
              <a:schemeClr val="tx1"/>
            </a:fgClr>
            <a:bgClr>
              <a:schemeClr val="bg1"/>
            </a:bgClr>
          </a:patt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18" name="Straight Connector 17"/>
          <p:cNvCxnSpPr/>
          <p:nvPr/>
        </p:nvCxnSpPr>
        <p:spPr>
          <a:xfrm flipH="1" flipV="1">
            <a:off x="2494483" y="5749747"/>
            <a:ext cx="2947" cy="78165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058452" y="3344563"/>
            <a:ext cx="990600" cy="992981"/>
          </a:xfrm>
          <a:prstGeom prst="ellipse">
            <a:avLst/>
          </a:prstGeom>
          <a:no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aphicFrame>
        <p:nvGraphicFramePr>
          <p:cNvPr id="5" name="Object 4"/>
          <p:cNvGraphicFramePr>
            <a:graphicFrameLocks noChangeAspect="1"/>
          </p:cNvGraphicFramePr>
          <p:nvPr>
            <p:extLst/>
          </p:nvPr>
        </p:nvGraphicFramePr>
        <p:xfrm>
          <a:off x="1935794" y="6353652"/>
          <a:ext cx="361833" cy="361833"/>
        </p:xfrm>
        <a:graphic>
          <a:graphicData uri="http://schemas.openxmlformats.org/presentationml/2006/ole">
            <mc:AlternateContent xmlns:mc="http://schemas.openxmlformats.org/markup-compatibility/2006">
              <mc:Choice xmlns:v="urn:schemas-microsoft-com:vml" Requires="v">
                <p:oleObj spid="_x0000_s580725" name="Equation" r:id="rId3" imgW="126720" imgH="126720" progId="Equation.DSMT4">
                  <p:embed/>
                </p:oleObj>
              </mc:Choice>
              <mc:Fallback>
                <p:oleObj name="Equation" r:id="rId3" imgW="126720" imgH="12672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794" y="6353652"/>
                        <a:ext cx="361833" cy="361833"/>
                      </a:xfrm>
                      <a:prstGeom prst="rect">
                        <a:avLst/>
                      </a:prstGeom>
                      <a:noFill/>
                      <a:ln>
                        <a:noFill/>
                      </a:ln>
                      <a:extLst/>
                    </p:spPr>
                  </p:pic>
                </p:oleObj>
              </mc:Fallback>
            </mc:AlternateContent>
          </a:graphicData>
        </a:graphic>
      </p:graphicFrame>
      <p:sp>
        <p:nvSpPr>
          <p:cNvPr id="13" name="Oval 12"/>
          <p:cNvSpPr/>
          <p:nvPr/>
        </p:nvSpPr>
        <p:spPr>
          <a:xfrm>
            <a:off x="714032" y="1946017"/>
            <a:ext cx="3796942" cy="3809495"/>
          </a:xfrm>
          <a:prstGeom prst="ellipse">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cxnSp>
        <p:nvCxnSpPr>
          <p:cNvPr id="24" name="Straight Arrow Connector 23"/>
          <p:cNvCxnSpPr/>
          <p:nvPr/>
        </p:nvCxnSpPr>
        <p:spPr>
          <a:xfrm flipV="1">
            <a:off x="2060894" y="3747958"/>
            <a:ext cx="1162" cy="83056"/>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040393" y="3869108"/>
            <a:ext cx="8027" cy="61172"/>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49464" y="4431954"/>
            <a:ext cx="57280" cy="2045"/>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568750" y="3248446"/>
            <a:ext cx="79780" cy="15342"/>
          </a:xfrm>
          <a:prstGeom prst="straightConnector1">
            <a:avLst/>
          </a:prstGeom>
          <a:ln w="47625">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529444" y="2826316"/>
            <a:ext cx="1698172" cy="10153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1" idx="1"/>
          </p:cNvCxnSpPr>
          <p:nvPr/>
        </p:nvCxnSpPr>
        <p:spPr>
          <a:xfrm flipH="1" flipV="1">
            <a:off x="2154933" y="3433365"/>
            <a:ext cx="375006" cy="4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60"/>
          <p:cNvGraphicFramePr>
            <a:graphicFrameLocks noChangeAspect="1"/>
          </p:cNvGraphicFramePr>
          <p:nvPr>
            <p:extLst/>
          </p:nvPr>
        </p:nvGraphicFramePr>
        <p:xfrm>
          <a:off x="2349523" y="3385044"/>
          <a:ext cx="264552" cy="288795"/>
        </p:xfrm>
        <a:graphic>
          <a:graphicData uri="http://schemas.openxmlformats.org/presentationml/2006/ole">
            <mc:AlternateContent xmlns:mc="http://schemas.openxmlformats.org/markup-compatibility/2006">
              <mc:Choice xmlns:v="urn:schemas-microsoft-com:vml" Requires="v">
                <p:oleObj spid="_x0000_s580726" name="Equation" r:id="rId5" imgW="126720" imgH="126720" progId="Equation.DSMT4">
                  <p:embed/>
                </p:oleObj>
              </mc:Choice>
              <mc:Fallback>
                <p:oleObj name="Equation" r:id="rId5" imgW="126720" imgH="126720" progId="Equation.DSMT4">
                  <p:embed/>
                  <p:pic>
                    <p:nvPicPr>
                      <p:cNvPr id="61" name="Object 60"/>
                      <p:cNvPicPr>
                        <a:picLocks noChangeAspect="1" noChangeArrowheads="1"/>
                      </p:cNvPicPr>
                      <p:nvPr/>
                    </p:nvPicPr>
                    <p:blipFill>
                      <a:blip r:embed="rId6"/>
                      <a:srcRect/>
                      <a:stretch>
                        <a:fillRect/>
                      </a:stretch>
                    </p:blipFill>
                    <p:spPr bwMode="auto">
                      <a:xfrm>
                        <a:off x="2349523" y="3385044"/>
                        <a:ext cx="264552" cy="288795"/>
                      </a:xfrm>
                      <a:prstGeom prst="rect">
                        <a:avLst/>
                      </a:prstGeom>
                      <a:noFill/>
                      <a:ln>
                        <a:noFill/>
                      </a:ln>
                    </p:spPr>
                  </p:pic>
                </p:oleObj>
              </mc:Fallback>
            </mc:AlternateContent>
          </a:graphicData>
        </a:graphic>
      </p:graphicFrame>
      <p:graphicFrame>
        <p:nvGraphicFramePr>
          <p:cNvPr id="62" name="Object 61"/>
          <p:cNvGraphicFramePr>
            <a:graphicFrameLocks noChangeAspect="1"/>
          </p:cNvGraphicFramePr>
          <p:nvPr>
            <p:extLst/>
          </p:nvPr>
        </p:nvGraphicFramePr>
        <p:xfrm>
          <a:off x="3547527" y="3126385"/>
          <a:ext cx="361156" cy="365816"/>
        </p:xfrm>
        <a:graphic>
          <a:graphicData uri="http://schemas.openxmlformats.org/presentationml/2006/ole">
            <mc:AlternateContent xmlns:mc="http://schemas.openxmlformats.org/markup-compatibility/2006">
              <mc:Choice xmlns:v="urn:schemas-microsoft-com:vml" Requires="v">
                <p:oleObj spid="_x0000_s580727" name="Equation" r:id="rId7" imgW="177480" imgH="164880" progId="Equation.DSMT4">
                  <p:embed/>
                </p:oleObj>
              </mc:Choice>
              <mc:Fallback>
                <p:oleObj name="Equation" r:id="rId7" imgW="177480" imgH="164880" progId="Equation.DSMT4">
                  <p:embed/>
                  <p:pic>
                    <p:nvPicPr>
                      <p:cNvPr id="62" name="Object 61"/>
                      <p:cNvPicPr>
                        <a:picLocks noChangeAspect="1" noChangeArrowheads="1"/>
                      </p:cNvPicPr>
                      <p:nvPr/>
                    </p:nvPicPr>
                    <p:blipFill>
                      <a:blip r:embed="rId8"/>
                      <a:srcRect/>
                      <a:stretch>
                        <a:fillRect/>
                      </a:stretch>
                    </p:blipFill>
                    <p:spPr bwMode="auto">
                      <a:xfrm>
                        <a:off x="3547527" y="3126385"/>
                        <a:ext cx="361156" cy="365816"/>
                      </a:xfrm>
                      <a:prstGeom prst="rect">
                        <a:avLst/>
                      </a:prstGeom>
                      <a:noFill/>
                      <a:ln>
                        <a:noFill/>
                      </a:ln>
                    </p:spPr>
                  </p:pic>
                </p:oleObj>
              </mc:Fallback>
            </mc:AlternateContent>
          </a:graphicData>
        </a:graphic>
      </p:graphicFrame>
      <p:sp>
        <p:nvSpPr>
          <p:cNvPr id="6" name="Arc 5"/>
          <p:cNvSpPr/>
          <p:nvPr/>
        </p:nvSpPr>
        <p:spPr>
          <a:xfrm>
            <a:off x="1673756" y="1242902"/>
            <a:ext cx="877824" cy="1353311"/>
          </a:xfrm>
          <a:prstGeom prst="arc">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29" name="Arc 28"/>
          <p:cNvSpPr/>
          <p:nvPr/>
        </p:nvSpPr>
        <p:spPr>
          <a:xfrm flipH="1">
            <a:off x="2564880" y="1241683"/>
            <a:ext cx="864524" cy="1353311"/>
          </a:xfrm>
          <a:prstGeom prst="arc">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17" name="AutoShape 8"/>
          <p:cNvSpPr>
            <a:spLocks noChangeArrowheads="1"/>
          </p:cNvSpPr>
          <p:nvPr/>
        </p:nvSpPr>
        <p:spPr bwMode="auto">
          <a:xfrm rot="13553423" flipV="1">
            <a:off x="1829154" y="829912"/>
            <a:ext cx="562082" cy="602171"/>
          </a:xfrm>
          <a:prstGeom prst="flowChartDelay">
            <a:avLst/>
          </a:prstGeom>
          <a:solidFill>
            <a:schemeClr val="bg1">
              <a:lumMod val="75000"/>
            </a:schemeClr>
          </a:solidFill>
          <a:ln w="25400">
            <a:solidFill>
              <a:srgbClr val="000000"/>
            </a:solidFill>
            <a:miter lim="800000"/>
            <a:headEnd/>
            <a:tailEnd/>
          </a:ln>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16" name="AutoShape 8"/>
          <p:cNvSpPr>
            <a:spLocks noChangeArrowheads="1"/>
          </p:cNvSpPr>
          <p:nvPr/>
        </p:nvSpPr>
        <p:spPr bwMode="auto">
          <a:xfrm rot="18968960" flipV="1">
            <a:off x="2755488" y="827328"/>
            <a:ext cx="562082" cy="602171"/>
          </a:xfrm>
          <a:prstGeom prst="flowChartDelay">
            <a:avLst/>
          </a:prstGeom>
          <a:solidFill>
            <a:schemeClr val="bg1">
              <a:lumMod val="75000"/>
            </a:schemeClr>
          </a:solidFill>
          <a:ln w="25400">
            <a:solidFill>
              <a:srgbClr val="000000"/>
            </a:solidFill>
            <a:miter lim="800000"/>
            <a:headEnd/>
            <a:tailEnd/>
          </a:ln>
        </p:spPr>
        <p:txBody>
          <a:bodyPr/>
          <a:lstStyle/>
          <a:p>
            <a:pPr eaLnBrk="1" fontAlgn="auto" hangingPunct="1">
              <a:spcBef>
                <a:spcPts val="0"/>
              </a:spcBef>
              <a:spcAft>
                <a:spcPts val="0"/>
              </a:spcAft>
            </a:pPr>
            <a:endParaRPr lang="en-US">
              <a:solidFill>
                <a:prstClr val="black"/>
              </a:solidFill>
              <a:latin typeface="Calibri"/>
              <a:cs typeface="+mn-cs"/>
            </a:endParaRPr>
          </a:p>
        </p:txBody>
      </p:sp>
      <p:pic>
        <p:nvPicPr>
          <p:cNvPr id="26" name="Picture 7" descr="D:\Program Files\Common Files\Microsoft Shared\Clipart\themes1\Bullets\BD10298_.GIF"/>
          <p:cNvPicPr>
            <a:picLocks noChangeAspect="1" noChangeArrowheads="1"/>
          </p:cNvPicPr>
          <p:nvPr/>
        </p:nvPicPr>
        <p:blipFill>
          <a:blip r:embed="rId9">
            <a:duotone>
              <a:prstClr val="black"/>
              <a:schemeClr val="accent1">
                <a:tint val="45000"/>
                <a:satMod val="400000"/>
              </a:schemeClr>
            </a:duotone>
          </a:blip>
          <a:srcRect/>
          <a:stretch>
            <a:fillRect/>
          </a:stretch>
        </p:blipFill>
        <p:spPr bwMode="auto">
          <a:xfrm>
            <a:off x="2340683" y="6321833"/>
            <a:ext cx="336550" cy="376237"/>
          </a:xfrm>
          <a:prstGeom prst="rect">
            <a:avLst/>
          </a:prstGeom>
          <a:noFill/>
        </p:spPr>
      </p:pic>
      <p:pic>
        <p:nvPicPr>
          <p:cNvPr id="23" name="Picture 7" descr="D:\Program Files\Common Files\Microsoft Shared\Clipart\themes1\Bullets\BD10298_.GIF"/>
          <p:cNvPicPr>
            <a:picLocks noChangeAspect="1" noChangeArrowheads="1"/>
          </p:cNvPicPr>
          <p:nvPr/>
        </p:nvPicPr>
        <p:blipFill>
          <a:blip r:embed="rId9">
            <a:duotone>
              <a:prstClr val="black"/>
              <a:schemeClr val="accent1">
                <a:tint val="45000"/>
                <a:satMod val="400000"/>
              </a:schemeClr>
            </a:duotone>
          </a:blip>
          <a:srcRect/>
          <a:stretch>
            <a:fillRect/>
          </a:stretch>
        </p:blipFill>
        <p:spPr bwMode="auto">
          <a:xfrm>
            <a:off x="488132" y="3756762"/>
            <a:ext cx="336550" cy="376237"/>
          </a:xfrm>
          <a:prstGeom prst="rect">
            <a:avLst/>
          </a:prstGeom>
          <a:noFill/>
        </p:spPr>
      </p:pic>
      <p:pic>
        <p:nvPicPr>
          <p:cNvPr id="25" name="Picture 7" descr="D:\Program Files\Common Files\Microsoft Shared\Clipart\themes1\Bullets\BD10298_.GIF"/>
          <p:cNvPicPr>
            <a:picLocks noChangeAspect="1" noChangeArrowheads="1"/>
          </p:cNvPicPr>
          <p:nvPr/>
        </p:nvPicPr>
        <p:blipFill>
          <a:blip r:embed="rId9">
            <a:duotone>
              <a:prstClr val="black"/>
              <a:schemeClr val="accent1">
                <a:tint val="45000"/>
                <a:satMod val="400000"/>
              </a:schemeClr>
            </a:duotone>
          </a:blip>
          <a:srcRect/>
          <a:stretch>
            <a:fillRect/>
          </a:stretch>
        </p:blipFill>
        <p:spPr bwMode="auto">
          <a:xfrm>
            <a:off x="4323862" y="3578633"/>
            <a:ext cx="336550" cy="376237"/>
          </a:xfrm>
          <a:prstGeom prst="rect">
            <a:avLst/>
          </a:prstGeom>
          <a:noFill/>
        </p:spPr>
      </p:pic>
      <p:graphicFrame>
        <p:nvGraphicFramePr>
          <p:cNvPr id="55" name="Object 54"/>
          <p:cNvGraphicFramePr>
            <a:graphicFrameLocks noChangeAspect="1"/>
          </p:cNvGraphicFramePr>
          <p:nvPr>
            <p:extLst/>
          </p:nvPr>
        </p:nvGraphicFramePr>
        <p:xfrm>
          <a:off x="1698379" y="3668768"/>
          <a:ext cx="236538" cy="287338"/>
        </p:xfrm>
        <a:graphic>
          <a:graphicData uri="http://schemas.openxmlformats.org/presentationml/2006/ole">
            <mc:AlternateContent xmlns:mc="http://schemas.openxmlformats.org/markup-compatibility/2006">
              <mc:Choice xmlns:v="urn:schemas-microsoft-com:vml" Requires="v">
                <p:oleObj spid="_x0000_s580728" name="Equation" r:id="rId10" imgW="114120" imgH="126720" progId="Equation.DSMT4">
                  <p:embed/>
                </p:oleObj>
              </mc:Choice>
              <mc:Fallback>
                <p:oleObj name="Equation" r:id="rId10" imgW="114120" imgH="126720" progId="Equation.DSMT4">
                  <p:embed/>
                  <p:pic>
                    <p:nvPicPr>
                      <p:cNvPr id="55" name="Object 54"/>
                      <p:cNvPicPr>
                        <a:picLocks noChangeAspect="1" noChangeArrowheads="1"/>
                      </p:cNvPicPr>
                      <p:nvPr/>
                    </p:nvPicPr>
                    <p:blipFill>
                      <a:blip r:embed="rId11"/>
                      <a:srcRect/>
                      <a:stretch>
                        <a:fillRect/>
                      </a:stretch>
                    </p:blipFill>
                    <p:spPr bwMode="auto">
                      <a:xfrm>
                        <a:off x="1698379" y="3668768"/>
                        <a:ext cx="236538" cy="287338"/>
                      </a:xfrm>
                      <a:prstGeom prst="rect">
                        <a:avLst/>
                      </a:prstGeom>
                      <a:noFill/>
                      <a:ln>
                        <a:noFill/>
                      </a:ln>
                    </p:spPr>
                  </p:pic>
                </p:oleObj>
              </mc:Fallback>
            </mc:AlternateContent>
          </a:graphicData>
        </a:graphic>
      </p:graphicFrame>
      <p:graphicFrame>
        <p:nvGraphicFramePr>
          <p:cNvPr id="69" name="Object 68"/>
          <p:cNvGraphicFramePr>
            <a:graphicFrameLocks noChangeAspect="1"/>
          </p:cNvGraphicFramePr>
          <p:nvPr>
            <p:extLst/>
          </p:nvPr>
        </p:nvGraphicFramePr>
        <p:xfrm>
          <a:off x="2800350" y="6389688"/>
          <a:ext cx="261938" cy="287337"/>
        </p:xfrm>
        <a:graphic>
          <a:graphicData uri="http://schemas.openxmlformats.org/presentationml/2006/ole">
            <mc:AlternateContent xmlns:mc="http://schemas.openxmlformats.org/markup-compatibility/2006">
              <mc:Choice xmlns:v="urn:schemas-microsoft-com:vml" Requires="v">
                <p:oleObj spid="_x0000_s580729" name="Equation" r:id="rId12" imgW="126720" imgH="126720" progId="Equation.DSMT4">
                  <p:embed/>
                </p:oleObj>
              </mc:Choice>
              <mc:Fallback>
                <p:oleObj name="Equation" r:id="rId12" imgW="126720" imgH="126720" progId="Equation.DSMT4">
                  <p:embed/>
                  <p:pic>
                    <p:nvPicPr>
                      <p:cNvPr id="69" name="Object 68"/>
                      <p:cNvPicPr>
                        <a:picLocks noChangeAspect="1" noChangeArrowheads="1"/>
                      </p:cNvPicPr>
                      <p:nvPr/>
                    </p:nvPicPr>
                    <p:blipFill>
                      <a:blip r:embed="rId13"/>
                      <a:srcRect/>
                      <a:stretch>
                        <a:fillRect/>
                      </a:stretch>
                    </p:blipFill>
                    <p:spPr bwMode="auto">
                      <a:xfrm>
                        <a:off x="2800350" y="6389688"/>
                        <a:ext cx="261938" cy="287337"/>
                      </a:xfrm>
                      <a:prstGeom prst="rect">
                        <a:avLst/>
                      </a:prstGeom>
                      <a:noFill/>
                      <a:ln>
                        <a:noFill/>
                      </a:ln>
                    </p:spPr>
                  </p:pic>
                </p:oleObj>
              </mc:Fallback>
            </mc:AlternateContent>
          </a:graphicData>
        </a:graphic>
      </p:graphicFrame>
      <p:cxnSp>
        <p:nvCxnSpPr>
          <p:cNvPr id="11" name="Straight Arrow Connector 10"/>
          <p:cNvCxnSpPr/>
          <p:nvPr/>
        </p:nvCxnSpPr>
        <p:spPr>
          <a:xfrm flipV="1">
            <a:off x="2766951" y="6230679"/>
            <a:ext cx="18779" cy="4551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518193" y="5770305"/>
            <a:ext cx="554616" cy="244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71" name="Object 70"/>
          <p:cNvGraphicFramePr>
            <a:graphicFrameLocks noChangeAspect="1"/>
          </p:cNvGraphicFramePr>
          <p:nvPr>
            <p:extLst/>
          </p:nvPr>
        </p:nvGraphicFramePr>
        <p:xfrm>
          <a:off x="2686050" y="5808663"/>
          <a:ext cx="261938" cy="287337"/>
        </p:xfrm>
        <a:graphic>
          <a:graphicData uri="http://schemas.openxmlformats.org/presentationml/2006/ole">
            <mc:AlternateContent xmlns:mc="http://schemas.openxmlformats.org/markup-compatibility/2006">
              <mc:Choice xmlns:v="urn:schemas-microsoft-com:vml" Requires="v">
                <p:oleObj spid="_x0000_s580730" name="Equation" r:id="rId14" imgW="126720" imgH="126720" progId="Equation.DSMT4">
                  <p:embed/>
                </p:oleObj>
              </mc:Choice>
              <mc:Fallback>
                <p:oleObj name="Equation" r:id="rId14" imgW="126720" imgH="126720" progId="Equation.DSMT4">
                  <p:embed/>
                  <p:pic>
                    <p:nvPicPr>
                      <p:cNvPr id="71" name="Object 70"/>
                      <p:cNvPicPr>
                        <a:picLocks noChangeAspect="1" noChangeArrowheads="1"/>
                      </p:cNvPicPr>
                      <p:nvPr/>
                    </p:nvPicPr>
                    <p:blipFill>
                      <a:blip r:embed="rId13"/>
                      <a:srcRect/>
                      <a:stretch>
                        <a:fillRect/>
                      </a:stretch>
                    </p:blipFill>
                    <p:spPr bwMode="auto">
                      <a:xfrm>
                        <a:off x="2686050" y="5808663"/>
                        <a:ext cx="261938" cy="287337"/>
                      </a:xfrm>
                      <a:prstGeom prst="rect">
                        <a:avLst/>
                      </a:prstGeom>
                      <a:noFill/>
                      <a:ln>
                        <a:noFill/>
                      </a:ln>
                    </p:spPr>
                  </p:pic>
                </p:oleObj>
              </mc:Fallback>
            </mc:AlternateContent>
          </a:graphicData>
        </a:graphic>
      </p:graphicFrame>
      <p:graphicFrame>
        <p:nvGraphicFramePr>
          <p:cNvPr id="68" name="Object 67"/>
          <p:cNvGraphicFramePr>
            <a:graphicFrameLocks noChangeAspect="1"/>
          </p:cNvGraphicFramePr>
          <p:nvPr>
            <p:extLst/>
          </p:nvPr>
        </p:nvGraphicFramePr>
        <p:xfrm>
          <a:off x="7144566" y="550397"/>
          <a:ext cx="1533525" cy="808037"/>
        </p:xfrm>
        <a:graphic>
          <a:graphicData uri="http://schemas.openxmlformats.org/presentationml/2006/ole">
            <mc:AlternateContent xmlns:mc="http://schemas.openxmlformats.org/markup-compatibility/2006">
              <mc:Choice xmlns:v="urn:schemas-microsoft-com:vml" Requires="v">
                <p:oleObj spid="_x0000_s580731" name="Equation" r:id="rId15" imgW="1028520" imgH="495000" progId="Equation.DSMT4">
                  <p:embed/>
                </p:oleObj>
              </mc:Choice>
              <mc:Fallback>
                <p:oleObj name="Equation" r:id="rId15" imgW="1028520" imgH="495000" progId="Equation.DSMT4">
                  <p:embed/>
                  <p:pic>
                    <p:nvPicPr>
                      <p:cNvPr id="68" name="Object 67"/>
                      <p:cNvPicPr>
                        <a:picLocks noChangeAspect="1" noChangeArrowheads="1"/>
                      </p:cNvPicPr>
                      <p:nvPr/>
                    </p:nvPicPr>
                    <p:blipFill>
                      <a:blip r:embed="rId16"/>
                      <a:srcRect/>
                      <a:stretch>
                        <a:fillRect/>
                      </a:stretch>
                    </p:blipFill>
                    <p:spPr bwMode="auto">
                      <a:xfrm>
                        <a:off x="7144566" y="550397"/>
                        <a:ext cx="1533525" cy="80803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nvPr>
        </p:nvGraphicFramePr>
        <p:xfrm>
          <a:off x="5214949" y="2285367"/>
          <a:ext cx="887412" cy="665163"/>
        </p:xfrm>
        <a:graphic>
          <a:graphicData uri="http://schemas.openxmlformats.org/presentationml/2006/ole">
            <mc:AlternateContent xmlns:mc="http://schemas.openxmlformats.org/markup-compatibility/2006">
              <mc:Choice xmlns:v="urn:schemas-microsoft-com:vml" Requires="v">
                <p:oleObj spid="_x0000_s580732" name="Equation" r:id="rId17" imgW="558720" imgH="419040" progId="Equation.DSMT4">
                  <p:embed/>
                </p:oleObj>
              </mc:Choice>
              <mc:Fallback>
                <p:oleObj name="Equation" r:id="rId17" imgW="558720" imgH="419040" progId="Equation.DSMT4">
                  <p:embed/>
                  <p:pic>
                    <p:nvPicPr>
                      <p:cNvPr id="28" name="Object 27"/>
                      <p:cNvPicPr>
                        <a:picLocks noChangeAspect="1" noChangeArrowheads="1"/>
                      </p:cNvPicPr>
                      <p:nvPr/>
                    </p:nvPicPr>
                    <p:blipFill>
                      <a:blip r:embed="rId18"/>
                      <a:srcRect/>
                      <a:stretch>
                        <a:fillRect/>
                      </a:stretch>
                    </p:blipFill>
                    <p:spPr bwMode="auto">
                      <a:xfrm>
                        <a:off x="5214949" y="2285367"/>
                        <a:ext cx="887412" cy="665163"/>
                      </a:xfrm>
                      <a:prstGeom prst="rect">
                        <a:avLst/>
                      </a:prstGeom>
                      <a:noFill/>
                      <a:ln>
                        <a:noFill/>
                      </a:ln>
                      <a:extLst/>
                    </p:spPr>
                  </p:pic>
                </p:oleObj>
              </mc:Fallback>
            </mc:AlternateContent>
          </a:graphicData>
        </a:graphic>
      </p:graphicFrame>
      <p:graphicFrame>
        <p:nvGraphicFramePr>
          <p:cNvPr id="45" name="Object 44"/>
          <p:cNvGraphicFramePr>
            <a:graphicFrameLocks noChangeAspect="1"/>
          </p:cNvGraphicFramePr>
          <p:nvPr>
            <p:extLst/>
          </p:nvPr>
        </p:nvGraphicFramePr>
        <p:xfrm>
          <a:off x="5099401" y="1439468"/>
          <a:ext cx="1068388" cy="527050"/>
        </p:xfrm>
        <a:graphic>
          <a:graphicData uri="http://schemas.openxmlformats.org/presentationml/2006/ole">
            <mc:AlternateContent xmlns:mc="http://schemas.openxmlformats.org/markup-compatibility/2006">
              <mc:Choice xmlns:v="urn:schemas-microsoft-com:vml" Requires="v">
                <p:oleObj spid="_x0000_s580733" name="Equation" r:id="rId19" imgW="876240" imgH="431640" progId="Equation.DSMT4">
                  <p:embed/>
                </p:oleObj>
              </mc:Choice>
              <mc:Fallback>
                <p:oleObj name="Equation" r:id="rId19" imgW="876240" imgH="431640" progId="Equation.DSMT4">
                  <p:embed/>
                  <p:pic>
                    <p:nvPicPr>
                      <p:cNvPr id="45" name="Object 44"/>
                      <p:cNvPicPr>
                        <a:picLocks noChangeAspect="1" noChangeArrowheads="1"/>
                      </p:cNvPicPr>
                      <p:nvPr/>
                    </p:nvPicPr>
                    <p:blipFill>
                      <a:blip r:embed="rId20"/>
                      <a:srcRect/>
                      <a:stretch>
                        <a:fillRect/>
                      </a:stretch>
                    </p:blipFill>
                    <p:spPr bwMode="auto">
                      <a:xfrm>
                        <a:off x="5099401" y="1439468"/>
                        <a:ext cx="1068388" cy="527050"/>
                      </a:xfrm>
                      <a:prstGeom prst="rect">
                        <a:avLst/>
                      </a:prstGeom>
                      <a:noFill/>
                      <a:ln>
                        <a:noFill/>
                      </a:ln>
                      <a:extLst/>
                    </p:spPr>
                  </p:pic>
                </p:oleObj>
              </mc:Fallback>
            </mc:AlternateContent>
          </a:graphicData>
        </a:graphic>
      </p:graphicFrame>
      <p:graphicFrame>
        <p:nvGraphicFramePr>
          <p:cNvPr id="47" name="Object 46"/>
          <p:cNvGraphicFramePr>
            <a:graphicFrameLocks noChangeAspect="1"/>
          </p:cNvGraphicFramePr>
          <p:nvPr>
            <p:extLst/>
          </p:nvPr>
        </p:nvGraphicFramePr>
        <p:xfrm>
          <a:off x="6678612" y="1451062"/>
          <a:ext cx="1044575" cy="581025"/>
        </p:xfrm>
        <a:graphic>
          <a:graphicData uri="http://schemas.openxmlformats.org/presentationml/2006/ole">
            <mc:AlternateContent xmlns:mc="http://schemas.openxmlformats.org/markup-compatibility/2006">
              <mc:Choice xmlns:v="urn:schemas-microsoft-com:vml" Requires="v">
                <p:oleObj spid="_x0000_s580734" name="Equation" r:id="rId21" imgW="774360" imgH="431640" progId="Equation.DSMT4">
                  <p:embed/>
                </p:oleObj>
              </mc:Choice>
              <mc:Fallback>
                <p:oleObj name="Equation" r:id="rId21" imgW="774360" imgH="431640" progId="Equation.DSMT4">
                  <p:embed/>
                  <p:pic>
                    <p:nvPicPr>
                      <p:cNvPr id="47" name="Object 46"/>
                      <p:cNvPicPr>
                        <a:picLocks noChangeAspect="1" noChangeArrowheads="1"/>
                      </p:cNvPicPr>
                      <p:nvPr/>
                    </p:nvPicPr>
                    <p:blipFill>
                      <a:blip r:embed="rId22"/>
                      <a:srcRect/>
                      <a:stretch>
                        <a:fillRect/>
                      </a:stretch>
                    </p:blipFill>
                    <p:spPr bwMode="auto">
                      <a:xfrm>
                        <a:off x="6678612" y="1451062"/>
                        <a:ext cx="1044575" cy="581025"/>
                      </a:xfrm>
                      <a:prstGeom prst="rect">
                        <a:avLst/>
                      </a:prstGeom>
                      <a:noFill/>
                      <a:ln>
                        <a:noFill/>
                      </a:ln>
                      <a:extLst/>
                    </p:spPr>
                  </p:pic>
                </p:oleObj>
              </mc:Fallback>
            </mc:AlternateContent>
          </a:graphicData>
        </a:graphic>
      </p:graphicFrame>
      <p:grpSp>
        <p:nvGrpSpPr>
          <p:cNvPr id="2" name="Group 1"/>
          <p:cNvGrpSpPr/>
          <p:nvPr/>
        </p:nvGrpSpPr>
        <p:grpSpPr>
          <a:xfrm>
            <a:off x="6523162" y="2383787"/>
            <a:ext cx="1372122" cy="631825"/>
            <a:chOff x="6523162" y="2383787"/>
            <a:chExt cx="1372122" cy="631825"/>
          </a:xfrm>
        </p:grpSpPr>
        <p:graphicFrame>
          <p:nvGraphicFramePr>
            <p:cNvPr id="67649" name="Object 67648"/>
            <p:cNvGraphicFramePr>
              <a:graphicFrameLocks noChangeAspect="1"/>
            </p:cNvGraphicFramePr>
            <p:nvPr>
              <p:extLst/>
            </p:nvPr>
          </p:nvGraphicFramePr>
          <p:xfrm>
            <a:off x="6523162" y="2383787"/>
            <a:ext cx="669925" cy="631825"/>
          </p:xfrm>
          <a:graphic>
            <a:graphicData uri="http://schemas.openxmlformats.org/presentationml/2006/ole">
              <mc:AlternateContent xmlns:mc="http://schemas.openxmlformats.org/markup-compatibility/2006">
                <mc:Choice xmlns:v="urn:schemas-microsoft-com:vml" Requires="v">
                  <p:oleObj spid="_x0000_s580735" name="Equation" r:id="rId23" imgW="444240" imgH="419040" progId="Equation.DSMT4">
                    <p:embed/>
                  </p:oleObj>
                </mc:Choice>
                <mc:Fallback>
                  <p:oleObj name="Equation" r:id="rId23" imgW="444240" imgH="419040" progId="Equation.DSMT4">
                    <p:embed/>
                    <p:pic>
                      <p:nvPicPr>
                        <p:cNvPr id="67649" name="Object 6764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23162" y="2383787"/>
                          <a:ext cx="6699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nvPr>
          </p:nvGraphicFramePr>
          <p:xfrm>
            <a:off x="7227169" y="2479510"/>
            <a:ext cx="668115" cy="444794"/>
          </p:xfrm>
          <a:graphic>
            <a:graphicData uri="http://schemas.openxmlformats.org/presentationml/2006/ole">
              <mc:AlternateContent xmlns:mc="http://schemas.openxmlformats.org/markup-compatibility/2006">
                <mc:Choice xmlns:v="urn:schemas-microsoft-com:vml" Requires="v">
                  <p:oleObj spid="_x0000_s580736" name="Equation" r:id="rId25" imgW="380880" imgH="253800" progId="Equation.DSMT4">
                    <p:embed/>
                  </p:oleObj>
                </mc:Choice>
                <mc:Fallback>
                  <p:oleObj name="Equation" r:id="rId25" imgW="380880" imgH="253800" progId="Equation.DSMT4">
                    <p:embed/>
                    <p:pic>
                      <p:nvPicPr>
                        <p:cNvPr id="50" name="Object 4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27169" y="2479510"/>
                          <a:ext cx="668115" cy="444794"/>
                        </a:xfrm>
                        <a:prstGeom prst="rect">
                          <a:avLst/>
                        </a:prstGeom>
                        <a:noFill/>
                        <a:ln>
                          <a:noFill/>
                        </a:ln>
                        <a:extLst/>
                      </p:spPr>
                    </p:pic>
                  </p:oleObj>
                </mc:Fallback>
              </mc:AlternateContent>
            </a:graphicData>
          </a:graphic>
        </p:graphicFrame>
      </p:grpSp>
      <p:cxnSp>
        <p:nvCxnSpPr>
          <p:cNvPr id="51" name="Straight Arrow Connector 50"/>
          <p:cNvCxnSpPr/>
          <p:nvPr/>
        </p:nvCxnSpPr>
        <p:spPr>
          <a:xfrm flipH="1" flipV="1">
            <a:off x="1892595" y="5773479"/>
            <a:ext cx="595425" cy="10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52"/>
          <p:cNvGraphicFramePr>
            <a:graphicFrameLocks noChangeAspect="1"/>
          </p:cNvGraphicFramePr>
          <p:nvPr>
            <p:extLst/>
          </p:nvPr>
        </p:nvGraphicFramePr>
        <p:xfrm>
          <a:off x="2157966" y="5759045"/>
          <a:ext cx="261938" cy="287337"/>
        </p:xfrm>
        <a:graphic>
          <a:graphicData uri="http://schemas.openxmlformats.org/presentationml/2006/ole">
            <mc:AlternateContent xmlns:mc="http://schemas.openxmlformats.org/markup-compatibility/2006">
              <mc:Choice xmlns:v="urn:schemas-microsoft-com:vml" Requires="v">
                <p:oleObj spid="_x0000_s580737" name="Equation" r:id="rId27" imgW="126720" imgH="126720" progId="Equation.DSMT4">
                  <p:embed/>
                </p:oleObj>
              </mc:Choice>
              <mc:Fallback>
                <p:oleObj name="Equation" r:id="rId27" imgW="126720" imgH="126720" progId="Equation.DSMT4">
                  <p:embed/>
                  <p:pic>
                    <p:nvPicPr>
                      <p:cNvPr id="53" name="Object 52"/>
                      <p:cNvPicPr>
                        <a:picLocks noChangeAspect="1" noChangeArrowheads="1"/>
                      </p:cNvPicPr>
                      <p:nvPr/>
                    </p:nvPicPr>
                    <p:blipFill>
                      <a:blip r:embed="rId13"/>
                      <a:srcRect/>
                      <a:stretch>
                        <a:fillRect/>
                      </a:stretch>
                    </p:blipFill>
                    <p:spPr bwMode="auto">
                      <a:xfrm>
                        <a:off x="2157966" y="5759045"/>
                        <a:ext cx="261938" cy="287337"/>
                      </a:xfrm>
                      <a:prstGeom prst="rect">
                        <a:avLst/>
                      </a:prstGeom>
                      <a:noFill/>
                      <a:ln>
                        <a:noFill/>
                      </a:ln>
                    </p:spPr>
                  </p:pic>
                </p:oleObj>
              </mc:Fallback>
            </mc:AlternateContent>
          </a:graphicData>
        </a:graphic>
      </p:graphicFrame>
      <p:sp>
        <p:nvSpPr>
          <p:cNvPr id="19" name="Arc 18"/>
          <p:cNvSpPr/>
          <p:nvPr/>
        </p:nvSpPr>
        <p:spPr>
          <a:xfrm rot="4390697">
            <a:off x="2129140" y="3397996"/>
            <a:ext cx="1152182" cy="1063924"/>
          </a:xfrm>
          <a:prstGeom prst="arc">
            <a:avLst/>
          </a:prstGeom>
          <a:ln w="28575">
            <a:headEnd type="none" w="lg" len="lg"/>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sp>
        <p:nvSpPr>
          <p:cNvPr id="60" name="Arc 59"/>
          <p:cNvSpPr/>
          <p:nvPr/>
        </p:nvSpPr>
        <p:spPr>
          <a:xfrm rot="16200000">
            <a:off x="1799535" y="3195978"/>
            <a:ext cx="1152182" cy="1063924"/>
          </a:xfrm>
          <a:prstGeom prst="arc">
            <a:avLst/>
          </a:prstGeom>
          <a:ln w="28575">
            <a:solidFill>
              <a:schemeClr val="accent2">
                <a:lumMod val="75000"/>
              </a:schemeClr>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a:solidFill>
                <a:prstClr val="black"/>
              </a:solidFill>
            </a:endParaRPr>
          </a:p>
        </p:txBody>
      </p:sp>
      <p:graphicFrame>
        <p:nvGraphicFramePr>
          <p:cNvPr id="54" name="Object 53"/>
          <p:cNvGraphicFramePr>
            <a:graphicFrameLocks noChangeAspect="1"/>
          </p:cNvGraphicFramePr>
          <p:nvPr>
            <p:extLst/>
          </p:nvPr>
        </p:nvGraphicFramePr>
        <p:xfrm>
          <a:off x="2311086" y="1915641"/>
          <a:ext cx="261938" cy="287337"/>
        </p:xfrm>
        <a:graphic>
          <a:graphicData uri="http://schemas.openxmlformats.org/presentationml/2006/ole">
            <mc:AlternateContent xmlns:mc="http://schemas.openxmlformats.org/markup-compatibility/2006">
              <mc:Choice xmlns:v="urn:schemas-microsoft-com:vml" Requires="v">
                <p:oleObj spid="_x0000_s580738" name="Equation" r:id="rId28" imgW="126720" imgH="126720" progId="Equation.DSMT4">
                  <p:embed/>
                </p:oleObj>
              </mc:Choice>
              <mc:Fallback>
                <p:oleObj name="Equation" r:id="rId28" imgW="126720" imgH="126720" progId="Equation.DSMT4">
                  <p:embed/>
                  <p:pic>
                    <p:nvPicPr>
                      <p:cNvPr id="54" name="Object 53"/>
                      <p:cNvPicPr>
                        <a:picLocks noChangeAspect="1" noChangeArrowheads="1"/>
                      </p:cNvPicPr>
                      <p:nvPr/>
                    </p:nvPicPr>
                    <p:blipFill>
                      <a:blip r:embed="rId13"/>
                      <a:srcRect/>
                      <a:stretch>
                        <a:fillRect/>
                      </a:stretch>
                    </p:blipFill>
                    <p:spPr bwMode="auto">
                      <a:xfrm>
                        <a:off x="2311086" y="1915641"/>
                        <a:ext cx="261938" cy="287337"/>
                      </a:xfrm>
                      <a:prstGeom prst="rect">
                        <a:avLst/>
                      </a:prstGeom>
                      <a:noFill/>
                      <a:ln>
                        <a:noFill/>
                      </a:ln>
                    </p:spPr>
                  </p:pic>
                </p:oleObj>
              </mc:Fallback>
            </mc:AlternateContent>
          </a:graphicData>
        </a:graphic>
      </p:graphicFrame>
      <p:cxnSp>
        <p:nvCxnSpPr>
          <p:cNvPr id="57" name="Straight Arrow Connector 56"/>
          <p:cNvCxnSpPr>
            <a:stCxn id="13" idx="0"/>
          </p:cNvCxnSpPr>
          <p:nvPr/>
        </p:nvCxnSpPr>
        <p:spPr>
          <a:xfrm flipH="1" flipV="1">
            <a:off x="2211573" y="1945759"/>
            <a:ext cx="400930" cy="2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551814" y="1467293"/>
            <a:ext cx="7526" cy="4361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583172" y="6379303"/>
            <a:ext cx="4688959" cy="400110"/>
          </a:xfrm>
          <a:prstGeom prst="rect">
            <a:avLst/>
          </a:prstGeom>
        </p:spPr>
        <p:txBody>
          <a:bodyPr wrap="square">
            <a:spAutoFit/>
          </a:bodyPr>
          <a:lstStyle/>
          <a:p>
            <a:pPr eaLnBrk="1" fontAlgn="auto" hangingPunct="1">
              <a:spcBef>
                <a:spcPts val="0"/>
              </a:spcBef>
              <a:spcAft>
                <a:spcPts val="0"/>
              </a:spcAft>
            </a:pPr>
            <a:r>
              <a:rPr lang="en-US" sz="2000" dirty="0" smtClean="0">
                <a:solidFill>
                  <a:srgbClr val="0000FF"/>
                </a:solidFill>
                <a:latin typeface="CMR10"/>
                <a:cs typeface="+mn-cs"/>
              </a:rPr>
              <a:t>Entanglement (if it was) disappears. </a:t>
            </a:r>
            <a:endParaRPr lang="en-US" sz="2000" b="1" dirty="0">
              <a:solidFill>
                <a:srgbClr val="0000FF"/>
              </a:solidFill>
              <a:latin typeface="Calibri"/>
              <a:cs typeface="+mn-cs"/>
            </a:endParaRPr>
          </a:p>
        </p:txBody>
      </p:sp>
      <p:sp>
        <p:nvSpPr>
          <p:cNvPr id="64" name="Text Box 74"/>
          <p:cNvSpPr txBox="1">
            <a:spLocks noChangeArrowheads="1"/>
          </p:cNvSpPr>
          <p:nvPr/>
        </p:nvSpPr>
        <p:spPr bwMode="auto">
          <a:xfrm>
            <a:off x="737649" y="35625"/>
            <a:ext cx="8171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Model of the  magnetic </a:t>
            </a:r>
            <a:r>
              <a:rPr lang="en-US" sz="2800" b="1" dirty="0" err="1" smtClean="0">
                <a:solidFill>
                  <a:srgbClr val="0000FF"/>
                </a:solidFill>
              </a:rPr>
              <a:t>Aharonov</a:t>
            </a:r>
            <a:r>
              <a:rPr lang="en-US" sz="2800" b="1" dirty="0" smtClean="0">
                <a:solidFill>
                  <a:srgbClr val="0000FF"/>
                </a:solidFill>
              </a:rPr>
              <a:t>-Bohm </a:t>
            </a:r>
            <a:r>
              <a:rPr lang="en-US" sz="2800" b="1" dirty="0">
                <a:solidFill>
                  <a:srgbClr val="0000FF"/>
                </a:solidFill>
              </a:rPr>
              <a:t>Effect</a:t>
            </a:r>
            <a:r>
              <a:rPr lang="en-US" sz="2800" b="1" dirty="0">
                <a:solidFill>
                  <a:srgbClr val="0000FF"/>
                </a:solidFill>
                <a:latin typeface="Times New Roman" pitchFamily="18" charset="0"/>
              </a:rPr>
              <a:t> </a:t>
            </a:r>
          </a:p>
        </p:txBody>
      </p:sp>
      <p:graphicFrame>
        <p:nvGraphicFramePr>
          <p:cNvPr id="7" name="Object 6"/>
          <p:cNvGraphicFramePr>
            <a:graphicFrameLocks noChangeAspect="1"/>
          </p:cNvGraphicFramePr>
          <p:nvPr>
            <p:extLst/>
          </p:nvPr>
        </p:nvGraphicFramePr>
        <p:xfrm>
          <a:off x="5792575" y="4394325"/>
          <a:ext cx="2770188" cy="550863"/>
        </p:xfrm>
        <a:graphic>
          <a:graphicData uri="http://schemas.openxmlformats.org/presentationml/2006/ole">
            <mc:AlternateContent xmlns:mc="http://schemas.openxmlformats.org/markup-compatibility/2006">
              <mc:Choice xmlns:v="urn:schemas-microsoft-com:vml" Requires="v">
                <p:oleObj spid="_x0000_s580739" name="Equation" r:id="rId29" imgW="2438280" imgH="469800" progId="Equation.DSMT4">
                  <p:embed/>
                </p:oleObj>
              </mc:Choice>
              <mc:Fallback>
                <p:oleObj name="Equation" r:id="rId29" imgW="2438280" imgH="469800" progId="Equation.DSMT4">
                  <p:embed/>
                  <p:pic>
                    <p:nvPicPr>
                      <p:cNvPr id="7" name="Object 6"/>
                      <p:cNvPicPr>
                        <a:picLocks noChangeAspect="1" noChangeArrowheads="1"/>
                      </p:cNvPicPr>
                      <p:nvPr/>
                    </p:nvPicPr>
                    <p:blipFill>
                      <a:blip r:embed="rId30"/>
                      <a:srcRect/>
                      <a:stretch>
                        <a:fillRect/>
                      </a:stretch>
                    </p:blipFill>
                    <p:spPr bwMode="auto">
                      <a:xfrm>
                        <a:off x="5792575" y="4394325"/>
                        <a:ext cx="2770188" cy="550863"/>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nvPr>
        </p:nvGraphicFramePr>
        <p:xfrm>
          <a:off x="258763" y="4148138"/>
          <a:ext cx="488950" cy="530225"/>
        </p:xfrm>
        <a:graphic>
          <a:graphicData uri="http://schemas.openxmlformats.org/presentationml/2006/ole">
            <mc:AlternateContent xmlns:mc="http://schemas.openxmlformats.org/markup-compatibility/2006">
              <mc:Choice xmlns:v="urn:schemas-microsoft-com:vml" Requires="v">
                <p:oleObj spid="_x0000_s580740" name="Equation" r:id="rId31" imgW="152268" imgH="164957" progId="Equation.DSMT4">
                  <p:embed/>
                </p:oleObj>
              </mc:Choice>
              <mc:Fallback>
                <p:oleObj name="Equation" r:id="rId31" imgW="152268" imgH="164957" progId="Equation.DSMT4">
                  <p:embed/>
                  <p:pic>
                    <p:nvPicPr>
                      <p:cNvPr id="8" name="Object 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8763" y="4148138"/>
                        <a:ext cx="4889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1947863" y="966788"/>
          <a:ext cx="382587" cy="382587"/>
        </p:xfrm>
        <a:graphic>
          <a:graphicData uri="http://schemas.openxmlformats.org/presentationml/2006/ole">
            <mc:AlternateContent xmlns:mc="http://schemas.openxmlformats.org/markup-compatibility/2006">
              <mc:Choice xmlns:v="urn:schemas-microsoft-com:vml" Requires="v">
                <p:oleObj spid="_x0000_s580741" name="Equation" r:id="rId33" imgW="164880" imgH="164880" progId="Equation.DSMT4">
                  <p:embed/>
                </p:oleObj>
              </mc:Choice>
              <mc:Fallback>
                <p:oleObj name="Equation" r:id="rId33" imgW="164880" imgH="164880" progId="Equation.DSMT4">
                  <p:embed/>
                  <p:pic>
                    <p:nvPicPr>
                      <p:cNvPr id="9" name="Object 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47863" y="966788"/>
                        <a:ext cx="38258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2819400" y="925513"/>
          <a:ext cx="382588" cy="381000"/>
        </p:xfrm>
        <a:graphic>
          <a:graphicData uri="http://schemas.openxmlformats.org/presentationml/2006/ole">
            <mc:AlternateContent xmlns:mc="http://schemas.openxmlformats.org/markup-compatibility/2006">
              <mc:Choice xmlns:v="urn:schemas-microsoft-com:vml" Requires="v">
                <p:oleObj spid="_x0000_s580742" name="Equation" r:id="rId35" imgW="164880" imgH="164880" progId="Equation.DSMT4">
                  <p:embed/>
                </p:oleObj>
              </mc:Choice>
              <mc:Fallback>
                <p:oleObj name="Equation" r:id="rId35" imgW="164880" imgH="164880" progId="Equation.DSMT4">
                  <p:embed/>
                  <p:pic>
                    <p:nvPicPr>
                      <p:cNvPr id="10" name="Object 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819400" y="925513"/>
                        <a:ext cx="382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4422775" y="4062413"/>
          <a:ext cx="468313" cy="509587"/>
        </p:xfrm>
        <a:graphic>
          <a:graphicData uri="http://schemas.openxmlformats.org/presentationml/2006/ole">
            <mc:AlternateContent xmlns:mc="http://schemas.openxmlformats.org/markup-compatibility/2006">
              <mc:Choice xmlns:v="urn:schemas-microsoft-com:vml" Requires="v">
                <p:oleObj spid="_x0000_s580743" name="Equation" r:id="rId37" imgW="152268" imgH="164957" progId="Equation.DSMT4">
                  <p:embed/>
                </p:oleObj>
              </mc:Choice>
              <mc:Fallback>
                <p:oleObj name="Equation" r:id="rId37" imgW="152268" imgH="164957" progId="Equation.DSMT4">
                  <p:embed/>
                  <p:pic>
                    <p:nvPicPr>
                      <p:cNvPr id="12" name="Object 1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22775" y="4062413"/>
                        <a:ext cx="46831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nvPr>
        </p:nvGraphicFramePr>
        <p:xfrm>
          <a:off x="6249216" y="4945188"/>
          <a:ext cx="2428875" cy="557213"/>
        </p:xfrm>
        <a:graphic>
          <a:graphicData uri="http://schemas.openxmlformats.org/presentationml/2006/ole">
            <mc:AlternateContent xmlns:mc="http://schemas.openxmlformats.org/markup-compatibility/2006">
              <mc:Choice xmlns:v="urn:schemas-microsoft-com:vml" Requires="v">
                <p:oleObj spid="_x0000_s580744" name="Equation" r:id="rId39" imgW="2044440" imgH="469800" progId="Equation.DSMT4">
                  <p:embed/>
                </p:oleObj>
              </mc:Choice>
              <mc:Fallback>
                <p:oleObj name="Equation" r:id="rId39" imgW="2044440" imgH="469800" progId="Equation.DSMT4">
                  <p:embed/>
                  <p:pic>
                    <p:nvPicPr>
                      <p:cNvPr id="15" name="Object 14"/>
                      <p:cNvPicPr>
                        <a:picLocks noChangeAspect="1" noChangeArrowheads="1"/>
                      </p:cNvPicPr>
                      <p:nvPr/>
                    </p:nvPicPr>
                    <p:blipFill>
                      <a:blip r:embed="rId40"/>
                      <a:srcRect/>
                      <a:stretch>
                        <a:fillRect/>
                      </a:stretch>
                    </p:blipFill>
                    <p:spPr bwMode="auto">
                      <a:xfrm>
                        <a:off x="6249216" y="4945188"/>
                        <a:ext cx="2428875" cy="557213"/>
                      </a:xfrm>
                      <a:prstGeom prst="rect">
                        <a:avLst/>
                      </a:prstGeom>
                      <a:noFill/>
                      <a:ln>
                        <a:noFill/>
                      </a:ln>
                    </p:spPr>
                  </p:pic>
                </p:oleObj>
              </mc:Fallback>
            </mc:AlternateContent>
          </a:graphicData>
        </a:graphic>
      </p:graphicFrame>
      <p:cxnSp>
        <p:nvCxnSpPr>
          <p:cNvPr id="65" name="Straight Arrow Connector 64"/>
          <p:cNvCxnSpPr/>
          <p:nvPr/>
        </p:nvCxnSpPr>
        <p:spPr>
          <a:xfrm>
            <a:off x="2594468" y="1945666"/>
            <a:ext cx="353520" cy="68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66" name="Object 65"/>
          <p:cNvGraphicFramePr>
            <a:graphicFrameLocks noChangeAspect="1"/>
          </p:cNvGraphicFramePr>
          <p:nvPr>
            <p:extLst/>
          </p:nvPr>
        </p:nvGraphicFramePr>
        <p:xfrm>
          <a:off x="2624665" y="1933565"/>
          <a:ext cx="261938" cy="287337"/>
        </p:xfrm>
        <a:graphic>
          <a:graphicData uri="http://schemas.openxmlformats.org/presentationml/2006/ole">
            <mc:AlternateContent xmlns:mc="http://schemas.openxmlformats.org/markup-compatibility/2006">
              <mc:Choice xmlns:v="urn:schemas-microsoft-com:vml" Requires="v">
                <p:oleObj spid="_x0000_s580745" name="Equation" r:id="rId41" imgW="126720" imgH="126720" progId="Equation.DSMT4">
                  <p:embed/>
                </p:oleObj>
              </mc:Choice>
              <mc:Fallback>
                <p:oleObj name="Equation" r:id="rId41" imgW="126720" imgH="126720" progId="Equation.DSMT4">
                  <p:embed/>
                  <p:pic>
                    <p:nvPicPr>
                      <p:cNvPr id="66" name="Object 65"/>
                      <p:cNvPicPr>
                        <a:picLocks noChangeAspect="1" noChangeArrowheads="1"/>
                      </p:cNvPicPr>
                      <p:nvPr/>
                    </p:nvPicPr>
                    <p:blipFill>
                      <a:blip r:embed="rId13"/>
                      <a:srcRect/>
                      <a:stretch>
                        <a:fillRect/>
                      </a:stretch>
                    </p:blipFill>
                    <p:spPr bwMode="auto">
                      <a:xfrm>
                        <a:off x="2624665" y="1933565"/>
                        <a:ext cx="261938" cy="287337"/>
                      </a:xfrm>
                      <a:prstGeom prst="rect">
                        <a:avLst/>
                      </a:prstGeom>
                      <a:noFill/>
                      <a:ln>
                        <a:noFill/>
                      </a:ln>
                    </p:spPr>
                  </p:pic>
                </p:oleObj>
              </mc:Fallback>
            </mc:AlternateContent>
          </a:graphicData>
        </a:graphic>
      </p:graphicFrame>
      <p:graphicFrame>
        <p:nvGraphicFramePr>
          <p:cNvPr id="67" name="Object 66"/>
          <p:cNvGraphicFramePr>
            <a:graphicFrameLocks noChangeAspect="1"/>
          </p:cNvGraphicFramePr>
          <p:nvPr>
            <p:extLst/>
          </p:nvPr>
        </p:nvGraphicFramePr>
        <p:xfrm>
          <a:off x="5384671" y="3731357"/>
          <a:ext cx="2796536" cy="608265"/>
        </p:xfrm>
        <a:graphic>
          <a:graphicData uri="http://schemas.openxmlformats.org/presentationml/2006/ole">
            <mc:AlternateContent xmlns:mc="http://schemas.openxmlformats.org/markup-compatibility/2006">
              <mc:Choice xmlns:v="urn:schemas-microsoft-com:vml" Requires="v">
                <p:oleObj spid="_x0000_s580746" name="Equation" r:id="rId42" imgW="2158920" imgH="469800" progId="Equation.DSMT4">
                  <p:embed/>
                </p:oleObj>
              </mc:Choice>
              <mc:Fallback>
                <p:oleObj name="Equation" r:id="rId42" imgW="2158920" imgH="469800" progId="Equation.DSMT4">
                  <p:embed/>
                  <p:pic>
                    <p:nvPicPr>
                      <p:cNvPr id="67" name="Object 6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384671" y="3731357"/>
                        <a:ext cx="2796536" cy="608265"/>
                      </a:xfrm>
                      <a:prstGeom prst="rect">
                        <a:avLst/>
                      </a:prstGeom>
                      <a:noFill/>
                      <a:ln>
                        <a:noFill/>
                      </a:ln>
                    </p:spPr>
                  </p:pic>
                </p:oleObj>
              </mc:Fallback>
            </mc:AlternateContent>
          </a:graphicData>
        </a:graphic>
      </p:graphicFrame>
      <p:graphicFrame>
        <p:nvGraphicFramePr>
          <p:cNvPr id="72" name="Object 71"/>
          <p:cNvGraphicFramePr>
            <a:graphicFrameLocks noChangeAspect="1"/>
          </p:cNvGraphicFramePr>
          <p:nvPr>
            <p:extLst/>
          </p:nvPr>
        </p:nvGraphicFramePr>
        <p:xfrm>
          <a:off x="4885485" y="3246084"/>
          <a:ext cx="2096019" cy="640782"/>
        </p:xfrm>
        <a:graphic>
          <a:graphicData uri="http://schemas.openxmlformats.org/presentationml/2006/ole">
            <mc:AlternateContent xmlns:mc="http://schemas.openxmlformats.org/markup-compatibility/2006">
              <mc:Choice xmlns:v="urn:schemas-microsoft-com:vml" Requires="v">
                <p:oleObj spid="_x0000_s580747" name="Equation" r:id="rId44" imgW="1536480" imgH="469800" progId="Equation.DSMT4">
                  <p:embed/>
                </p:oleObj>
              </mc:Choice>
              <mc:Fallback>
                <p:oleObj name="Equation" r:id="rId44" imgW="1536480" imgH="469800" progId="Equation.DSMT4">
                  <p:embed/>
                  <p:pic>
                    <p:nvPicPr>
                      <p:cNvPr id="72" name="Object 7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885485" y="3246084"/>
                        <a:ext cx="2096019" cy="64078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3586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0" grpId="0" animBg="1"/>
      <p:bldP spid="5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4"/>
          <p:cNvSpPr txBox="1">
            <a:spLocks noChangeArrowheads="1"/>
          </p:cNvSpPr>
          <p:nvPr/>
        </p:nvSpPr>
        <p:spPr bwMode="auto">
          <a:xfrm>
            <a:off x="318089" y="688888"/>
            <a:ext cx="8203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FF"/>
                </a:solidFill>
              </a:rPr>
              <a:t>Physical interactions are only through local fields </a:t>
            </a:r>
            <a:endParaRPr lang="en-US" sz="2400" b="1" dirty="0">
              <a:solidFill>
                <a:srgbClr val="0000FF"/>
              </a:solidFill>
              <a:latin typeface="Times New Roman" pitchFamily="18" charset="0"/>
            </a:endParaRPr>
          </a:p>
        </p:txBody>
      </p:sp>
      <p:sp>
        <p:nvSpPr>
          <p:cNvPr id="4" name="Rectangle 3"/>
          <p:cNvSpPr/>
          <p:nvPr/>
        </p:nvSpPr>
        <p:spPr>
          <a:xfrm>
            <a:off x="269821" y="1309492"/>
            <a:ext cx="9144000" cy="461665"/>
          </a:xfrm>
          <a:prstGeom prst="rect">
            <a:avLst/>
          </a:prstGeom>
        </p:spPr>
        <p:txBody>
          <a:bodyPr wrap="square">
            <a:spAutoFit/>
          </a:bodyPr>
          <a:lstStyle/>
          <a:p>
            <a:pPr eaLnBrk="1" fontAlgn="auto" hangingPunct="1">
              <a:spcBef>
                <a:spcPts val="0"/>
              </a:spcBef>
              <a:spcAft>
                <a:spcPts val="0"/>
              </a:spcAft>
            </a:pPr>
            <a:r>
              <a:rPr lang="en-US" sz="2400" b="1" dirty="0" smtClean="0">
                <a:solidFill>
                  <a:srgbClr val="0000FF"/>
                </a:solidFill>
                <a:latin typeface="CMR10"/>
                <a:cs typeface="+mn-cs"/>
              </a:rPr>
              <a:t>Potentials </a:t>
            </a:r>
            <a:r>
              <a:rPr lang="en-US" sz="2400" b="1" dirty="0">
                <a:solidFill>
                  <a:srgbClr val="0000FF"/>
                </a:solidFill>
                <a:latin typeface="CMR10"/>
                <a:cs typeface="+mn-cs"/>
              </a:rPr>
              <a:t>are just a useful auxiliary mathematical tool </a:t>
            </a:r>
            <a:endParaRPr lang="en-US" sz="2400" dirty="0">
              <a:solidFill>
                <a:prstClr val="black"/>
              </a:solidFill>
              <a:latin typeface="Calibri"/>
              <a:cs typeface="+mn-cs"/>
            </a:endParaRPr>
          </a:p>
        </p:txBody>
      </p:sp>
      <p:sp>
        <p:nvSpPr>
          <p:cNvPr id="5" name="Rectangle 4"/>
          <p:cNvSpPr/>
          <p:nvPr/>
        </p:nvSpPr>
        <p:spPr>
          <a:xfrm>
            <a:off x="1852961" y="2507581"/>
            <a:ext cx="8439464" cy="461665"/>
          </a:xfrm>
          <a:prstGeom prst="rect">
            <a:avLst/>
          </a:prstGeom>
        </p:spPr>
        <p:txBody>
          <a:bodyPr wrap="square">
            <a:spAutoFit/>
          </a:bodyPr>
          <a:lstStyle/>
          <a:p>
            <a:pPr eaLnBrk="1" fontAlgn="auto" hangingPunct="1">
              <a:spcBef>
                <a:spcPts val="0"/>
              </a:spcBef>
              <a:spcAft>
                <a:spcPts val="0"/>
              </a:spcAft>
            </a:pPr>
            <a:r>
              <a:rPr lang="en-US" sz="2400" b="1" dirty="0" smtClean="0">
                <a:solidFill>
                  <a:srgbClr val="0000FF"/>
                </a:solidFill>
                <a:latin typeface="CMR10"/>
                <a:cs typeface="+mn-cs"/>
              </a:rPr>
              <a:t>There is no formulation of QM with local fields.</a:t>
            </a:r>
            <a:endParaRPr lang="en-US" sz="2400" dirty="0">
              <a:solidFill>
                <a:prstClr val="black"/>
              </a:solidFill>
              <a:latin typeface="Calibri"/>
              <a:cs typeface="+mn-cs"/>
            </a:endParaRPr>
          </a:p>
        </p:txBody>
      </p:sp>
      <p:sp>
        <p:nvSpPr>
          <p:cNvPr id="6" name="Rectangle 5"/>
          <p:cNvSpPr/>
          <p:nvPr/>
        </p:nvSpPr>
        <p:spPr>
          <a:xfrm>
            <a:off x="608779" y="3150633"/>
            <a:ext cx="9683646" cy="461665"/>
          </a:xfrm>
          <a:prstGeom prst="rect">
            <a:avLst/>
          </a:prstGeom>
        </p:spPr>
        <p:txBody>
          <a:bodyPr wrap="square">
            <a:spAutoFit/>
          </a:bodyPr>
          <a:lstStyle/>
          <a:p>
            <a:pPr eaLnBrk="1" fontAlgn="auto" hangingPunct="1">
              <a:spcBef>
                <a:spcPts val="0"/>
              </a:spcBef>
              <a:spcAft>
                <a:spcPts val="0"/>
              </a:spcAft>
            </a:pPr>
            <a:r>
              <a:rPr lang="en-US" sz="2400" b="1" dirty="0" smtClean="0">
                <a:solidFill>
                  <a:srgbClr val="0000FF"/>
                </a:solidFill>
                <a:latin typeface="CMR10"/>
                <a:cs typeface="+mn-cs"/>
              </a:rPr>
              <a:t>What is the counterpart of                  in QM?</a:t>
            </a:r>
          </a:p>
        </p:txBody>
      </p:sp>
      <p:graphicFrame>
        <p:nvGraphicFramePr>
          <p:cNvPr id="7" name="Object 6"/>
          <p:cNvGraphicFramePr>
            <a:graphicFrameLocks noChangeAspect="1"/>
          </p:cNvGraphicFramePr>
          <p:nvPr>
            <p:extLst/>
          </p:nvPr>
        </p:nvGraphicFramePr>
        <p:xfrm>
          <a:off x="4502019" y="3043008"/>
          <a:ext cx="1318667" cy="577787"/>
        </p:xfrm>
        <a:graphic>
          <a:graphicData uri="http://schemas.openxmlformats.org/presentationml/2006/ole">
            <mc:AlternateContent xmlns:mc="http://schemas.openxmlformats.org/markup-compatibility/2006">
              <mc:Choice xmlns:v="urn:schemas-microsoft-com:vml" Requires="v">
                <p:oleObj spid="_x0000_s581644" name="Equation" r:id="rId3" imgW="545760" imgH="203040" progId="Equation.DSMT4">
                  <p:embed/>
                </p:oleObj>
              </mc:Choice>
              <mc:Fallback>
                <p:oleObj name="Equation" r:id="rId3" imgW="545760" imgH="203040" progId="Equation.DSMT4">
                  <p:embed/>
                  <p:pic>
                    <p:nvPicPr>
                      <p:cNvPr id="7" name="Object 6"/>
                      <p:cNvPicPr>
                        <a:picLocks noChangeAspect="1" noChangeArrowheads="1"/>
                      </p:cNvPicPr>
                      <p:nvPr/>
                    </p:nvPicPr>
                    <p:blipFill>
                      <a:blip r:embed="rId4"/>
                      <a:srcRect/>
                      <a:stretch>
                        <a:fillRect/>
                      </a:stretch>
                    </p:blipFill>
                    <p:spPr bwMode="auto">
                      <a:xfrm>
                        <a:off x="4502019" y="3043008"/>
                        <a:ext cx="1318667" cy="57778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nvPr>
        </p:nvGraphicFramePr>
        <p:xfrm>
          <a:off x="318089" y="5284295"/>
          <a:ext cx="2252662" cy="1033462"/>
        </p:xfrm>
        <a:graphic>
          <a:graphicData uri="http://schemas.openxmlformats.org/presentationml/2006/ole">
            <mc:AlternateContent xmlns:mc="http://schemas.openxmlformats.org/markup-compatibility/2006">
              <mc:Choice xmlns:v="urn:schemas-microsoft-com:vml" Requires="v">
                <p:oleObj spid="_x0000_s581645" name="Equation" r:id="rId5" imgW="749160" imgH="291960" progId="Equation.DSMT4">
                  <p:embed/>
                </p:oleObj>
              </mc:Choice>
              <mc:Fallback>
                <p:oleObj name="Equation" r:id="rId5" imgW="749160" imgH="291960" progId="Equation.DSMT4">
                  <p:embed/>
                  <p:pic>
                    <p:nvPicPr>
                      <p:cNvPr id="8" name="Object 7"/>
                      <p:cNvPicPr>
                        <a:picLocks noChangeAspect="1" noChangeArrowheads="1"/>
                      </p:cNvPicPr>
                      <p:nvPr/>
                    </p:nvPicPr>
                    <p:blipFill>
                      <a:blip r:embed="rId6"/>
                      <a:srcRect/>
                      <a:stretch>
                        <a:fillRect/>
                      </a:stretch>
                    </p:blipFill>
                    <p:spPr bwMode="auto">
                      <a:xfrm>
                        <a:off x="318089" y="5284295"/>
                        <a:ext cx="2252662" cy="1033462"/>
                      </a:xfrm>
                      <a:prstGeom prst="rect">
                        <a:avLst/>
                      </a:prstGeom>
                      <a:noFill/>
                      <a:ln>
                        <a:noFill/>
                      </a:ln>
                    </p:spPr>
                  </p:pic>
                </p:oleObj>
              </mc:Fallback>
            </mc:AlternateContent>
          </a:graphicData>
        </a:graphic>
      </p:graphicFrame>
      <p:sp>
        <p:nvSpPr>
          <p:cNvPr id="9" name="Text Box 74"/>
          <p:cNvSpPr txBox="1">
            <a:spLocks noChangeArrowheads="1"/>
          </p:cNvSpPr>
          <p:nvPr/>
        </p:nvSpPr>
        <p:spPr bwMode="auto">
          <a:xfrm>
            <a:off x="2888840" y="5570193"/>
            <a:ext cx="403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FF"/>
                </a:solidFill>
              </a:rPr>
              <a:t>no interaction</a:t>
            </a:r>
            <a:endParaRPr lang="en-US" sz="2400" b="1" dirty="0">
              <a:solidFill>
                <a:srgbClr val="0000FF"/>
              </a:solidFill>
              <a:latin typeface="Times New Roman" pitchFamily="18" charset="0"/>
            </a:endParaRPr>
          </a:p>
        </p:txBody>
      </p:sp>
      <p:sp>
        <p:nvSpPr>
          <p:cNvPr id="10" name="Rectangle 10"/>
          <p:cNvSpPr txBox="1">
            <a:spLocks noChangeArrowheads="1"/>
          </p:cNvSpPr>
          <p:nvPr/>
        </p:nvSpPr>
        <p:spPr bwMode="auto">
          <a:xfrm>
            <a:off x="1693591" y="-35010"/>
            <a:ext cx="8429812" cy="9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3600" b="1" kern="0" dirty="0" smtClean="0">
                <a:solidFill>
                  <a:srgbClr val="FF0000"/>
                </a:solidFill>
              </a:rPr>
              <a:t>I want to believe:</a:t>
            </a:r>
          </a:p>
        </p:txBody>
      </p:sp>
      <p:sp>
        <p:nvSpPr>
          <p:cNvPr id="11" name="Rectangle 10"/>
          <p:cNvSpPr txBox="1">
            <a:spLocks noChangeArrowheads="1"/>
          </p:cNvSpPr>
          <p:nvPr/>
        </p:nvSpPr>
        <p:spPr bwMode="auto">
          <a:xfrm>
            <a:off x="318089" y="2248814"/>
            <a:ext cx="8429812" cy="9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3600" b="1" kern="0" dirty="0" smtClean="0">
                <a:solidFill>
                  <a:srgbClr val="FF0000"/>
                </a:solidFill>
              </a:rPr>
              <a:t>But:</a:t>
            </a:r>
          </a:p>
        </p:txBody>
      </p:sp>
      <p:sp>
        <p:nvSpPr>
          <p:cNvPr id="12" name="Rectangle 10"/>
          <p:cNvSpPr txBox="1">
            <a:spLocks noChangeArrowheads="1"/>
          </p:cNvSpPr>
          <p:nvPr/>
        </p:nvSpPr>
        <p:spPr bwMode="auto">
          <a:xfrm>
            <a:off x="0" y="4514117"/>
            <a:ext cx="9508993" cy="9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eaLnBrk="1" hangingPunct="1"/>
            <a:r>
              <a:rPr lang="en-US" altLang="en-US" sz="3200" b="1" kern="0" dirty="0" smtClean="0">
                <a:solidFill>
                  <a:srgbClr val="FF0000"/>
                </a:solidFill>
              </a:rPr>
              <a:t>I do not have a theory, but I have  a hint that it exists</a:t>
            </a:r>
          </a:p>
        </p:txBody>
      </p:sp>
      <p:sp>
        <p:nvSpPr>
          <p:cNvPr id="13" name="Text Box 74"/>
          <p:cNvSpPr txBox="1">
            <a:spLocks noChangeArrowheads="1"/>
          </p:cNvSpPr>
          <p:nvPr/>
        </p:nvSpPr>
        <p:spPr bwMode="auto">
          <a:xfrm>
            <a:off x="318089" y="6132922"/>
            <a:ext cx="5689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FF"/>
                </a:solidFill>
              </a:rPr>
              <a:t>Special case of the Electric AB </a:t>
            </a:r>
            <a:r>
              <a:rPr lang="en-US" sz="2400" b="1" dirty="0">
                <a:solidFill>
                  <a:srgbClr val="0000FF"/>
                </a:solidFill>
              </a:rPr>
              <a:t>Effect</a:t>
            </a:r>
            <a:r>
              <a:rPr lang="en-US" sz="2400" b="1" dirty="0">
                <a:solidFill>
                  <a:srgbClr val="0000FF"/>
                </a:solidFill>
                <a:latin typeface="Times New Roman" pitchFamily="18" charset="0"/>
              </a:rPr>
              <a:t> </a:t>
            </a:r>
          </a:p>
        </p:txBody>
      </p:sp>
    </p:spTree>
    <p:extLst>
      <p:ext uri="{BB962C8B-B14F-4D97-AF65-F5344CB8AC3E}">
        <p14:creationId xmlns:p14="http://schemas.microsoft.com/office/powerpoint/2010/main" val="8558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2"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a:spLocks noChangeArrowheads="1"/>
          </p:cNvSpPr>
          <p:nvPr/>
        </p:nvSpPr>
        <p:spPr bwMode="auto">
          <a:xfrm>
            <a:off x="3768477" y="3252985"/>
            <a:ext cx="830130" cy="168993"/>
          </a:xfrm>
          <a:prstGeom prst="rect">
            <a:avLst/>
          </a:prstGeom>
          <a:solidFill>
            <a:srgbClr val="FFFF99">
              <a:alpha val="50000"/>
            </a:srgbClr>
          </a:solidFill>
          <a:ln w="9525">
            <a:solidFill>
              <a:schemeClr val="tx1"/>
            </a:solid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4" name="Rectangle 2"/>
          <p:cNvSpPr>
            <a:spLocks noChangeArrowheads="1"/>
          </p:cNvSpPr>
          <p:nvPr/>
        </p:nvSpPr>
        <p:spPr bwMode="auto">
          <a:xfrm rot="10800000">
            <a:off x="3848966" y="823874"/>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5" name="Rectangle 2"/>
          <p:cNvSpPr>
            <a:spLocks noChangeArrowheads="1"/>
          </p:cNvSpPr>
          <p:nvPr/>
        </p:nvSpPr>
        <p:spPr bwMode="auto">
          <a:xfrm>
            <a:off x="3866047" y="5820407"/>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pic>
        <p:nvPicPr>
          <p:cNvPr id="7" name="Picture 7" descr="D:\Program Files\Common Files\Microsoft Shared\Clipart\themes1\Bullets\BD10298_.GIF"/>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4040097" y="5400541"/>
            <a:ext cx="336550" cy="376237"/>
          </a:xfrm>
          <a:prstGeom prst="rect">
            <a:avLst/>
          </a:prstGeom>
          <a:noFill/>
        </p:spPr>
      </p:pic>
      <p:pic>
        <p:nvPicPr>
          <p:cNvPr id="18" name="Picture 7" descr="D:\Program Files\Common Files\Microsoft Shared\Clipart\themes1\Bullets\BD10298_.GIF"/>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462892" y="2917032"/>
            <a:ext cx="336550" cy="376237"/>
          </a:xfrm>
          <a:prstGeom prst="rect">
            <a:avLst/>
          </a:prstGeom>
          <a:noFill/>
        </p:spPr>
      </p:pic>
      <p:pic>
        <p:nvPicPr>
          <p:cNvPr id="20" name="Picture 7" descr="D:\Program Files\Common Files\Microsoft Shared\Clipart\themes1\Bullets\BD10298_.GIF"/>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462892" y="3607145"/>
            <a:ext cx="336550" cy="376237"/>
          </a:xfrm>
          <a:prstGeom prst="rect">
            <a:avLst/>
          </a:prstGeom>
          <a:noFill/>
        </p:spPr>
      </p:pic>
      <p:pic>
        <p:nvPicPr>
          <p:cNvPr id="21" name="Picture 7" descr="D:\Program Files\Common Files\Microsoft Shared\Clipart\themes1\Bullets\BD10298_.GIF"/>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748642" y="4540595"/>
            <a:ext cx="336550" cy="376237"/>
          </a:xfrm>
          <a:prstGeom prst="rect">
            <a:avLst/>
          </a:prstGeom>
          <a:noFill/>
        </p:spPr>
      </p:pic>
      <p:sp>
        <p:nvSpPr>
          <p:cNvPr id="10" name="Text Box 74"/>
          <p:cNvSpPr txBox="1">
            <a:spLocks noChangeArrowheads="1"/>
          </p:cNvSpPr>
          <p:nvPr/>
        </p:nvSpPr>
        <p:spPr bwMode="auto">
          <a:xfrm>
            <a:off x="1723301" y="0"/>
            <a:ext cx="5575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Electric </a:t>
            </a:r>
            <a:r>
              <a:rPr lang="en-US" sz="2800" b="1" dirty="0" err="1" smtClean="0">
                <a:solidFill>
                  <a:srgbClr val="0000FF"/>
                </a:solidFill>
              </a:rPr>
              <a:t>Aharonov-Bohm</a:t>
            </a:r>
            <a:r>
              <a:rPr lang="en-US" sz="2800" b="1" dirty="0" smtClean="0">
                <a:solidFill>
                  <a:srgbClr val="0000FF"/>
                </a:solidFill>
              </a:rPr>
              <a:t> </a:t>
            </a:r>
            <a:r>
              <a:rPr lang="en-US" sz="2800" b="1" dirty="0">
                <a:solidFill>
                  <a:srgbClr val="0000FF"/>
                </a:solidFill>
              </a:rPr>
              <a:t>Effect</a:t>
            </a:r>
            <a:r>
              <a:rPr lang="en-US" sz="2800" b="1" dirty="0">
                <a:solidFill>
                  <a:srgbClr val="0000FF"/>
                </a:solidFill>
                <a:latin typeface="Times New Roman" pitchFamily="18" charset="0"/>
              </a:rPr>
              <a:t> </a:t>
            </a:r>
          </a:p>
        </p:txBody>
      </p:sp>
      <p:pic>
        <p:nvPicPr>
          <p:cNvPr id="12" name="Picture 26" descr="D:\Program Files\Common Files\Microsoft Shared\Clipart\themes1\Bullets\BD10298_.GIF"/>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353471" y="895882"/>
            <a:ext cx="467174" cy="523068"/>
          </a:xfrm>
          <a:prstGeom prst="rect">
            <a:avLst/>
          </a:prstGeom>
          <a:noFill/>
        </p:spPr>
      </p:pic>
      <p:sp>
        <p:nvSpPr>
          <p:cNvPr id="13" name="Rectangle 2"/>
          <p:cNvSpPr>
            <a:spLocks noChangeArrowheads="1"/>
          </p:cNvSpPr>
          <p:nvPr/>
        </p:nvSpPr>
        <p:spPr bwMode="auto">
          <a:xfrm rot="5400000">
            <a:off x="4381029" y="11863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4" name="Rectangle 2"/>
          <p:cNvSpPr>
            <a:spLocks noChangeArrowheads="1"/>
          </p:cNvSpPr>
          <p:nvPr/>
        </p:nvSpPr>
        <p:spPr bwMode="auto">
          <a:xfrm rot="5400000">
            <a:off x="-29047" y="11482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5" name="Rectangle 2"/>
          <p:cNvSpPr>
            <a:spLocks noChangeArrowheads="1"/>
          </p:cNvSpPr>
          <p:nvPr/>
        </p:nvSpPr>
        <p:spPr bwMode="auto">
          <a:xfrm rot="16200000">
            <a:off x="3399956" y="1148280"/>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6" name="Rectangle 2"/>
          <p:cNvSpPr>
            <a:spLocks noChangeArrowheads="1"/>
          </p:cNvSpPr>
          <p:nvPr/>
        </p:nvSpPr>
        <p:spPr bwMode="auto">
          <a:xfrm rot="16200000">
            <a:off x="8324383" y="1138755"/>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pic>
        <p:nvPicPr>
          <p:cNvPr id="17" name="Picture 26" descr="D:\Program Files\Common Files\Microsoft Shared\Clipart\themes1\Bullets\BD10298_.GIF"/>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8125871" y="933982"/>
            <a:ext cx="467174" cy="523068"/>
          </a:xfrm>
          <a:prstGeom prst="rect">
            <a:avLst/>
          </a:prstGeom>
          <a:noFill/>
        </p:spPr>
      </p:pic>
    </p:spTree>
    <p:extLst>
      <p:ext uri="{BB962C8B-B14F-4D97-AF65-F5344CB8AC3E}">
        <p14:creationId xmlns:p14="http://schemas.microsoft.com/office/powerpoint/2010/main" val="27357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25000" fill="hold" nodeType="clickEffect">
                                  <p:stCondLst>
                                    <p:cond delay="0"/>
                                  </p:stCondLst>
                                  <p:childTnLst>
                                    <p:animMotion origin="layout" path="M -3.05556E-6 0.00139 L -0.00104 -0.33217 " pathEditMode="fixed" rAng="0" ptsTypes="AA">
                                      <p:cBhvr>
                                        <p:cTn id="6" dur="2000" fill="hold"/>
                                        <p:tgtEl>
                                          <p:spTgt spid="7"/>
                                        </p:tgtEl>
                                        <p:attrNameLst>
                                          <p:attrName>ppt_x</p:attrName>
                                          <p:attrName>ppt_y</p:attrName>
                                        </p:attrNameLst>
                                      </p:cBhvr>
                                      <p:rCtr x="-52" y="-16690"/>
                                    </p:animMotion>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par>
                          <p:cTn id="7" fill="hold">
                            <p:stCondLst>
                              <p:cond delay="2000"/>
                            </p:stCondLst>
                            <p:childTnLst>
                              <p:par>
                                <p:cTn id="8" presetID="42" presetClass="path" presetSubtype="0" fill="hold" nodeType="afterEffect">
                                  <p:stCondLst>
                                    <p:cond delay="0"/>
                                  </p:stCondLst>
                                  <p:childTnLst>
                                    <p:animMotion origin="layout" path="M 0.49149 0.03449 L 0.48958 -0.27894 " pathEditMode="fixed" rAng="0" ptsTypes="AA">
                                      <p:cBhvr>
                                        <p:cTn id="9" dur="2000" fill="hold"/>
                                        <p:tgtEl>
                                          <p:spTgt spid="18"/>
                                        </p:tgtEl>
                                        <p:attrNameLst>
                                          <p:attrName>ppt_x</p:attrName>
                                          <p:attrName>ppt_y</p:attrName>
                                        </p:attrNameLst>
                                      </p:cBhvr>
                                      <p:rCtr x="-104" y="-15671"/>
                                    </p:animMotion>
                                  </p:childTnLst>
                                </p:cTn>
                              </p:par>
                              <p:par>
                                <p:cTn id="10" presetID="42" presetClass="path" presetSubtype="0" fill="hold" nodeType="withEffect">
                                  <p:stCondLst>
                                    <p:cond delay="0"/>
                                  </p:stCondLst>
                                  <p:childTnLst>
                                    <p:animMotion origin="layout" path="M 0.49149 -0.0706 L 0.48958 0.27014 " pathEditMode="fixed" rAng="0" ptsTypes="AA">
                                      <p:cBhvr>
                                        <p:cTn id="11" dur="2000" fill="hold"/>
                                        <p:tgtEl>
                                          <p:spTgt spid="20"/>
                                        </p:tgtEl>
                                        <p:attrNameLst>
                                          <p:attrName>ppt_x</p:attrName>
                                          <p:attrName>ppt_y</p:attrName>
                                        </p:attrNameLst>
                                      </p:cBhvr>
                                      <p:rCtr x="-104" y="17037"/>
                                    </p:animMotion>
                                  </p:childTnLst>
                                </p:cTn>
                              </p:par>
                            </p:childTnLst>
                          </p:cTn>
                        </p:par>
                        <p:par>
                          <p:cTn id="12" fill="hold">
                            <p:stCondLst>
                              <p:cond delay="4000"/>
                            </p:stCondLst>
                            <p:childTnLst>
                              <p:par>
                                <p:cTn id="13" presetID="42" presetClass="path" presetSubtype="0" fill="hold" nodeType="afterEffect">
                                  <p:stCondLst>
                                    <p:cond delay="200"/>
                                  </p:stCondLst>
                                  <p:childTnLst>
                                    <p:animMotion origin="layout" path="M 3.88889E-6 2.77556E-17 L 0.30937 0.00417 " pathEditMode="relative" rAng="0" ptsTypes="AA">
                                      <p:cBhvr>
                                        <p:cTn id="14" dur="500" fill="hold"/>
                                        <p:tgtEl>
                                          <p:spTgt spid="12"/>
                                        </p:tgtEl>
                                        <p:attrNameLst>
                                          <p:attrName>ppt_x</p:attrName>
                                          <p:attrName>ppt_y</p:attrName>
                                        </p:attrNameLst>
                                      </p:cBhvr>
                                      <p:rCtr x="15469" y="208"/>
                                    </p:animMotion>
                                  </p:childTnLst>
                                </p:cTn>
                              </p:par>
                              <p:par>
                                <p:cTn id="15" presetID="42" presetClass="path" presetSubtype="0" fill="hold" nodeType="withEffect">
                                  <p:stCondLst>
                                    <p:cond delay="200"/>
                                  </p:stCondLst>
                                  <p:childTnLst>
                                    <p:animMotion origin="layout" path="M 3.88889E-6 4.44444E-6 L -0.36841 4.44444E-6 " pathEditMode="relative" rAng="0" ptsTypes="AA">
                                      <p:cBhvr>
                                        <p:cTn id="16" dur="500" fill="hold"/>
                                        <p:tgtEl>
                                          <p:spTgt spid="17"/>
                                        </p:tgtEl>
                                        <p:attrNameLst>
                                          <p:attrName>ppt_x</p:attrName>
                                          <p:attrName>ppt_y</p:attrName>
                                        </p:attrNameLst>
                                      </p:cBhvr>
                                      <p:rCtr x="-18420" y="0"/>
                                    </p:animMotion>
                                  </p:childTnLst>
                                </p:cTn>
                              </p:par>
                            </p:childTnLst>
                          </p:cTn>
                        </p:par>
                        <p:par>
                          <p:cTn id="17" fill="hold">
                            <p:stCondLst>
                              <p:cond delay="4700"/>
                            </p:stCondLst>
                            <p:childTnLst>
                              <p:par>
                                <p:cTn id="18" presetID="42" presetClass="path" presetSubtype="0" accel="10000" decel="50000" fill="hold" nodeType="afterEffect">
                                  <p:stCondLst>
                                    <p:cond delay="2000"/>
                                  </p:stCondLst>
                                  <p:childTnLst>
                                    <p:animMotion origin="layout" path="M 0.30937 0.00417 L -0.00052 0.00139 " pathEditMode="relative" rAng="0" ptsTypes="AA">
                                      <p:cBhvr>
                                        <p:cTn id="19" dur="500" fill="hold"/>
                                        <p:tgtEl>
                                          <p:spTgt spid="12"/>
                                        </p:tgtEl>
                                        <p:attrNameLst>
                                          <p:attrName>ppt_x</p:attrName>
                                          <p:attrName>ppt_y</p:attrName>
                                        </p:attrNameLst>
                                      </p:cBhvr>
                                      <p:rCtr x="-15503" y="-139"/>
                                    </p:animMotion>
                                  </p:childTnLst>
                                </p:cTn>
                              </p:par>
                              <p:par>
                                <p:cTn id="20" presetID="42" presetClass="path" presetSubtype="0" accel="10000" decel="50000" fill="hold" nodeType="withEffect">
                                  <p:stCondLst>
                                    <p:cond delay="2000"/>
                                  </p:stCondLst>
                                  <p:childTnLst>
                                    <p:animMotion origin="layout" path="M -0.3684 3.33333E-6 L 0.00087 0.00139 " pathEditMode="relative" rAng="0" ptsTypes="AA">
                                      <p:cBhvr>
                                        <p:cTn id="21" dur="500" fill="hold"/>
                                        <p:tgtEl>
                                          <p:spTgt spid="17"/>
                                        </p:tgtEl>
                                        <p:attrNameLst>
                                          <p:attrName>ppt_x</p:attrName>
                                          <p:attrName>ppt_y</p:attrName>
                                        </p:attrNameLst>
                                      </p:cBhvr>
                                      <p:rCtr x="18455" y="69"/>
                                    </p:animMotion>
                                  </p:childTnLst>
                                </p:cTn>
                              </p:par>
                            </p:childTnLst>
                          </p:cTn>
                        </p:par>
                        <p:par>
                          <p:cTn id="22" fill="hold">
                            <p:stCondLst>
                              <p:cond delay="7200"/>
                            </p:stCondLst>
                            <p:childTnLst>
                              <p:par>
                                <p:cTn id="23" presetID="42" presetClass="path" presetSubtype="0" accel="24000" fill="hold" nodeType="afterEffect">
                                  <p:stCondLst>
                                    <p:cond delay="1000"/>
                                  </p:stCondLst>
                                  <p:childTnLst>
                                    <p:animMotion origin="layout" path="M 0.48958 -0.27894 L 0.49149 0.03518 " pathEditMode="relative" rAng="0" ptsTypes="AA">
                                      <p:cBhvr>
                                        <p:cTn id="24" dur="2000" fill="hold"/>
                                        <p:tgtEl>
                                          <p:spTgt spid="18"/>
                                        </p:tgtEl>
                                        <p:attrNameLst>
                                          <p:attrName>ppt_x</p:attrName>
                                          <p:attrName>ppt_y</p:attrName>
                                        </p:attrNameLst>
                                      </p:cBhvr>
                                      <p:rCtr x="87" y="15694"/>
                                    </p:animMotion>
                                  </p:childTnLst>
                                  <p:subTnLst>
                                    <p:set>
                                      <p:cBhvr override="childStyle">
                                        <p:cTn dur="1" fill="hold" display="0" masterRel="sameClick" afterEffect="1">
                                          <p:stCondLst>
                                            <p:cond evt="end" delay="0">
                                              <p:tn val="23"/>
                                            </p:cond>
                                          </p:stCondLst>
                                        </p:cTn>
                                        <p:tgtEl>
                                          <p:spTgt spid="18"/>
                                        </p:tgtEl>
                                        <p:attrNameLst>
                                          <p:attrName>style.visibility</p:attrName>
                                        </p:attrNameLst>
                                      </p:cBhvr>
                                      <p:to>
                                        <p:strVal val="hidden"/>
                                      </p:to>
                                    </p:set>
                                  </p:subTnLst>
                                </p:cTn>
                              </p:par>
                              <p:par>
                                <p:cTn id="25" presetID="42" presetClass="path" presetSubtype="0" accel="24000" fill="hold" nodeType="withEffect">
                                  <p:stCondLst>
                                    <p:cond delay="1000"/>
                                  </p:stCondLst>
                                  <p:childTnLst>
                                    <p:animMotion origin="layout" path="M 0.48958 0.27014 L 0.48958 -0.06875 " pathEditMode="relative" rAng="0" ptsTypes="AA">
                                      <p:cBhvr>
                                        <p:cTn id="26" dur="2000" fill="hold"/>
                                        <p:tgtEl>
                                          <p:spTgt spid="20"/>
                                        </p:tgtEl>
                                        <p:attrNameLst>
                                          <p:attrName>ppt_x</p:attrName>
                                          <p:attrName>ppt_y</p:attrName>
                                        </p:attrNameLst>
                                      </p:cBhvr>
                                      <p:rCtr x="0" y="-16944"/>
                                    </p:animMotion>
                                  </p:childTnLst>
                                  <p:subTnLst>
                                    <p:set>
                                      <p:cBhvr override="childStyle">
                                        <p:cTn dur="1" fill="hold" display="0" masterRel="sameClick" afterEffect="1">
                                          <p:stCondLst>
                                            <p:cond evt="end" delay="0">
                                              <p:tn val="25"/>
                                            </p:cond>
                                          </p:stCondLst>
                                        </p:cTn>
                                        <p:tgtEl>
                                          <p:spTgt spid="20"/>
                                        </p:tgtEl>
                                        <p:attrNameLst>
                                          <p:attrName>style.visibility</p:attrName>
                                        </p:attrNameLst>
                                      </p:cBhvr>
                                      <p:to>
                                        <p:strVal val="hidden"/>
                                      </p:to>
                                    </p:set>
                                  </p:subTnLst>
                                </p:cTn>
                              </p:par>
                            </p:childTnLst>
                          </p:cTn>
                        </p:par>
                        <p:par>
                          <p:cTn id="27" fill="hold">
                            <p:stCondLst>
                              <p:cond delay="10200"/>
                            </p:stCondLst>
                            <p:childTnLst>
                              <p:par>
                                <p:cTn id="28" presetID="42" presetClass="path" presetSubtype="0" fill="hold" nodeType="afterEffect">
                                  <p:stCondLst>
                                    <p:cond delay="0"/>
                                  </p:stCondLst>
                                  <p:childTnLst>
                                    <p:animMotion origin="layout" path="M 0.52274 -0.20671 L 0.52396 0.10625 " pathEditMode="fixed" rAng="0" ptsTypes="AA">
                                      <p:cBhvr>
                                        <p:cTn id="29" dur="2000" fill="hold"/>
                                        <p:tgtEl>
                                          <p:spTgt spid="21"/>
                                        </p:tgtEl>
                                        <p:attrNameLst>
                                          <p:attrName>ppt_x</p:attrName>
                                          <p:attrName>ppt_y</p:attrName>
                                        </p:attrNameLst>
                                      </p:cBhvr>
                                      <p:rCtr x="52" y="1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a:spLocks noChangeArrowheads="1"/>
          </p:cNvSpPr>
          <p:nvPr/>
        </p:nvSpPr>
        <p:spPr bwMode="auto">
          <a:xfrm>
            <a:off x="3768477" y="3252985"/>
            <a:ext cx="830130" cy="168993"/>
          </a:xfrm>
          <a:prstGeom prst="rect">
            <a:avLst/>
          </a:prstGeom>
          <a:solidFill>
            <a:srgbClr val="FFFF99">
              <a:alpha val="50000"/>
            </a:srgbClr>
          </a:solidFill>
          <a:ln w="9525">
            <a:solidFill>
              <a:schemeClr val="tx1"/>
            </a:solid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4" name="Rectangle 2"/>
          <p:cNvSpPr>
            <a:spLocks noChangeArrowheads="1"/>
          </p:cNvSpPr>
          <p:nvPr/>
        </p:nvSpPr>
        <p:spPr bwMode="auto">
          <a:xfrm rot="10800000">
            <a:off x="3848966" y="823874"/>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5" name="Rectangle 2"/>
          <p:cNvSpPr>
            <a:spLocks noChangeArrowheads="1"/>
          </p:cNvSpPr>
          <p:nvPr/>
        </p:nvSpPr>
        <p:spPr bwMode="auto">
          <a:xfrm>
            <a:off x="3866047" y="5820407"/>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pic>
        <p:nvPicPr>
          <p:cNvPr id="7"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040097" y="5400541"/>
            <a:ext cx="336550" cy="376237"/>
          </a:xfrm>
          <a:prstGeom prst="rect">
            <a:avLst/>
          </a:prstGeom>
          <a:noFill/>
        </p:spPr>
      </p:pic>
      <p:pic>
        <p:nvPicPr>
          <p:cNvPr id="18"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62892" y="2917032"/>
            <a:ext cx="336550" cy="376237"/>
          </a:xfrm>
          <a:prstGeom prst="rect">
            <a:avLst/>
          </a:prstGeom>
          <a:noFill/>
        </p:spPr>
      </p:pic>
      <p:pic>
        <p:nvPicPr>
          <p:cNvPr id="20"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62892" y="3607145"/>
            <a:ext cx="336550" cy="376237"/>
          </a:xfrm>
          <a:prstGeom prst="rect">
            <a:avLst/>
          </a:prstGeom>
          <a:noFill/>
        </p:spPr>
      </p:pic>
      <p:pic>
        <p:nvPicPr>
          <p:cNvPr id="21"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748642" y="4540595"/>
            <a:ext cx="336550" cy="376237"/>
          </a:xfrm>
          <a:prstGeom prst="rect">
            <a:avLst/>
          </a:prstGeom>
          <a:noFill/>
        </p:spPr>
      </p:pic>
      <p:sp>
        <p:nvSpPr>
          <p:cNvPr id="10" name="Text Box 74"/>
          <p:cNvSpPr txBox="1">
            <a:spLocks noChangeArrowheads="1"/>
          </p:cNvSpPr>
          <p:nvPr/>
        </p:nvSpPr>
        <p:spPr bwMode="auto">
          <a:xfrm>
            <a:off x="524088" y="104931"/>
            <a:ext cx="7833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Special case Electric </a:t>
            </a:r>
            <a:r>
              <a:rPr lang="en-US" sz="2800" b="1" dirty="0" err="1" smtClean="0">
                <a:solidFill>
                  <a:srgbClr val="0000FF"/>
                </a:solidFill>
              </a:rPr>
              <a:t>Aharonov-Bohm</a:t>
            </a:r>
            <a:r>
              <a:rPr lang="en-US" sz="2800" b="1" dirty="0" smtClean="0">
                <a:solidFill>
                  <a:srgbClr val="0000FF"/>
                </a:solidFill>
              </a:rPr>
              <a:t> </a:t>
            </a:r>
            <a:r>
              <a:rPr lang="en-US" sz="2800" b="1" dirty="0">
                <a:solidFill>
                  <a:srgbClr val="0000FF"/>
                </a:solidFill>
              </a:rPr>
              <a:t>Effect</a:t>
            </a:r>
            <a:r>
              <a:rPr lang="en-US" sz="2800" b="1" dirty="0">
                <a:solidFill>
                  <a:srgbClr val="0000FF"/>
                </a:solidFill>
                <a:latin typeface="Times New Roman" pitchFamily="18" charset="0"/>
              </a:rPr>
              <a:t> </a:t>
            </a:r>
          </a:p>
        </p:txBody>
      </p:sp>
      <p:pic>
        <p:nvPicPr>
          <p:cNvPr id="12"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353471" y="895882"/>
            <a:ext cx="467174" cy="523068"/>
          </a:xfrm>
          <a:prstGeom prst="rect">
            <a:avLst/>
          </a:prstGeom>
          <a:noFill/>
        </p:spPr>
      </p:pic>
      <p:sp>
        <p:nvSpPr>
          <p:cNvPr id="13" name="Rectangle 2"/>
          <p:cNvSpPr>
            <a:spLocks noChangeArrowheads="1"/>
          </p:cNvSpPr>
          <p:nvPr/>
        </p:nvSpPr>
        <p:spPr bwMode="auto">
          <a:xfrm rot="5400000">
            <a:off x="4381029" y="11863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4" name="Rectangle 2"/>
          <p:cNvSpPr>
            <a:spLocks noChangeArrowheads="1"/>
          </p:cNvSpPr>
          <p:nvPr/>
        </p:nvSpPr>
        <p:spPr bwMode="auto">
          <a:xfrm rot="5400000">
            <a:off x="-29047" y="11482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5" name="Rectangle 2"/>
          <p:cNvSpPr>
            <a:spLocks noChangeArrowheads="1"/>
          </p:cNvSpPr>
          <p:nvPr/>
        </p:nvSpPr>
        <p:spPr bwMode="auto">
          <a:xfrm rot="16200000">
            <a:off x="3399956" y="1148280"/>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6" name="Rectangle 2"/>
          <p:cNvSpPr>
            <a:spLocks noChangeArrowheads="1"/>
          </p:cNvSpPr>
          <p:nvPr/>
        </p:nvSpPr>
        <p:spPr bwMode="auto">
          <a:xfrm rot="16200000">
            <a:off x="8324383" y="1138755"/>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pic>
        <p:nvPicPr>
          <p:cNvPr id="17"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8125871" y="933982"/>
            <a:ext cx="467174" cy="523068"/>
          </a:xfrm>
          <a:prstGeom prst="rect">
            <a:avLst/>
          </a:prstGeom>
          <a:noFill/>
        </p:spPr>
      </p:pic>
      <p:graphicFrame>
        <p:nvGraphicFramePr>
          <p:cNvPr id="2" name="Object 1"/>
          <p:cNvGraphicFramePr>
            <a:graphicFrameLocks noChangeAspect="1"/>
          </p:cNvGraphicFramePr>
          <p:nvPr>
            <p:extLst/>
          </p:nvPr>
        </p:nvGraphicFramePr>
        <p:xfrm>
          <a:off x="79375" y="1520825"/>
          <a:ext cx="993775" cy="430213"/>
        </p:xfrm>
        <a:graphic>
          <a:graphicData uri="http://schemas.openxmlformats.org/presentationml/2006/ole">
            <mc:AlternateContent xmlns:mc="http://schemas.openxmlformats.org/markup-compatibility/2006">
              <mc:Choice xmlns:v="urn:schemas-microsoft-com:vml" Requires="v">
                <p:oleObj spid="_x0000_s582673" name="Equation" r:id="rId4" imgW="469800" imgH="203040" progId="Equation.DSMT4">
                  <p:embed/>
                </p:oleObj>
              </mc:Choice>
              <mc:Fallback>
                <p:oleObj name="Equation" r:id="rId4" imgW="469800" imgH="20304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1520825"/>
                        <a:ext cx="99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nvPr>
        </p:nvGraphicFramePr>
        <p:xfrm>
          <a:off x="7894638" y="1552575"/>
          <a:ext cx="993775" cy="430213"/>
        </p:xfrm>
        <a:graphic>
          <a:graphicData uri="http://schemas.openxmlformats.org/presentationml/2006/ole">
            <mc:AlternateContent xmlns:mc="http://schemas.openxmlformats.org/markup-compatibility/2006">
              <mc:Choice xmlns:v="urn:schemas-microsoft-com:vml" Requires="v">
                <p:oleObj spid="_x0000_s582674" name="Equation" r:id="rId6" imgW="469800" imgH="203040" progId="Equation.DSMT4">
                  <p:embed/>
                </p:oleObj>
              </mc:Choice>
              <mc:Fallback>
                <p:oleObj name="Equation" r:id="rId6" imgW="469800" imgH="20304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638" y="1552575"/>
                        <a:ext cx="99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74"/>
          <p:cNvSpPr txBox="1">
            <a:spLocks noChangeArrowheads="1"/>
          </p:cNvSpPr>
          <p:nvPr/>
        </p:nvSpPr>
        <p:spPr bwMode="auto">
          <a:xfrm>
            <a:off x="104931" y="6081298"/>
            <a:ext cx="8874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The charges    move only when the electron comes</a:t>
            </a:r>
            <a:endParaRPr lang="en-US" sz="2800" b="1" dirty="0">
              <a:solidFill>
                <a:srgbClr val="0000FF"/>
              </a:solidFill>
              <a:latin typeface="Times New Roman" pitchFamily="18" charset="0"/>
            </a:endParaRPr>
          </a:p>
        </p:txBody>
      </p:sp>
      <p:graphicFrame>
        <p:nvGraphicFramePr>
          <p:cNvPr id="22" name="Object 21"/>
          <p:cNvGraphicFramePr>
            <a:graphicFrameLocks noChangeAspect="1"/>
          </p:cNvGraphicFramePr>
          <p:nvPr>
            <p:extLst/>
          </p:nvPr>
        </p:nvGraphicFramePr>
        <p:xfrm>
          <a:off x="2308422" y="6128637"/>
          <a:ext cx="403926" cy="539231"/>
        </p:xfrm>
        <a:graphic>
          <a:graphicData uri="http://schemas.openxmlformats.org/presentationml/2006/ole">
            <mc:AlternateContent xmlns:mc="http://schemas.openxmlformats.org/markup-compatibility/2006">
              <mc:Choice xmlns:v="urn:schemas-microsoft-com:vml" Requires="v">
                <p:oleObj spid="_x0000_s582675" name="Equation" r:id="rId7" imgW="152280" imgH="203040" progId="Equation.DSMT4">
                  <p:embed/>
                </p:oleObj>
              </mc:Choice>
              <mc:Fallback>
                <p:oleObj name="Equation" r:id="rId7" imgW="152280" imgH="203040" progId="Equation.DSMT4">
                  <p:embed/>
                  <p:pic>
                    <p:nvPicPr>
                      <p:cNvPr id="22" name="Object 21"/>
                      <p:cNvPicPr/>
                      <p:nvPr/>
                    </p:nvPicPr>
                    <p:blipFill>
                      <a:blip r:embed="rId8"/>
                      <a:stretch>
                        <a:fillRect/>
                      </a:stretch>
                    </p:blipFill>
                    <p:spPr>
                      <a:xfrm>
                        <a:off x="2308422" y="6128637"/>
                        <a:ext cx="403926" cy="539231"/>
                      </a:xfrm>
                      <a:prstGeom prst="rect">
                        <a:avLst/>
                      </a:prstGeom>
                    </p:spPr>
                  </p:pic>
                </p:oleObj>
              </mc:Fallback>
            </mc:AlternateContent>
          </a:graphicData>
        </a:graphic>
      </p:graphicFrame>
      <p:pic>
        <p:nvPicPr>
          <p:cNvPr id="23"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385951" y="943352"/>
            <a:ext cx="467174" cy="523068"/>
          </a:xfrm>
          <a:prstGeom prst="rect">
            <a:avLst/>
          </a:prstGeom>
          <a:noFill/>
        </p:spPr>
      </p:pic>
      <p:pic>
        <p:nvPicPr>
          <p:cNvPr id="24"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8158351" y="981452"/>
            <a:ext cx="467174" cy="523068"/>
          </a:xfrm>
          <a:prstGeom prst="rect">
            <a:avLst/>
          </a:prstGeom>
          <a:noFill/>
        </p:spPr>
      </p:pic>
      <p:sp>
        <p:nvSpPr>
          <p:cNvPr id="26" name="Text Box 74"/>
          <p:cNvSpPr txBox="1">
            <a:spLocks noChangeArrowheads="1"/>
          </p:cNvSpPr>
          <p:nvPr/>
        </p:nvSpPr>
        <p:spPr bwMode="auto">
          <a:xfrm>
            <a:off x="5695695" y="46919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No Effect!</a:t>
            </a:r>
            <a:r>
              <a:rPr lang="en-US" sz="2800" b="1" dirty="0" smtClean="0">
                <a:solidFill>
                  <a:srgbClr val="0000FF"/>
                </a:solidFill>
                <a:latin typeface="Times New Roman" pitchFamily="18" charset="0"/>
              </a:rPr>
              <a:t> </a:t>
            </a:r>
            <a:endParaRPr lang="en-US" sz="2800" b="1" dirty="0">
              <a:solidFill>
                <a:srgbClr val="0000FF"/>
              </a:solidFill>
              <a:latin typeface="Times New Roman" pitchFamily="18" charset="0"/>
            </a:endParaRPr>
          </a:p>
        </p:txBody>
      </p:sp>
    </p:spTree>
    <p:extLst>
      <p:ext uri="{BB962C8B-B14F-4D97-AF65-F5344CB8AC3E}">
        <p14:creationId xmlns:p14="http://schemas.microsoft.com/office/powerpoint/2010/main" val="35178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25000" fill="hold" nodeType="clickEffect">
                                  <p:stCondLst>
                                    <p:cond delay="0"/>
                                  </p:stCondLst>
                                  <p:childTnLst>
                                    <p:animMotion origin="layout" path="M -3.05556E-6 0.00139 L -0.00104 -0.33217 " pathEditMode="fixed" rAng="0" ptsTypes="AA">
                                      <p:cBhvr>
                                        <p:cTn id="6" dur="2000" fill="hold"/>
                                        <p:tgtEl>
                                          <p:spTgt spid="7"/>
                                        </p:tgtEl>
                                        <p:attrNameLst>
                                          <p:attrName>ppt_x</p:attrName>
                                          <p:attrName>ppt_y</p:attrName>
                                        </p:attrNameLst>
                                      </p:cBhvr>
                                      <p:rCtr x="-52" y="-16690"/>
                                    </p:animMotion>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par>
                          <p:cTn id="7" fill="hold">
                            <p:stCondLst>
                              <p:cond delay="2000"/>
                            </p:stCondLst>
                            <p:childTnLst>
                              <p:par>
                                <p:cTn id="8" presetID="42" presetClass="path" presetSubtype="0" fill="hold" nodeType="afterEffect">
                                  <p:stCondLst>
                                    <p:cond delay="0"/>
                                  </p:stCondLst>
                                  <p:childTnLst>
                                    <p:animMotion origin="layout" path="M 0.49149 0.03449 L 0.48958 -0.27894 " pathEditMode="fixed" rAng="0" ptsTypes="AA">
                                      <p:cBhvr>
                                        <p:cTn id="9" dur="2000" fill="hold"/>
                                        <p:tgtEl>
                                          <p:spTgt spid="18"/>
                                        </p:tgtEl>
                                        <p:attrNameLst>
                                          <p:attrName>ppt_x</p:attrName>
                                          <p:attrName>ppt_y</p:attrName>
                                        </p:attrNameLst>
                                      </p:cBhvr>
                                      <p:rCtr x="-104" y="-15671"/>
                                    </p:animMotion>
                                  </p:childTnLst>
                                </p:cTn>
                              </p:par>
                              <p:par>
                                <p:cTn id="10" presetID="42" presetClass="path" presetSubtype="0" fill="hold" nodeType="withEffect">
                                  <p:stCondLst>
                                    <p:cond delay="0"/>
                                  </p:stCondLst>
                                  <p:childTnLst>
                                    <p:animMotion origin="layout" path="M 0.49149 -0.0706 L 0.48958 0.27014 " pathEditMode="fixed" rAng="0" ptsTypes="AA">
                                      <p:cBhvr>
                                        <p:cTn id="11" dur="2000" fill="hold"/>
                                        <p:tgtEl>
                                          <p:spTgt spid="20"/>
                                        </p:tgtEl>
                                        <p:attrNameLst>
                                          <p:attrName>ppt_x</p:attrName>
                                          <p:attrName>ppt_y</p:attrName>
                                        </p:attrNameLst>
                                      </p:cBhvr>
                                      <p:rCtr x="-104" y="17037"/>
                                    </p:animMotion>
                                  </p:childTnLst>
                                </p:cTn>
                              </p:par>
                            </p:childTnLst>
                          </p:cTn>
                        </p:par>
                        <p:par>
                          <p:cTn id="12" fill="hold">
                            <p:stCondLst>
                              <p:cond delay="4000"/>
                            </p:stCondLst>
                            <p:childTnLst>
                              <p:par>
                                <p:cTn id="13" presetID="42" presetClass="path" presetSubtype="0" fill="hold" nodeType="afterEffect">
                                  <p:stCondLst>
                                    <p:cond delay="200"/>
                                  </p:stCondLst>
                                  <p:childTnLst>
                                    <p:animMotion origin="layout" path="M 3.88889E-6 2.77556E-17 L 0.30937 0.00417 " pathEditMode="relative" rAng="0" ptsTypes="AA">
                                      <p:cBhvr>
                                        <p:cTn id="14" dur="500" fill="hold"/>
                                        <p:tgtEl>
                                          <p:spTgt spid="12"/>
                                        </p:tgtEl>
                                        <p:attrNameLst>
                                          <p:attrName>ppt_x</p:attrName>
                                          <p:attrName>ppt_y</p:attrName>
                                        </p:attrNameLst>
                                      </p:cBhvr>
                                      <p:rCtr x="15469" y="208"/>
                                    </p:animMotion>
                                  </p:childTnLst>
                                </p:cTn>
                              </p:par>
                              <p:par>
                                <p:cTn id="15" presetID="42" presetClass="path" presetSubtype="0" fill="hold" nodeType="withEffect">
                                  <p:stCondLst>
                                    <p:cond delay="200"/>
                                  </p:stCondLst>
                                  <p:childTnLst>
                                    <p:animMotion origin="layout" path="M 3.88889E-6 4.44444E-6 L -0.36841 4.44444E-6 " pathEditMode="relative" rAng="0" ptsTypes="AA">
                                      <p:cBhvr>
                                        <p:cTn id="16" dur="500" fill="hold"/>
                                        <p:tgtEl>
                                          <p:spTgt spid="17"/>
                                        </p:tgtEl>
                                        <p:attrNameLst>
                                          <p:attrName>ppt_x</p:attrName>
                                          <p:attrName>ppt_y</p:attrName>
                                        </p:attrNameLst>
                                      </p:cBhvr>
                                      <p:rCtr x="-18420" y="0"/>
                                    </p:animMotion>
                                  </p:childTnLst>
                                </p:cTn>
                              </p:par>
                            </p:childTnLst>
                          </p:cTn>
                        </p:par>
                        <p:par>
                          <p:cTn id="17" fill="hold">
                            <p:stCondLst>
                              <p:cond delay="4700"/>
                            </p:stCondLst>
                            <p:childTnLst>
                              <p:par>
                                <p:cTn id="18" presetID="42" presetClass="path" presetSubtype="0" accel="10000" decel="50000" fill="hold" nodeType="afterEffect">
                                  <p:stCondLst>
                                    <p:cond delay="3500"/>
                                  </p:stCondLst>
                                  <p:childTnLst>
                                    <p:animMotion origin="layout" path="M 0.30937 0.00417 L -0.00052 0.00139 " pathEditMode="relative" rAng="0" ptsTypes="AA">
                                      <p:cBhvr>
                                        <p:cTn id="19" dur="500" fill="hold"/>
                                        <p:tgtEl>
                                          <p:spTgt spid="12"/>
                                        </p:tgtEl>
                                        <p:attrNameLst>
                                          <p:attrName>ppt_x</p:attrName>
                                          <p:attrName>ppt_y</p:attrName>
                                        </p:attrNameLst>
                                      </p:cBhvr>
                                      <p:rCtr x="-15503" y="-139"/>
                                    </p:animMotion>
                                  </p:childTnLst>
                                </p:cTn>
                              </p:par>
                              <p:par>
                                <p:cTn id="20" presetID="42" presetClass="path" presetSubtype="0" accel="10000" decel="50000" fill="hold" nodeType="withEffect">
                                  <p:stCondLst>
                                    <p:cond delay="3500"/>
                                  </p:stCondLst>
                                  <p:childTnLst>
                                    <p:animMotion origin="layout" path="M -0.3684 3.33333E-6 L 0.00087 0.00139 " pathEditMode="relative" rAng="0" ptsTypes="AA">
                                      <p:cBhvr>
                                        <p:cTn id="21" dur="500" fill="hold"/>
                                        <p:tgtEl>
                                          <p:spTgt spid="17"/>
                                        </p:tgtEl>
                                        <p:attrNameLst>
                                          <p:attrName>ppt_x</p:attrName>
                                          <p:attrName>ppt_y</p:attrName>
                                        </p:attrNameLst>
                                      </p:cBhvr>
                                      <p:rCtr x="18455" y="69"/>
                                    </p:animMotion>
                                  </p:childTnLst>
                                </p:cTn>
                              </p:par>
                            </p:childTnLst>
                          </p:cTn>
                        </p:par>
                        <p:par>
                          <p:cTn id="22" fill="hold">
                            <p:stCondLst>
                              <p:cond delay="8700"/>
                            </p:stCondLst>
                            <p:childTnLst>
                              <p:par>
                                <p:cTn id="23" presetID="42" presetClass="path" presetSubtype="0" accel="24000" fill="hold" nodeType="afterEffect">
                                  <p:stCondLst>
                                    <p:cond delay="1000"/>
                                  </p:stCondLst>
                                  <p:childTnLst>
                                    <p:animMotion origin="layout" path="M 0.48958 -0.27894 L 0.49149 0.03518 " pathEditMode="relative" rAng="0" ptsTypes="AA">
                                      <p:cBhvr>
                                        <p:cTn id="24" dur="2000" fill="hold"/>
                                        <p:tgtEl>
                                          <p:spTgt spid="18"/>
                                        </p:tgtEl>
                                        <p:attrNameLst>
                                          <p:attrName>ppt_x</p:attrName>
                                          <p:attrName>ppt_y</p:attrName>
                                        </p:attrNameLst>
                                      </p:cBhvr>
                                      <p:rCtr x="87" y="15694"/>
                                    </p:animMotion>
                                  </p:childTnLst>
                                  <p:subTnLst>
                                    <p:set>
                                      <p:cBhvr override="childStyle">
                                        <p:cTn dur="1" fill="hold" display="0" masterRel="sameClick" afterEffect="1">
                                          <p:stCondLst>
                                            <p:cond evt="end" delay="0">
                                              <p:tn val="23"/>
                                            </p:cond>
                                          </p:stCondLst>
                                        </p:cTn>
                                        <p:tgtEl>
                                          <p:spTgt spid="18"/>
                                        </p:tgtEl>
                                        <p:attrNameLst>
                                          <p:attrName>style.visibility</p:attrName>
                                        </p:attrNameLst>
                                      </p:cBhvr>
                                      <p:to>
                                        <p:strVal val="hidden"/>
                                      </p:to>
                                    </p:set>
                                  </p:subTnLst>
                                </p:cTn>
                              </p:par>
                              <p:par>
                                <p:cTn id="25" presetID="42" presetClass="path" presetSubtype="0" accel="24000" fill="hold" nodeType="withEffect">
                                  <p:stCondLst>
                                    <p:cond delay="1000"/>
                                  </p:stCondLst>
                                  <p:childTnLst>
                                    <p:animMotion origin="layout" path="M 0.48958 0.27014 L 0.48958 -0.06875 " pathEditMode="relative" rAng="0" ptsTypes="AA">
                                      <p:cBhvr>
                                        <p:cTn id="26" dur="2000" fill="hold"/>
                                        <p:tgtEl>
                                          <p:spTgt spid="20"/>
                                        </p:tgtEl>
                                        <p:attrNameLst>
                                          <p:attrName>ppt_x</p:attrName>
                                          <p:attrName>ppt_y</p:attrName>
                                        </p:attrNameLst>
                                      </p:cBhvr>
                                      <p:rCtr x="0" y="-16944"/>
                                    </p:animMotion>
                                  </p:childTnLst>
                                  <p:subTnLst>
                                    <p:set>
                                      <p:cBhvr override="childStyle">
                                        <p:cTn dur="1" fill="hold" display="0" masterRel="sameClick" afterEffect="1">
                                          <p:stCondLst>
                                            <p:cond evt="end" delay="0">
                                              <p:tn val="25"/>
                                            </p:cond>
                                          </p:stCondLst>
                                        </p:cTn>
                                        <p:tgtEl>
                                          <p:spTgt spid="20"/>
                                        </p:tgtEl>
                                        <p:attrNameLst>
                                          <p:attrName>style.visibility</p:attrName>
                                        </p:attrNameLst>
                                      </p:cBhvr>
                                      <p:to>
                                        <p:strVal val="hidden"/>
                                      </p:to>
                                    </p:set>
                                  </p:subTnLst>
                                </p:cTn>
                              </p:par>
                            </p:childTnLst>
                          </p:cTn>
                        </p:par>
                        <p:par>
                          <p:cTn id="27" fill="hold">
                            <p:stCondLst>
                              <p:cond delay="11700"/>
                            </p:stCondLst>
                            <p:childTnLst>
                              <p:par>
                                <p:cTn id="28" presetID="42" presetClass="path" presetSubtype="0" fill="hold" nodeType="afterEffect">
                                  <p:stCondLst>
                                    <p:cond delay="0"/>
                                  </p:stCondLst>
                                  <p:childTnLst>
                                    <p:animMotion origin="layout" path="M 0.52274 -0.20693 L 0.52083 -0.46589 " pathEditMode="fixed" rAng="0" ptsTypes="AA">
                                      <p:cBhvr>
                                        <p:cTn id="29" dur="2000" fill="hold"/>
                                        <p:tgtEl>
                                          <p:spTgt spid="21"/>
                                        </p:tgtEl>
                                        <p:attrNameLst>
                                          <p:attrName>ppt_x</p:attrName>
                                          <p:attrName>ppt_y</p:attrName>
                                        </p:attrNameLst>
                                      </p:cBhvr>
                                      <p:rCtr x="-104" y="-12948"/>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0"/>
          <p:cNvPicPr>
            <a:picLocks noChangeAspect="1" noChangeArrowheads="1"/>
          </p:cNvPicPr>
          <p:nvPr/>
        </p:nvPicPr>
        <p:blipFill>
          <a:blip r:embed="rId3"/>
          <a:srcRect/>
          <a:stretch>
            <a:fillRect/>
          </a:stretch>
        </p:blipFill>
        <p:spPr bwMode="auto">
          <a:xfrm>
            <a:off x="-562012" y="7627128"/>
            <a:ext cx="321297" cy="167525"/>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1236186" y="4561122"/>
            <a:ext cx="321297" cy="167525"/>
          </a:xfrm>
          <a:prstGeom prst="rect">
            <a:avLst/>
          </a:prstGeom>
          <a:noFill/>
          <a:ln w="9525">
            <a:noFill/>
            <a:miter lim="800000"/>
            <a:headEnd/>
            <a:tailEnd/>
          </a:ln>
        </p:spPr>
      </p:pic>
      <p:sp>
        <p:nvSpPr>
          <p:cNvPr id="7171" name="AutoShape 49"/>
          <p:cNvSpPr>
            <a:spLocks noChangeArrowheads="1"/>
          </p:cNvSpPr>
          <p:nvPr/>
        </p:nvSpPr>
        <p:spPr bwMode="auto">
          <a:xfrm>
            <a:off x="4071934" y="4033830"/>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5144" name="Picture 24"/>
          <p:cNvPicPr>
            <a:picLocks noChangeAspect="1" noChangeArrowheads="1"/>
          </p:cNvPicPr>
          <p:nvPr/>
        </p:nvPicPr>
        <p:blipFill>
          <a:blip r:embed="rId4"/>
          <a:srcRect/>
          <a:stretch>
            <a:fillRect/>
          </a:stretch>
        </p:blipFill>
        <p:spPr bwMode="auto">
          <a:xfrm>
            <a:off x="-692640" y="4285163"/>
            <a:ext cx="387557" cy="180026"/>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5353693" y="4630460"/>
            <a:ext cx="387557" cy="178777"/>
          </a:xfrm>
          <a:prstGeom prst="rect">
            <a:avLst/>
          </a:prstGeom>
          <a:noFill/>
          <a:ln w="9525">
            <a:noFill/>
            <a:miter lim="800000"/>
            <a:headEnd/>
            <a:tailEnd/>
          </a:ln>
        </p:spPr>
      </p:pic>
      <p:sp>
        <p:nvSpPr>
          <p:cNvPr id="7172" name="AutoShape 4"/>
          <p:cNvSpPr>
            <a:spLocks noChangeArrowheads="1"/>
          </p:cNvSpPr>
          <p:nvPr/>
        </p:nvSpPr>
        <p:spPr bwMode="auto">
          <a:xfrm>
            <a:off x="1928778"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7173" name="AutoShape 9"/>
          <p:cNvSpPr>
            <a:spLocks noChangeArrowheads="1"/>
          </p:cNvSpPr>
          <p:nvPr/>
        </p:nvSpPr>
        <p:spPr bwMode="auto">
          <a:xfrm>
            <a:off x="6286496"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7188" name="Text Box 71"/>
          <p:cNvSpPr txBox="1">
            <a:spLocks noChangeArrowheads="1"/>
          </p:cNvSpPr>
          <p:nvPr/>
        </p:nvSpPr>
        <p:spPr bwMode="auto">
          <a:xfrm>
            <a:off x="2133600" y="228600"/>
            <a:ext cx="5264775" cy="584775"/>
          </a:xfrm>
          <a:prstGeom prst="rect">
            <a:avLst/>
          </a:prstGeom>
          <a:noFill/>
          <a:ln w="31750">
            <a:noFill/>
            <a:miter lim="800000"/>
            <a:headEnd/>
            <a:tailEnd/>
          </a:ln>
        </p:spPr>
        <p:txBody>
          <a:bodyPr wrap="none">
            <a:spAutoFit/>
          </a:bodyPr>
          <a:lstStyle/>
          <a:p>
            <a:pPr algn="l" rtl="0" fontAlgn="auto">
              <a:spcBef>
                <a:spcPts val="0"/>
              </a:spcBef>
              <a:spcAft>
                <a:spcPts val="0"/>
              </a:spcAft>
            </a:pPr>
            <a:r>
              <a:rPr lang="en-US" sz="3200" b="1" dirty="0" smtClean="0">
                <a:solidFill>
                  <a:srgbClr val="0000FF"/>
                </a:solidFill>
                <a:latin typeface="Calibri" pitchFamily="-112" charset="0"/>
                <a:cs typeface="+mn-cs"/>
              </a:rPr>
              <a:t>Mach </a:t>
            </a:r>
            <a:r>
              <a:rPr lang="en-US" sz="3200" b="1" dirty="0" err="1" smtClean="0">
                <a:solidFill>
                  <a:srgbClr val="0000FF"/>
                </a:solidFill>
                <a:latin typeface="Calibri" pitchFamily="-112" charset="0"/>
                <a:cs typeface="+mn-cs"/>
              </a:rPr>
              <a:t>Zehnder</a:t>
            </a:r>
            <a:r>
              <a:rPr lang="en-US" sz="3200" b="1" dirty="0" smtClean="0">
                <a:solidFill>
                  <a:srgbClr val="0000FF"/>
                </a:solidFill>
                <a:latin typeface="Calibri" pitchFamily="-112" charset="0"/>
                <a:cs typeface="+mn-cs"/>
              </a:rPr>
              <a:t> Interferometer</a:t>
            </a:r>
            <a:endParaRPr lang="en-US" sz="3200" b="1" dirty="0">
              <a:solidFill>
                <a:srgbClr val="0000FF"/>
              </a:solidFill>
              <a:latin typeface="Times New Roman" pitchFamily="18" charset="0"/>
              <a:cs typeface="+mn-cs"/>
            </a:endParaRPr>
          </a:p>
        </p:txBody>
      </p:sp>
      <p:pic>
        <p:nvPicPr>
          <p:cNvPr id="34" name="Picture 24"/>
          <p:cNvPicPr>
            <a:picLocks noChangeAspect="1" noChangeArrowheads="1"/>
          </p:cNvPicPr>
          <p:nvPr/>
        </p:nvPicPr>
        <p:blipFill>
          <a:blip r:embed="rId4"/>
          <a:srcRect/>
          <a:stretch>
            <a:fillRect/>
          </a:stretch>
        </p:blipFill>
        <p:spPr bwMode="auto">
          <a:xfrm>
            <a:off x="-692640" y="4785229"/>
            <a:ext cx="387557" cy="180026"/>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5261845" y="5812927"/>
            <a:ext cx="387557" cy="178777"/>
          </a:xfrm>
          <a:prstGeom prst="rect">
            <a:avLst/>
          </a:prstGeom>
          <a:noFill/>
          <a:ln w="9525">
            <a:noFill/>
            <a:miter lim="800000"/>
            <a:headEnd/>
            <a:tailEnd/>
          </a:ln>
        </p:spPr>
      </p:pic>
      <p:sp>
        <p:nvSpPr>
          <p:cNvPr id="7187" name="AutoShape 48"/>
          <p:cNvSpPr>
            <a:spLocks noChangeArrowheads="1"/>
          </p:cNvSpPr>
          <p:nvPr/>
        </p:nvSpPr>
        <p:spPr bwMode="auto">
          <a:xfrm>
            <a:off x="4061048" y="6094646"/>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8" name="Picture 40"/>
          <p:cNvPicPr>
            <a:picLocks noChangeAspect="1" noChangeArrowheads="1"/>
          </p:cNvPicPr>
          <p:nvPr/>
        </p:nvPicPr>
        <p:blipFill>
          <a:blip r:embed="rId3"/>
          <a:srcRect/>
          <a:stretch>
            <a:fillRect/>
          </a:stretch>
        </p:blipFill>
        <p:spPr bwMode="auto">
          <a:xfrm>
            <a:off x="-714412" y="7474728"/>
            <a:ext cx="321297" cy="167525"/>
          </a:xfrm>
          <a:prstGeom prst="rect">
            <a:avLst/>
          </a:prstGeom>
          <a:noFill/>
          <a:ln w="9525">
            <a:noFill/>
            <a:miter lim="800000"/>
            <a:headEnd/>
            <a:tailEnd/>
          </a:ln>
        </p:spPr>
      </p:pic>
      <p:sp>
        <p:nvSpPr>
          <p:cNvPr id="26" name="AutoShape 49"/>
          <p:cNvSpPr>
            <a:spLocks noChangeArrowheads="1"/>
          </p:cNvSpPr>
          <p:nvPr/>
        </p:nvSpPr>
        <p:spPr bwMode="auto">
          <a:xfrm>
            <a:off x="4071934" y="857232"/>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9" name="Picture 24"/>
          <p:cNvPicPr>
            <a:picLocks noChangeAspect="1" noChangeArrowheads="1"/>
          </p:cNvPicPr>
          <p:nvPr/>
        </p:nvPicPr>
        <p:blipFill>
          <a:blip r:embed="rId4"/>
          <a:srcRect/>
          <a:stretch>
            <a:fillRect/>
          </a:stretch>
        </p:blipFill>
        <p:spPr bwMode="auto">
          <a:xfrm>
            <a:off x="-725298" y="1086794"/>
            <a:ext cx="387557" cy="180026"/>
          </a:xfrm>
          <a:prstGeom prst="rect">
            <a:avLst/>
          </a:prstGeom>
          <a:noFill/>
          <a:ln w="9525">
            <a:noFill/>
            <a:miter lim="800000"/>
            <a:headEnd/>
            <a:tailEnd/>
          </a:ln>
        </p:spPr>
      </p:pic>
      <p:pic>
        <p:nvPicPr>
          <p:cNvPr id="30" name="Picture 16"/>
          <p:cNvPicPr>
            <a:picLocks noChangeAspect="1" noChangeArrowheads="1"/>
          </p:cNvPicPr>
          <p:nvPr/>
        </p:nvPicPr>
        <p:blipFill>
          <a:blip r:embed="rId4"/>
          <a:srcRect/>
          <a:stretch>
            <a:fillRect/>
          </a:stretch>
        </p:blipFill>
        <p:spPr bwMode="auto">
          <a:xfrm>
            <a:off x="5288379" y="1345006"/>
            <a:ext cx="387557" cy="178777"/>
          </a:xfrm>
          <a:prstGeom prst="rect">
            <a:avLst/>
          </a:prstGeom>
          <a:noFill/>
          <a:ln w="9525">
            <a:noFill/>
            <a:miter lim="800000"/>
            <a:headEnd/>
            <a:tailEnd/>
          </a:ln>
        </p:spPr>
      </p:pic>
      <p:sp>
        <p:nvSpPr>
          <p:cNvPr id="31" name="AutoShape 4"/>
          <p:cNvSpPr>
            <a:spLocks noChangeArrowheads="1"/>
          </p:cNvSpPr>
          <p:nvPr/>
        </p:nvSpPr>
        <p:spPr bwMode="auto">
          <a:xfrm>
            <a:off x="1928778"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32" name="AutoShape 9"/>
          <p:cNvSpPr>
            <a:spLocks noChangeArrowheads="1"/>
          </p:cNvSpPr>
          <p:nvPr/>
        </p:nvSpPr>
        <p:spPr bwMode="auto">
          <a:xfrm>
            <a:off x="6286496"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3" name="Picture 24"/>
          <p:cNvPicPr>
            <a:picLocks noChangeAspect="1" noChangeArrowheads="1"/>
          </p:cNvPicPr>
          <p:nvPr/>
        </p:nvPicPr>
        <p:blipFill>
          <a:blip r:embed="rId4"/>
          <a:srcRect/>
          <a:stretch>
            <a:fillRect/>
          </a:stretch>
        </p:blipFill>
        <p:spPr bwMode="auto">
          <a:xfrm>
            <a:off x="-725298" y="1586860"/>
            <a:ext cx="387557" cy="180026"/>
          </a:xfrm>
          <a:prstGeom prst="rect">
            <a:avLst/>
          </a:prstGeom>
          <a:noFill/>
          <a:ln w="9525">
            <a:noFill/>
            <a:miter lim="800000"/>
            <a:headEnd/>
            <a:tailEnd/>
          </a:ln>
        </p:spPr>
      </p:pic>
      <p:pic>
        <p:nvPicPr>
          <p:cNvPr id="35" name="Picture 16"/>
          <p:cNvPicPr>
            <a:picLocks noChangeAspect="1" noChangeArrowheads="1"/>
          </p:cNvPicPr>
          <p:nvPr/>
        </p:nvPicPr>
        <p:blipFill>
          <a:blip r:embed="rId4"/>
          <a:srcRect/>
          <a:stretch>
            <a:fillRect/>
          </a:stretch>
        </p:blipFill>
        <p:spPr bwMode="auto">
          <a:xfrm>
            <a:off x="5359817" y="2505700"/>
            <a:ext cx="387557" cy="178777"/>
          </a:xfrm>
          <a:prstGeom prst="rect">
            <a:avLst/>
          </a:prstGeom>
          <a:noFill/>
          <a:ln w="9525">
            <a:noFill/>
            <a:miter lim="800000"/>
            <a:headEnd/>
            <a:tailEnd/>
          </a:ln>
        </p:spPr>
      </p:pic>
      <p:sp>
        <p:nvSpPr>
          <p:cNvPr id="36" name="AutoShape 48"/>
          <p:cNvSpPr>
            <a:spLocks noChangeArrowheads="1"/>
          </p:cNvSpPr>
          <p:nvPr/>
        </p:nvSpPr>
        <p:spPr bwMode="auto">
          <a:xfrm>
            <a:off x="4071934" y="2928934"/>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5" name="Picture 40"/>
          <p:cNvPicPr>
            <a:picLocks noChangeAspect="1" noChangeArrowheads="1"/>
          </p:cNvPicPr>
          <p:nvPr/>
        </p:nvPicPr>
        <p:blipFill>
          <a:blip r:embed="rId3"/>
          <a:srcRect/>
          <a:stretch>
            <a:fillRect/>
          </a:stretch>
        </p:blipFill>
        <p:spPr bwMode="auto">
          <a:xfrm>
            <a:off x="1274966" y="2428868"/>
            <a:ext cx="321297" cy="167525"/>
          </a:xfrm>
          <a:prstGeom prst="rect">
            <a:avLst/>
          </a:prstGeom>
          <a:noFill/>
          <a:ln w="9525">
            <a:noFill/>
            <a:miter lim="800000"/>
            <a:headEnd/>
            <a:tailEnd/>
          </a:ln>
        </p:spPr>
      </p:pic>
      <p:grpSp>
        <p:nvGrpSpPr>
          <p:cNvPr id="4" name="Group 56"/>
          <p:cNvGrpSpPr/>
          <p:nvPr/>
        </p:nvGrpSpPr>
        <p:grpSpPr>
          <a:xfrm>
            <a:off x="1447838" y="1539701"/>
            <a:ext cx="1936456" cy="1168392"/>
            <a:chOff x="324143" y="2954867"/>
            <a:chExt cx="1936456" cy="1168392"/>
          </a:xfrm>
        </p:grpSpPr>
        <p:cxnSp>
          <p:nvCxnSpPr>
            <p:cNvPr id="58" name="Straight Arrow Connector 57"/>
            <p:cNvCxnSpPr/>
            <p:nvPr/>
          </p:nvCxnSpPr>
          <p:spPr>
            <a:xfrm flipV="1">
              <a:off x="324143" y="3460449"/>
              <a:ext cx="948275" cy="49107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312324" y="2954867"/>
              <a:ext cx="948275" cy="49107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253066" y="3462867"/>
              <a:ext cx="973654" cy="660392"/>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63"/>
          <p:cNvGrpSpPr/>
          <p:nvPr/>
        </p:nvGrpSpPr>
        <p:grpSpPr>
          <a:xfrm>
            <a:off x="1611086" y="4669971"/>
            <a:ext cx="1836057" cy="1238545"/>
            <a:chOff x="370114" y="5050971"/>
            <a:chExt cx="1836057" cy="1238545"/>
          </a:xfrm>
        </p:grpSpPr>
        <p:cxnSp>
          <p:nvCxnSpPr>
            <p:cNvPr id="65" name="Straight Arrow Connector 64"/>
            <p:cNvCxnSpPr/>
            <p:nvPr/>
          </p:nvCxnSpPr>
          <p:spPr>
            <a:xfrm>
              <a:off x="370114" y="5050971"/>
              <a:ext cx="847876" cy="575735"/>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257896" y="5121124"/>
              <a:ext cx="948275" cy="49107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198638" y="5629124"/>
              <a:ext cx="973654" cy="660392"/>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22530" name="Object 2"/>
          <p:cNvGraphicFramePr>
            <a:graphicFrameLocks noChangeAspect="1"/>
          </p:cNvGraphicFramePr>
          <p:nvPr/>
        </p:nvGraphicFramePr>
        <p:xfrm>
          <a:off x="1871160" y="2960914"/>
          <a:ext cx="2127979" cy="679223"/>
        </p:xfrm>
        <a:graphic>
          <a:graphicData uri="http://schemas.openxmlformats.org/presentationml/2006/ole">
            <mc:AlternateContent xmlns:mc="http://schemas.openxmlformats.org/markup-compatibility/2006">
              <mc:Choice xmlns:v="urn:schemas-microsoft-com:vml" Requires="v">
                <p:oleObj spid="_x0000_s507002" name="Equation" r:id="rId5" imgW="1269720" imgH="406080" progId="Equation.DSMT4">
                  <p:embed/>
                </p:oleObj>
              </mc:Choice>
              <mc:Fallback>
                <p:oleObj name="Equation" r:id="rId5" imgW="1269720" imgH="406080" progId="Equation.DSMT4">
                  <p:embed/>
                  <p:pic>
                    <p:nvPicPr>
                      <p:cNvPr id="2253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1160" y="2960914"/>
                        <a:ext cx="2127979" cy="679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2"/>
          <p:cNvGraphicFramePr>
            <a:graphicFrameLocks noChangeAspect="1"/>
          </p:cNvGraphicFramePr>
          <p:nvPr/>
        </p:nvGraphicFramePr>
        <p:xfrm>
          <a:off x="2010747" y="6106886"/>
          <a:ext cx="2061191" cy="657905"/>
        </p:xfrm>
        <a:graphic>
          <a:graphicData uri="http://schemas.openxmlformats.org/presentationml/2006/ole">
            <mc:AlternateContent xmlns:mc="http://schemas.openxmlformats.org/markup-compatibility/2006">
              <mc:Choice xmlns:v="urn:schemas-microsoft-com:vml" Requires="v">
                <p:oleObj spid="_x0000_s507003" name="Equation" r:id="rId7" imgW="1269720" imgH="406080" progId="Equation.DSMT4">
                  <p:embed/>
                </p:oleObj>
              </mc:Choice>
              <mc:Fallback>
                <p:oleObj name="Equation" r:id="rId7" imgW="1269720" imgH="406080" progId="Equation.DSMT4">
                  <p:embed/>
                  <p:pic>
                    <p:nvPicPr>
                      <p:cNvPr id="22531"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0747" y="6106886"/>
                        <a:ext cx="2061191" cy="6579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2"/>
          <p:cNvGraphicFramePr>
            <a:graphicFrameLocks noChangeAspect="1"/>
          </p:cNvGraphicFramePr>
          <p:nvPr/>
        </p:nvGraphicFramePr>
        <p:xfrm>
          <a:off x="3165022" y="1894203"/>
          <a:ext cx="351064" cy="348255"/>
        </p:xfrm>
        <a:graphic>
          <a:graphicData uri="http://schemas.openxmlformats.org/presentationml/2006/ole">
            <mc:AlternateContent xmlns:mc="http://schemas.openxmlformats.org/markup-compatibility/2006">
              <mc:Choice xmlns:v="urn:schemas-microsoft-com:vml" Requires="v">
                <p:oleObj spid="_x0000_s507004" name="Equation" r:id="rId9" imgW="139680" imgH="139680" progId="Equation.DSMT4">
                  <p:embed/>
                </p:oleObj>
              </mc:Choice>
              <mc:Fallback>
                <p:oleObj name="Equation" r:id="rId9" imgW="139680" imgH="139680" progId="Equation.DSMT4">
                  <p:embed/>
                  <p:pic>
                    <p:nvPicPr>
                      <p:cNvPr id="48"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5022" y="1894203"/>
                        <a:ext cx="351064" cy="3482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2"/>
          <p:cNvGraphicFramePr>
            <a:graphicFrameLocks noChangeAspect="1"/>
          </p:cNvGraphicFramePr>
          <p:nvPr/>
        </p:nvGraphicFramePr>
        <p:xfrm>
          <a:off x="3241675" y="5219700"/>
          <a:ext cx="284163" cy="266700"/>
        </p:xfrm>
        <a:graphic>
          <a:graphicData uri="http://schemas.openxmlformats.org/presentationml/2006/ole">
            <mc:AlternateContent xmlns:mc="http://schemas.openxmlformats.org/markup-compatibility/2006">
              <mc:Choice xmlns:v="urn:schemas-microsoft-com:vml" Requires="v">
                <p:oleObj spid="_x0000_s507005" name="Equation" r:id="rId11" imgW="139680" imgH="101520" progId="Equation.DSMT4">
                  <p:embed/>
                </p:oleObj>
              </mc:Choice>
              <mc:Fallback>
                <p:oleObj name="Equation" r:id="rId11" imgW="139680" imgH="101520" progId="Equation.DSMT4">
                  <p:embed/>
                  <p:pic>
                    <p:nvPicPr>
                      <p:cNvPr id="49"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1675" y="5219700"/>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4" name="Group 53"/>
          <p:cNvGrpSpPr/>
          <p:nvPr/>
        </p:nvGrpSpPr>
        <p:grpSpPr>
          <a:xfrm>
            <a:off x="5364576" y="1366773"/>
            <a:ext cx="458995" cy="4603154"/>
            <a:chOff x="5440779" y="1497406"/>
            <a:chExt cx="458995" cy="4603154"/>
          </a:xfrm>
        </p:grpSpPr>
        <p:pic>
          <p:nvPicPr>
            <p:cNvPr id="50" name="Picture 16"/>
            <p:cNvPicPr>
              <a:picLocks noChangeAspect="1" noChangeArrowheads="1"/>
            </p:cNvPicPr>
            <p:nvPr/>
          </p:nvPicPr>
          <p:blipFill>
            <a:blip r:embed="rId4"/>
            <a:srcRect/>
            <a:stretch>
              <a:fillRect/>
            </a:stretch>
          </p:blipFill>
          <p:spPr bwMode="auto">
            <a:xfrm>
              <a:off x="5506093" y="4782860"/>
              <a:ext cx="387557" cy="178777"/>
            </a:xfrm>
            <a:prstGeom prst="rect">
              <a:avLst/>
            </a:prstGeom>
            <a:noFill/>
            <a:ln w="9525">
              <a:noFill/>
              <a:miter lim="800000"/>
              <a:headEnd/>
              <a:tailEnd/>
            </a:ln>
          </p:spPr>
        </p:pic>
        <p:pic>
          <p:nvPicPr>
            <p:cNvPr id="51" name="Picture 16"/>
            <p:cNvPicPr>
              <a:picLocks noChangeAspect="1" noChangeArrowheads="1"/>
            </p:cNvPicPr>
            <p:nvPr/>
          </p:nvPicPr>
          <p:blipFill>
            <a:blip r:embed="rId4"/>
            <a:srcRect/>
            <a:stretch>
              <a:fillRect/>
            </a:stretch>
          </p:blipFill>
          <p:spPr bwMode="auto">
            <a:xfrm>
              <a:off x="5479561" y="5921783"/>
              <a:ext cx="387557" cy="178777"/>
            </a:xfrm>
            <a:prstGeom prst="rect">
              <a:avLst/>
            </a:prstGeom>
            <a:noFill/>
            <a:ln w="9525">
              <a:noFill/>
              <a:miter lim="800000"/>
              <a:headEnd/>
              <a:tailEnd/>
            </a:ln>
          </p:spPr>
        </p:pic>
        <p:pic>
          <p:nvPicPr>
            <p:cNvPr id="52" name="Picture 16"/>
            <p:cNvPicPr>
              <a:picLocks noChangeAspect="1" noChangeArrowheads="1"/>
            </p:cNvPicPr>
            <p:nvPr/>
          </p:nvPicPr>
          <p:blipFill>
            <a:blip r:embed="rId4"/>
            <a:srcRect/>
            <a:stretch>
              <a:fillRect/>
            </a:stretch>
          </p:blipFill>
          <p:spPr bwMode="auto">
            <a:xfrm>
              <a:off x="5440779" y="1497406"/>
              <a:ext cx="387557" cy="178777"/>
            </a:xfrm>
            <a:prstGeom prst="rect">
              <a:avLst/>
            </a:prstGeom>
            <a:noFill/>
            <a:ln w="9525">
              <a:noFill/>
              <a:miter lim="800000"/>
              <a:headEnd/>
              <a:tailEnd/>
            </a:ln>
          </p:spPr>
        </p:pic>
        <p:pic>
          <p:nvPicPr>
            <p:cNvPr id="53" name="Picture 16"/>
            <p:cNvPicPr>
              <a:picLocks noChangeAspect="1" noChangeArrowheads="1"/>
            </p:cNvPicPr>
            <p:nvPr/>
          </p:nvPicPr>
          <p:blipFill>
            <a:blip r:embed="rId4"/>
            <a:srcRect/>
            <a:stretch>
              <a:fillRect/>
            </a:stretch>
          </p:blipFill>
          <p:spPr bwMode="auto">
            <a:xfrm>
              <a:off x="5512217" y="2658100"/>
              <a:ext cx="387557" cy="178777"/>
            </a:xfrm>
            <a:prstGeom prst="rect">
              <a:avLst/>
            </a:prstGeom>
            <a:noFill/>
            <a:ln w="9525">
              <a:noFill/>
              <a:miter lim="800000"/>
              <a:headEnd/>
              <a:tailEnd/>
            </a:ln>
          </p:spPr>
        </p:pic>
      </p:grpSp>
      <p:graphicFrame>
        <p:nvGraphicFramePr>
          <p:cNvPr id="22534" name="Object 6"/>
          <p:cNvGraphicFramePr>
            <a:graphicFrameLocks noChangeAspect="1"/>
          </p:cNvGraphicFramePr>
          <p:nvPr/>
        </p:nvGraphicFramePr>
        <p:xfrm>
          <a:off x="5064805" y="3004457"/>
          <a:ext cx="1908430" cy="609146"/>
        </p:xfrm>
        <a:graphic>
          <a:graphicData uri="http://schemas.openxmlformats.org/presentationml/2006/ole">
            <mc:AlternateContent xmlns:mc="http://schemas.openxmlformats.org/markup-compatibility/2006">
              <mc:Choice xmlns:v="urn:schemas-microsoft-com:vml" Requires="v">
                <p:oleObj spid="_x0000_s507006" name="Equation" r:id="rId13" imgW="1269720" imgH="406080" progId="Equation.DSMT4">
                  <p:embed/>
                </p:oleObj>
              </mc:Choice>
              <mc:Fallback>
                <p:oleObj name="Equation" r:id="rId13" imgW="1269720" imgH="406080" progId="Equation.DSMT4">
                  <p:embed/>
                  <p:pic>
                    <p:nvPicPr>
                      <p:cNvPr id="2253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805" y="3004457"/>
                        <a:ext cx="1908430" cy="609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2"/>
          <p:cNvGraphicFramePr>
            <a:graphicFrameLocks noChangeAspect="1"/>
          </p:cNvGraphicFramePr>
          <p:nvPr/>
        </p:nvGraphicFramePr>
        <p:xfrm>
          <a:off x="5224688" y="6074229"/>
          <a:ext cx="2046269" cy="653142"/>
        </p:xfrm>
        <a:graphic>
          <a:graphicData uri="http://schemas.openxmlformats.org/presentationml/2006/ole">
            <mc:AlternateContent xmlns:mc="http://schemas.openxmlformats.org/markup-compatibility/2006">
              <mc:Choice xmlns:v="urn:schemas-microsoft-com:vml" Requires="v">
                <p:oleObj spid="_x0000_s507007" name="Equation" r:id="rId14" imgW="1269720" imgH="406080" progId="Equation.DSMT4">
                  <p:embed/>
                </p:oleObj>
              </mc:Choice>
              <mc:Fallback>
                <p:oleObj name="Equation" r:id="rId14" imgW="1269720" imgH="406080" progId="Equation.DSMT4">
                  <p:embed/>
                  <p:pic>
                    <p:nvPicPr>
                      <p:cNvPr id="2253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4688" y="6074229"/>
                        <a:ext cx="2046269" cy="653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6" name="Object 2"/>
          <p:cNvGraphicFramePr>
            <a:graphicFrameLocks noChangeAspect="1"/>
          </p:cNvGraphicFramePr>
          <p:nvPr/>
        </p:nvGraphicFramePr>
        <p:xfrm>
          <a:off x="5329918" y="1790927"/>
          <a:ext cx="363311" cy="363311"/>
        </p:xfrm>
        <a:graphic>
          <a:graphicData uri="http://schemas.openxmlformats.org/presentationml/2006/ole">
            <mc:AlternateContent xmlns:mc="http://schemas.openxmlformats.org/markup-compatibility/2006">
              <mc:Choice xmlns:v="urn:schemas-microsoft-com:vml" Requires="v">
                <p:oleObj spid="_x0000_s507008" name="Equation" r:id="rId15" imgW="139680" imgH="139680" progId="Equation.DSMT4">
                  <p:embed/>
                </p:oleObj>
              </mc:Choice>
              <mc:Fallback>
                <p:oleObj name="Equation" r:id="rId15" imgW="139680" imgH="139680" progId="Equation.DSMT4">
                  <p:embed/>
                  <p:pic>
                    <p:nvPicPr>
                      <p:cNvPr id="22536"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9918" y="1790927"/>
                        <a:ext cx="363311" cy="3633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7" name="Object 2"/>
          <p:cNvGraphicFramePr>
            <a:graphicFrameLocks noChangeAspect="1"/>
          </p:cNvGraphicFramePr>
          <p:nvPr/>
        </p:nvGraphicFramePr>
        <p:xfrm>
          <a:off x="5406118" y="5130800"/>
          <a:ext cx="284163" cy="266700"/>
        </p:xfrm>
        <a:graphic>
          <a:graphicData uri="http://schemas.openxmlformats.org/presentationml/2006/ole">
            <mc:AlternateContent xmlns:mc="http://schemas.openxmlformats.org/markup-compatibility/2006">
              <mc:Choice xmlns:v="urn:schemas-microsoft-com:vml" Requires="v">
                <p:oleObj spid="_x0000_s507009" name="Equation" r:id="rId16" imgW="139680" imgH="101520" progId="Equation.DSMT4">
                  <p:embed/>
                </p:oleObj>
              </mc:Choice>
              <mc:Fallback>
                <p:oleObj name="Equation" r:id="rId16" imgW="139680" imgH="101520" progId="Equation.DSMT4">
                  <p:embed/>
                  <p:pic>
                    <p:nvPicPr>
                      <p:cNvPr id="22537"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6118" y="5130800"/>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6" name="Group 85"/>
          <p:cNvGrpSpPr/>
          <p:nvPr/>
        </p:nvGrpSpPr>
        <p:grpSpPr>
          <a:xfrm>
            <a:off x="5629792" y="1545771"/>
            <a:ext cx="2055522" cy="1160473"/>
            <a:chOff x="7393277" y="1230085"/>
            <a:chExt cx="2055522" cy="1160473"/>
          </a:xfrm>
        </p:grpSpPr>
        <p:cxnSp>
          <p:nvCxnSpPr>
            <p:cNvPr id="56" name="Straight Arrow Connector 55"/>
            <p:cNvCxnSpPr>
              <a:stCxn id="53" idx="2"/>
            </p:cNvCxnSpPr>
            <p:nvPr/>
          </p:nvCxnSpPr>
          <p:spPr>
            <a:xfrm rot="5400000" flipH="1" flipV="1">
              <a:off x="7661187" y="1484689"/>
              <a:ext cx="637959" cy="1173779"/>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522029" y="1230085"/>
              <a:ext cx="1066800" cy="533401"/>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586327" y="1317171"/>
              <a:ext cx="862472" cy="420329"/>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660573" y="4778828"/>
            <a:ext cx="2046513" cy="990602"/>
            <a:chOff x="7522029" y="1230085"/>
            <a:chExt cx="2046513" cy="990602"/>
          </a:xfrm>
        </p:grpSpPr>
        <p:cxnSp>
          <p:nvCxnSpPr>
            <p:cNvPr id="91" name="Straight Arrow Connector 90"/>
            <p:cNvCxnSpPr/>
            <p:nvPr/>
          </p:nvCxnSpPr>
          <p:spPr>
            <a:xfrm flipV="1">
              <a:off x="7663543" y="1752599"/>
              <a:ext cx="903514" cy="46808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7522029" y="1230085"/>
              <a:ext cx="1066800" cy="533401"/>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556171" y="1730828"/>
              <a:ext cx="1012371" cy="4572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9957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4.44444E-6 -0.00163 L 0.10452 -0.06575 " pathEditMode="relative" rAng="0" ptsTypes="AA">
                                      <p:cBhvr>
                                        <p:cTn id="6" dur="1000" fill="hold"/>
                                        <p:tgtEl>
                                          <p:spTgt spid="25"/>
                                        </p:tgtEl>
                                        <p:attrNameLst>
                                          <p:attrName>ppt_x</p:attrName>
                                          <p:attrName>ppt_y</p:attrName>
                                        </p:attrNameLst>
                                      </p:cBhvr>
                                      <p:rCtr x="5200" y="-3200"/>
                                    </p:animMotion>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par>
                                <p:cTn id="7" presetID="0" presetClass="path" presetSubtype="0" accel="50000" fill="hold" nodeType="withEffect">
                                  <p:stCondLst>
                                    <p:cond delay="0"/>
                                  </p:stCondLst>
                                  <p:childTnLst>
                                    <p:animMotion origin="layout" path="M 0.00261 0.00209 L 0.11598 0.08565 " pathEditMode="relative" rAng="0" ptsTypes="AA">
                                      <p:cBhvr>
                                        <p:cTn id="8" dur="1000" fill="hold"/>
                                        <p:tgtEl>
                                          <p:spTgt spid="5160"/>
                                        </p:tgtEl>
                                        <p:attrNameLst>
                                          <p:attrName>ppt_x</p:attrName>
                                          <p:attrName>ppt_y</p:attrName>
                                        </p:attrNameLst>
                                      </p:cBhvr>
                                      <p:rCtr x="5700" y="4200"/>
                                    </p:animMotion>
                                  </p:childTnLst>
                                  <p:subTnLst>
                                    <p:set>
                                      <p:cBhvr override="childStyle">
                                        <p:cTn dur="1" fill="hold" display="0" masterRel="sameClick" afterEffect="1">
                                          <p:stCondLst>
                                            <p:cond evt="end" delay="0">
                                              <p:tn val="7"/>
                                            </p:cond>
                                          </p:stCondLst>
                                        </p:cTn>
                                        <p:tgtEl>
                                          <p:spTgt spid="5160"/>
                                        </p:tgtEl>
                                        <p:attrNameLst>
                                          <p:attrName>style.visibility</p:attrName>
                                        </p:attrNameLst>
                                      </p:cBhvr>
                                      <p:to>
                                        <p:strVal val="hidden"/>
                                      </p:to>
                                    </p:set>
                                  </p:subTnLst>
                                </p:cTn>
                              </p:par>
                            </p:childTnLst>
                          </p:cTn>
                        </p:par>
                        <p:par>
                          <p:cTn id="9" fill="hold">
                            <p:stCondLst>
                              <p:cond delay="1000"/>
                            </p:stCondLst>
                            <p:childTnLst>
                              <p:par>
                                <p:cTn id="10" presetID="0" presetClass="path" presetSubtype="0" fill="hold" nodeType="afterEffect">
                                  <p:stCondLst>
                                    <p:cond delay="0"/>
                                  </p:stCondLst>
                                  <p:childTnLst>
                                    <p:animMotion origin="layout" path="M 0.32066 0.12893 L 0.42569 0.0537 " pathEditMode="relative" rAng="0" ptsTypes="AA">
                                      <p:cBhvr>
                                        <p:cTn id="11" dur="1000" fill="hold"/>
                                        <p:tgtEl>
                                          <p:spTgt spid="29"/>
                                        </p:tgtEl>
                                        <p:attrNameLst>
                                          <p:attrName>ppt_x</p:attrName>
                                          <p:attrName>ppt_y</p:attrName>
                                        </p:attrNameLst>
                                      </p:cBhvr>
                                      <p:rCtr x="5200" y="-3800"/>
                                    </p:animMotion>
                                  </p:childTnLst>
                                </p:cTn>
                              </p:par>
                              <p:par>
                                <p:cTn id="12" presetID="0" presetClass="path" presetSubtype="0" fill="hold" nodeType="withEffect">
                                  <p:stCondLst>
                                    <p:cond delay="0"/>
                                  </p:stCondLst>
                                  <p:childTnLst>
                                    <p:animMotion origin="layout" path="M 0.32326 0.12986 L 0.43298 0.05602 " pathEditMode="relative" rAng="0" ptsTypes="AA">
                                      <p:cBhvr>
                                        <p:cTn id="13" dur="1000" fill="hold"/>
                                        <p:tgtEl>
                                          <p:spTgt spid="5144"/>
                                        </p:tgtEl>
                                        <p:attrNameLst>
                                          <p:attrName>ppt_x</p:attrName>
                                          <p:attrName>ppt_y</p:attrName>
                                        </p:attrNameLst>
                                      </p:cBhvr>
                                      <p:rCtr x="5500" y="-3700"/>
                                    </p:animMotion>
                                  </p:childTnLst>
                                </p:cTn>
                              </p:par>
                              <p:par>
                                <p:cTn id="14" presetID="0" presetClass="path" presetSubtype="0" fill="hold" nodeType="withEffect">
                                  <p:stCondLst>
                                    <p:cond delay="0"/>
                                  </p:stCondLst>
                                  <p:childTnLst>
                                    <p:animMotion origin="layout" path="M 0.32066 0.05487 L 0.42274 0.14862 " pathEditMode="relative" rAng="0" ptsTypes="AA">
                                      <p:cBhvr>
                                        <p:cTn id="15" dur="1000" fill="hold"/>
                                        <p:tgtEl>
                                          <p:spTgt spid="33"/>
                                        </p:tgtEl>
                                        <p:attrNameLst>
                                          <p:attrName>ppt_x</p:attrName>
                                          <p:attrName>ppt_y</p:attrName>
                                        </p:attrNameLst>
                                      </p:cBhvr>
                                      <p:rCtr x="5100" y="4700"/>
                                    </p:animMotion>
                                  </p:childTnLst>
                                </p:cTn>
                              </p:par>
                              <p:par>
                                <p:cTn id="16" presetID="0" presetClass="path" presetSubtype="0" fill="hold" nodeType="withEffect">
                                  <p:stCondLst>
                                    <p:cond delay="0"/>
                                  </p:stCondLst>
                                  <p:childTnLst>
                                    <p:animMotion origin="layout" path="M 0.32326 0.05694 L 0.4309 0.15417 " pathEditMode="relative" rAng="0" ptsTypes="AA">
                                      <p:cBhvr>
                                        <p:cTn id="17" dur="1000" fill="hold"/>
                                        <p:tgtEl>
                                          <p:spTgt spid="34"/>
                                        </p:tgtEl>
                                        <p:attrNameLst>
                                          <p:attrName>ppt_x</p:attrName>
                                          <p:attrName>ppt_y</p:attrName>
                                        </p:attrNameLst>
                                      </p:cBhvr>
                                      <p:rCtr x="5400" y="4900"/>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25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225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8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5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5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225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499"/>
                                          </p:stCondLst>
                                        </p:cTn>
                                        <p:tgtEl>
                                          <p:spTgt spid="22535"/>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499"/>
                                          </p:stCondLst>
                                        </p:cTn>
                                        <p:tgtEl>
                                          <p:spTgt spid="22536"/>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499"/>
                                          </p:stCondLst>
                                        </p:cTn>
                                        <p:tgtEl>
                                          <p:spTgt spid="225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fill="hold" nodeType="clickEffect">
                                  <p:stCondLst>
                                    <p:cond delay="0"/>
                                  </p:stCondLst>
                                  <p:childTnLst>
                                    <p:animMotion origin="layout" path="M -0.00191 0.0007 L 0.1368 0.09144 " pathEditMode="fixed" rAng="0" ptsTypes="AA">
                                      <p:cBhvr>
                                        <p:cTn id="62" dur="1000" fill="hold"/>
                                        <p:tgtEl>
                                          <p:spTgt spid="30"/>
                                        </p:tgtEl>
                                        <p:attrNameLst>
                                          <p:attrName>ppt_x</p:attrName>
                                          <p:attrName>ppt_y</p:attrName>
                                        </p:attrNameLst>
                                      </p:cBhvr>
                                      <p:rCtr x="6900" y="4500"/>
                                    </p:animMotion>
                                  </p:childTnLst>
                                  <p:subTnLst>
                                    <p:set>
                                      <p:cBhvr override="childStyle">
                                        <p:cTn dur="1" fill="hold" display="0" masterRel="sameClick" afterEffect="1">
                                          <p:stCondLst>
                                            <p:cond evt="end" delay="0">
                                              <p:tn val="61"/>
                                            </p:cond>
                                          </p:stCondLst>
                                        </p:cTn>
                                        <p:tgtEl>
                                          <p:spTgt spid="30"/>
                                        </p:tgtEl>
                                        <p:attrNameLst>
                                          <p:attrName>style.visibility</p:attrName>
                                        </p:attrNameLst>
                                      </p:cBhvr>
                                      <p:to>
                                        <p:strVal val="hidden"/>
                                      </p:to>
                                    </p:set>
                                  </p:subTnLst>
                                </p:cTn>
                              </p:par>
                              <p:par>
                                <p:cTn id="63" presetID="0" presetClass="path" presetSubtype="0" fill="hold" nodeType="withEffect">
                                  <p:stCondLst>
                                    <p:cond delay="0"/>
                                  </p:stCondLst>
                                  <p:childTnLst>
                                    <p:animMotion origin="layout" path="M 0.00573 0.01296 L 0.129 -0.07778 " pathEditMode="fixed" rAng="0" ptsTypes="AA">
                                      <p:cBhvr>
                                        <p:cTn id="64" dur="1000" fill="hold"/>
                                        <p:tgtEl>
                                          <p:spTgt spid="35"/>
                                        </p:tgtEl>
                                        <p:attrNameLst>
                                          <p:attrName>ppt_x</p:attrName>
                                          <p:attrName>ppt_y</p:attrName>
                                        </p:attrNameLst>
                                      </p:cBhvr>
                                      <p:rCtr x="6200" y="-4500"/>
                                    </p:animMotion>
                                  </p:childTnLst>
                                  <p:subTnLst>
                                    <p:set>
                                      <p:cBhvr override="childStyle">
                                        <p:cTn dur="1" fill="hold" display="0" masterRel="sameClick" afterEffect="1">
                                          <p:stCondLst>
                                            <p:cond evt="end" delay="0">
                                              <p:tn val="63"/>
                                            </p:cond>
                                          </p:stCondLst>
                                        </p:cTn>
                                        <p:tgtEl>
                                          <p:spTgt spid="35"/>
                                        </p:tgtEl>
                                        <p:attrNameLst>
                                          <p:attrName>style.visibility</p:attrName>
                                        </p:attrNameLst>
                                      </p:cBhvr>
                                      <p:to>
                                        <p:strVal val="hidden"/>
                                      </p:to>
                                    </p:set>
                                  </p:subTnLst>
                                </p:cTn>
                              </p:par>
                              <p:par>
                                <p:cTn id="65" presetID="0" presetClass="path" presetSubtype="0" fill="hold" nodeType="withEffect">
                                  <p:stCondLst>
                                    <p:cond delay="0"/>
                                  </p:stCondLst>
                                  <p:childTnLst>
                                    <p:animMotion origin="layout" path="M 0.00174 -0.00139 L 0.12969 0.08472 " pathEditMode="fixed" rAng="0" ptsTypes="AA">
                                      <p:cBhvr>
                                        <p:cTn id="66" dur="1000" fill="hold"/>
                                        <p:tgtEl>
                                          <p:spTgt spid="7184"/>
                                        </p:tgtEl>
                                        <p:attrNameLst>
                                          <p:attrName>ppt_x</p:attrName>
                                          <p:attrName>ppt_y</p:attrName>
                                        </p:attrNameLst>
                                      </p:cBhvr>
                                      <p:rCtr x="6400" y="4300"/>
                                    </p:animMotion>
                                  </p:childTnLst>
                                  <p:subTnLst>
                                    <p:set>
                                      <p:cBhvr override="childStyle">
                                        <p:cTn dur="1" fill="hold" display="0" masterRel="sameClick" afterEffect="1">
                                          <p:stCondLst>
                                            <p:cond evt="end" delay="0">
                                              <p:tn val="65"/>
                                            </p:cond>
                                          </p:stCondLst>
                                        </p:cTn>
                                        <p:tgtEl>
                                          <p:spTgt spid="7184"/>
                                        </p:tgtEl>
                                        <p:attrNameLst>
                                          <p:attrName>style.visibility</p:attrName>
                                        </p:attrNameLst>
                                      </p:cBhvr>
                                      <p:to>
                                        <p:strVal val="hidden"/>
                                      </p:to>
                                    </p:set>
                                  </p:subTnLst>
                                </p:cTn>
                              </p:par>
                              <p:par>
                                <p:cTn id="67" presetID="0" presetClass="path" presetSubtype="0" fill="hold" nodeType="withEffect">
                                  <p:stCondLst>
                                    <p:cond delay="0"/>
                                  </p:stCondLst>
                                  <p:childTnLst>
                                    <p:animMotion origin="layout" path="M 0.00207 0.00163 L 0.13957 -0.08772 " pathEditMode="fixed" rAng="0" ptsTypes="AA">
                                      <p:cBhvr>
                                        <p:cTn id="68" dur="1000" fill="hold"/>
                                        <p:tgtEl>
                                          <p:spTgt spid="27"/>
                                        </p:tgtEl>
                                        <p:attrNameLst>
                                          <p:attrName>ppt_x</p:attrName>
                                          <p:attrName>ppt_y</p:attrName>
                                        </p:attrNameLst>
                                      </p:cBhvr>
                                      <p:rCtr x="6900" y="-4500"/>
                                    </p:animMotion>
                                  </p:childTnLst>
                                  <p:subTnLst>
                                    <p:set>
                                      <p:cBhvr override="childStyle">
                                        <p:cTn dur="1" fill="hold" display="0" masterRel="sameClick" afterEffect="1">
                                          <p:stCondLst>
                                            <p:cond evt="end" delay="0">
                                              <p:tn val="67"/>
                                            </p:cond>
                                          </p:stCondLst>
                                        </p:cTn>
                                        <p:tgtEl>
                                          <p:spTgt spid="27"/>
                                        </p:tgtEl>
                                        <p:attrNameLst>
                                          <p:attrName>style.visibility</p:attrName>
                                        </p:attrNameLst>
                                      </p:cBhvr>
                                      <p:to>
                                        <p:strVal val="hidden"/>
                                      </p:to>
                                    </p:set>
                                  </p:subTnLst>
                                </p:cTn>
                              </p:par>
                            </p:childTnLst>
                          </p:cTn>
                        </p:par>
                        <p:par>
                          <p:cTn id="69" fill="hold">
                            <p:stCondLst>
                              <p:cond delay="1000"/>
                            </p:stCondLst>
                            <p:childTnLst>
                              <p:par>
                                <p:cTn id="70" presetID="0" presetClass="path" presetSubtype="0" fill="hold" nodeType="afterEffect">
                                  <p:stCondLst>
                                    <p:cond delay="0"/>
                                  </p:stCondLst>
                                  <p:childTnLst>
                                    <p:animMotion origin="layout" path="M 0.7802 -0.82385 L 0.89045 -0.88565 " pathEditMode="relative" rAng="0" ptsTypes="AA">
                                      <p:cBhvr>
                                        <p:cTn id="71" dur="1000" fill="hold"/>
                                        <p:tgtEl>
                                          <p:spTgt spid="38"/>
                                        </p:tgtEl>
                                        <p:attrNameLst>
                                          <p:attrName>ppt_x</p:attrName>
                                          <p:attrName>ppt_y</p:attrName>
                                        </p:attrNameLst>
                                      </p:cBhvr>
                                      <p:rCtr x="5500" y="-3100"/>
                                    </p:animMotion>
                                  </p:childTnLst>
                                </p:cTn>
                              </p:par>
                              <p:par>
                                <p:cTn id="72" presetID="0" presetClass="path" presetSubtype="0" fill="hold" nodeType="withEffect">
                                  <p:stCondLst>
                                    <p:cond delay="0"/>
                                  </p:stCondLst>
                                  <p:childTnLst>
                                    <p:animMotion origin="layout" path="M 0.79687 -0.32916 L 0.90538 -0.26481 " pathEditMode="relative" rAng="0" ptsTypes="AA">
                                      <p:cBhvr>
                                        <p:cTn id="73" dur="1000" fill="hold"/>
                                        <p:tgtEl>
                                          <p:spTgt spid="28"/>
                                        </p:tgtEl>
                                        <p:attrNameLst>
                                          <p:attrName>ppt_x</p:attrName>
                                          <p:attrName>ppt_y</p:attrName>
                                        </p:attrNameLst>
                                      </p:cBhvr>
                                      <p:rCtr x="5400" y="3200"/>
                                    </p:animMotion>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4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nodeType="afterEffect">
                                  <p:stCondLst>
                                    <p:cond delay="0"/>
                                  </p:stCondLst>
                                  <p:childTnLst>
                                    <p:set>
                                      <p:cBhvr>
                                        <p:cTn id="79" dur="1" fill="hold">
                                          <p:stCondLst>
                                            <p:cond delay="499"/>
                                          </p:stCondLst>
                                        </p:cTn>
                                        <p:tgtEl>
                                          <p:spTgt spid="49"/>
                                        </p:tgtEl>
                                        <p:attrNameLst>
                                          <p:attrName>style.visibility</p:attrName>
                                        </p:attrNameLst>
                                      </p:cBhvr>
                                      <p:to>
                                        <p:strVal val="visible"/>
                                      </p:to>
                                    </p:set>
                                  </p:childTnLst>
                                </p:cTn>
                              </p:par>
                            </p:childTnLst>
                          </p:cTn>
                        </p:par>
                        <p:par>
                          <p:cTn id="80" fill="hold">
                            <p:stCondLst>
                              <p:cond delay="3000"/>
                            </p:stCondLst>
                            <p:childTnLst>
                              <p:par>
                                <p:cTn id="81" presetID="1" presetClass="entr" presetSubtype="0"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a:spLocks noChangeArrowheads="1"/>
          </p:cNvSpPr>
          <p:nvPr/>
        </p:nvSpPr>
        <p:spPr bwMode="auto">
          <a:xfrm>
            <a:off x="3768477" y="3252985"/>
            <a:ext cx="830130" cy="168993"/>
          </a:xfrm>
          <a:prstGeom prst="rect">
            <a:avLst/>
          </a:prstGeom>
          <a:solidFill>
            <a:srgbClr val="FFFF99">
              <a:alpha val="50000"/>
            </a:srgbClr>
          </a:solidFill>
          <a:ln w="9525">
            <a:solidFill>
              <a:schemeClr val="tx1"/>
            </a:solid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4" name="Rectangle 2"/>
          <p:cNvSpPr>
            <a:spLocks noChangeArrowheads="1"/>
          </p:cNvSpPr>
          <p:nvPr/>
        </p:nvSpPr>
        <p:spPr bwMode="auto">
          <a:xfrm rot="10800000">
            <a:off x="3848966" y="823874"/>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5" name="Rectangle 2"/>
          <p:cNvSpPr>
            <a:spLocks noChangeArrowheads="1"/>
          </p:cNvSpPr>
          <p:nvPr/>
        </p:nvSpPr>
        <p:spPr bwMode="auto">
          <a:xfrm>
            <a:off x="3866047" y="5820407"/>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0" name="Text Box 74"/>
          <p:cNvSpPr txBox="1">
            <a:spLocks noChangeArrowheads="1"/>
          </p:cNvSpPr>
          <p:nvPr/>
        </p:nvSpPr>
        <p:spPr bwMode="auto">
          <a:xfrm>
            <a:off x="524088" y="104931"/>
            <a:ext cx="8272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Special case of Electric </a:t>
            </a:r>
            <a:r>
              <a:rPr lang="en-US" sz="2800" b="1" dirty="0" err="1" smtClean="0">
                <a:solidFill>
                  <a:srgbClr val="0000FF"/>
                </a:solidFill>
              </a:rPr>
              <a:t>Aharonov</a:t>
            </a:r>
            <a:r>
              <a:rPr lang="en-US" sz="2800" b="1" dirty="0" smtClean="0">
                <a:solidFill>
                  <a:srgbClr val="0000FF"/>
                </a:solidFill>
              </a:rPr>
              <a:t>-Bohm </a:t>
            </a:r>
            <a:r>
              <a:rPr lang="en-US" sz="2800" b="1" dirty="0">
                <a:solidFill>
                  <a:srgbClr val="0000FF"/>
                </a:solidFill>
              </a:rPr>
              <a:t>Effect</a:t>
            </a:r>
            <a:r>
              <a:rPr lang="en-US" sz="2800" b="1" dirty="0">
                <a:solidFill>
                  <a:srgbClr val="0000FF"/>
                </a:solidFill>
                <a:latin typeface="Times New Roman" pitchFamily="18" charset="0"/>
              </a:rPr>
              <a:t> </a:t>
            </a:r>
          </a:p>
        </p:txBody>
      </p:sp>
      <p:pic>
        <p:nvPicPr>
          <p:cNvPr id="12"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353471" y="895882"/>
            <a:ext cx="467174" cy="523068"/>
          </a:xfrm>
          <a:prstGeom prst="rect">
            <a:avLst/>
          </a:prstGeom>
          <a:noFill/>
        </p:spPr>
      </p:pic>
      <p:sp>
        <p:nvSpPr>
          <p:cNvPr id="13" name="Rectangle 2"/>
          <p:cNvSpPr>
            <a:spLocks noChangeArrowheads="1"/>
          </p:cNvSpPr>
          <p:nvPr/>
        </p:nvSpPr>
        <p:spPr bwMode="auto">
          <a:xfrm rot="5400000">
            <a:off x="4381029" y="11863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4" name="Rectangle 2"/>
          <p:cNvSpPr>
            <a:spLocks noChangeArrowheads="1"/>
          </p:cNvSpPr>
          <p:nvPr/>
        </p:nvSpPr>
        <p:spPr bwMode="auto">
          <a:xfrm rot="5400000">
            <a:off x="-29047" y="11482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5" name="Rectangle 2"/>
          <p:cNvSpPr>
            <a:spLocks noChangeArrowheads="1"/>
          </p:cNvSpPr>
          <p:nvPr/>
        </p:nvSpPr>
        <p:spPr bwMode="auto">
          <a:xfrm rot="16200000">
            <a:off x="3399956" y="1148280"/>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6" name="Rectangle 2"/>
          <p:cNvSpPr>
            <a:spLocks noChangeArrowheads="1"/>
          </p:cNvSpPr>
          <p:nvPr/>
        </p:nvSpPr>
        <p:spPr bwMode="auto">
          <a:xfrm rot="16200000">
            <a:off x="8324383" y="1138755"/>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pic>
        <p:nvPicPr>
          <p:cNvPr id="17"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8125871" y="933982"/>
            <a:ext cx="467174" cy="523068"/>
          </a:xfrm>
          <a:prstGeom prst="rect">
            <a:avLst/>
          </a:prstGeom>
          <a:noFill/>
        </p:spPr>
      </p:pic>
      <p:graphicFrame>
        <p:nvGraphicFramePr>
          <p:cNvPr id="2" name="Object 1"/>
          <p:cNvGraphicFramePr>
            <a:graphicFrameLocks noChangeAspect="1"/>
          </p:cNvGraphicFramePr>
          <p:nvPr>
            <p:extLst/>
          </p:nvPr>
        </p:nvGraphicFramePr>
        <p:xfrm>
          <a:off x="79375" y="1520825"/>
          <a:ext cx="993775" cy="430213"/>
        </p:xfrm>
        <a:graphic>
          <a:graphicData uri="http://schemas.openxmlformats.org/presentationml/2006/ole">
            <mc:AlternateContent xmlns:mc="http://schemas.openxmlformats.org/markup-compatibility/2006">
              <mc:Choice xmlns:v="urn:schemas-microsoft-com:vml" Requires="v">
                <p:oleObj spid="_x0000_s583712" name="Equation" r:id="rId4" imgW="469800" imgH="203040" progId="Equation.DSMT4">
                  <p:embed/>
                </p:oleObj>
              </mc:Choice>
              <mc:Fallback>
                <p:oleObj name="Equation" r:id="rId4" imgW="469800" imgH="20304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1520825"/>
                        <a:ext cx="99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nvPr>
        </p:nvGraphicFramePr>
        <p:xfrm>
          <a:off x="7894638" y="1552575"/>
          <a:ext cx="993775" cy="430213"/>
        </p:xfrm>
        <a:graphic>
          <a:graphicData uri="http://schemas.openxmlformats.org/presentationml/2006/ole">
            <mc:AlternateContent xmlns:mc="http://schemas.openxmlformats.org/markup-compatibility/2006">
              <mc:Choice xmlns:v="urn:schemas-microsoft-com:vml" Requires="v">
                <p:oleObj spid="_x0000_s583713" name="Equation" r:id="rId6" imgW="469800" imgH="203040" progId="Equation.DSMT4">
                  <p:embed/>
                </p:oleObj>
              </mc:Choice>
              <mc:Fallback>
                <p:oleObj name="Equation" r:id="rId6" imgW="469800" imgH="20304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638" y="1552575"/>
                        <a:ext cx="99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74"/>
          <p:cNvSpPr txBox="1">
            <a:spLocks noChangeArrowheads="1"/>
          </p:cNvSpPr>
          <p:nvPr/>
        </p:nvSpPr>
        <p:spPr bwMode="auto">
          <a:xfrm>
            <a:off x="104931" y="6081298"/>
            <a:ext cx="8874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The charges    move only when the electron comes</a:t>
            </a:r>
            <a:endParaRPr lang="en-US" sz="2800" b="1" dirty="0">
              <a:solidFill>
                <a:srgbClr val="0000FF"/>
              </a:solidFill>
              <a:latin typeface="Times New Roman" pitchFamily="18" charset="0"/>
            </a:endParaRPr>
          </a:p>
        </p:txBody>
      </p:sp>
      <p:graphicFrame>
        <p:nvGraphicFramePr>
          <p:cNvPr id="22" name="Object 21"/>
          <p:cNvGraphicFramePr>
            <a:graphicFrameLocks noChangeAspect="1"/>
          </p:cNvGraphicFramePr>
          <p:nvPr>
            <p:extLst/>
          </p:nvPr>
        </p:nvGraphicFramePr>
        <p:xfrm>
          <a:off x="2308422" y="6128637"/>
          <a:ext cx="403926" cy="539231"/>
        </p:xfrm>
        <a:graphic>
          <a:graphicData uri="http://schemas.openxmlformats.org/presentationml/2006/ole">
            <mc:AlternateContent xmlns:mc="http://schemas.openxmlformats.org/markup-compatibility/2006">
              <mc:Choice xmlns:v="urn:schemas-microsoft-com:vml" Requires="v">
                <p:oleObj spid="_x0000_s583714" name="Equation" r:id="rId7" imgW="152280" imgH="203040" progId="Equation.DSMT4">
                  <p:embed/>
                </p:oleObj>
              </mc:Choice>
              <mc:Fallback>
                <p:oleObj name="Equation" r:id="rId7" imgW="152280" imgH="203040" progId="Equation.DSMT4">
                  <p:embed/>
                  <p:pic>
                    <p:nvPicPr>
                      <p:cNvPr id="22" name="Object 21"/>
                      <p:cNvPicPr/>
                      <p:nvPr/>
                    </p:nvPicPr>
                    <p:blipFill>
                      <a:blip r:embed="rId8"/>
                      <a:stretch>
                        <a:fillRect/>
                      </a:stretch>
                    </p:blipFill>
                    <p:spPr>
                      <a:xfrm>
                        <a:off x="2308422" y="6128637"/>
                        <a:ext cx="403926" cy="539231"/>
                      </a:xfrm>
                      <a:prstGeom prst="rect">
                        <a:avLst/>
                      </a:prstGeom>
                    </p:spPr>
                  </p:pic>
                </p:oleObj>
              </mc:Fallback>
            </mc:AlternateContent>
          </a:graphicData>
        </a:graphic>
      </p:graphicFrame>
      <p:sp>
        <p:nvSpPr>
          <p:cNvPr id="25" name="Text Box 74"/>
          <p:cNvSpPr txBox="1">
            <a:spLocks noChangeArrowheads="1"/>
          </p:cNvSpPr>
          <p:nvPr/>
        </p:nvSpPr>
        <p:spPr bwMode="auto">
          <a:xfrm>
            <a:off x="4421533" y="2383436"/>
            <a:ext cx="4608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FF"/>
                </a:solidFill>
              </a:rPr>
              <a:t>Field explanation of no effect</a:t>
            </a:r>
            <a:endParaRPr lang="en-US" sz="2400" b="1" dirty="0">
              <a:solidFill>
                <a:srgbClr val="0000FF"/>
              </a:solidFill>
              <a:latin typeface="Times New Roman" pitchFamily="18" charset="0"/>
            </a:endParaRPr>
          </a:p>
        </p:txBody>
      </p:sp>
      <p:graphicFrame>
        <p:nvGraphicFramePr>
          <p:cNvPr id="8" name="Object 7"/>
          <p:cNvGraphicFramePr>
            <a:graphicFrameLocks noChangeAspect="1"/>
          </p:cNvGraphicFramePr>
          <p:nvPr>
            <p:extLst/>
          </p:nvPr>
        </p:nvGraphicFramePr>
        <p:xfrm>
          <a:off x="4721434" y="5237345"/>
          <a:ext cx="833438" cy="430213"/>
        </p:xfrm>
        <a:graphic>
          <a:graphicData uri="http://schemas.openxmlformats.org/presentationml/2006/ole">
            <mc:AlternateContent xmlns:mc="http://schemas.openxmlformats.org/markup-compatibility/2006">
              <mc:Choice xmlns:v="urn:schemas-microsoft-com:vml" Requires="v">
                <p:oleObj spid="_x0000_s583715" name="Equation" r:id="rId9" imgW="419040" imgH="215640" progId="Equation.DSMT4">
                  <p:embed/>
                </p:oleObj>
              </mc:Choice>
              <mc:Fallback>
                <p:oleObj name="Equation" r:id="rId9" imgW="419040" imgH="215640" progId="Equation.DSMT4">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1434" y="5237345"/>
                        <a:ext cx="8334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nvPr>
        </p:nvGraphicFramePr>
        <p:xfrm>
          <a:off x="164424" y="1981819"/>
          <a:ext cx="833438" cy="430213"/>
        </p:xfrm>
        <a:graphic>
          <a:graphicData uri="http://schemas.openxmlformats.org/presentationml/2006/ole">
            <mc:AlternateContent xmlns:mc="http://schemas.openxmlformats.org/markup-compatibility/2006">
              <mc:Choice xmlns:v="urn:schemas-microsoft-com:vml" Requires="v">
                <p:oleObj spid="_x0000_s583716" name="Equation" r:id="rId11" imgW="419040" imgH="215640" progId="Equation.DSMT4">
                  <p:embed/>
                </p:oleObj>
              </mc:Choice>
              <mc:Fallback>
                <p:oleObj name="Equation" r:id="rId11" imgW="419040" imgH="215640" progId="Equation.DSMT4">
                  <p:embed/>
                  <p:pic>
                    <p:nvPicPr>
                      <p:cNvPr id="26"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424" y="1981819"/>
                        <a:ext cx="8334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nvPr>
        </p:nvGraphicFramePr>
        <p:xfrm>
          <a:off x="8019270" y="1924518"/>
          <a:ext cx="833438" cy="430213"/>
        </p:xfrm>
        <a:graphic>
          <a:graphicData uri="http://schemas.openxmlformats.org/presentationml/2006/ole">
            <mc:AlternateContent xmlns:mc="http://schemas.openxmlformats.org/markup-compatibility/2006">
              <mc:Choice xmlns:v="urn:schemas-microsoft-com:vml" Requires="v">
                <p:oleObj spid="_x0000_s583717" name="Equation" r:id="rId12" imgW="419040" imgH="215640" progId="Equation.DSMT4">
                  <p:embed/>
                </p:oleObj>
              </mc:Choice>
              <mc:Fallback>
                <p:oleObj name="Equation" r:id="rId12" imgW="419040" imgH="215640" progId="Equation.DSMT4">
                  <p:embed/>
                  <p:pic>
                    <p:nvPicPr>
                      <p:cNvPr id="27"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9270" y="1924518"/>
                        <a:ext cx="8334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62892" y="3607145"/>
            <a:ext cx="336550" cy="376237"/>
          </a:xfrm>
          <a:prstGeom prst="rect">
            <a:avLst/>
          </a:prstGeom>
          <a:noFill/>
        </p:spPr>
      </p:pic>
    </p:spTree>
    <p:extLst>
      <p:ext uri="{BB962C8B-B14F-4D97-AF65-F5344CB8AC3E}">
        <p14:creationId xmlns:p14="http://schemas.microsoft.com/office/powerpoint/2010/main" val="426920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0.49149 -0.0706 L 0.48958 0.27014 " pathEditMode="fixed" rAng="0" ptsTypes="AA">
                                      <p:cBhvr>
                                        <p:cTn id="6" dur="2000" fill="hold"/>
                                        <p:tgtEl>
                                          <p:spTgt spid="29"/>
                                        </p:tgtEl>
                                        <p:attrNameLst>
                                          <p:attrName>ppt_x</p:attrName>
                                          <p:attrName>ppt_y</p:attrName>
                                        </p:attrNameLst>
                                      </p:cBhvr>
                                      <p:rCtr x="-104" y="1703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a:spLocks noChangeArrowheads="1"/>
          </p:cNvSpPr>
          <p:nvPr/>
        </p:nvSpPr>
        <p:spPr bwMode="auto">
          <a:xfrm>
            <a:off x="3768477" y="3252985"/>
            <a:ext cx="830130" cy="168993"/>
          </a:xfrm>
          <a:prstGeom prst="rect">
            <a:avLst/>
          </a:prstGeom>
          <a:solidFill>
            <a:srgbClr val="FFFF99">
              <a:alpha val="50000"/>
            </a:srgbClr>
          </a:solidFill>
          <a:ln w="9525">
            <a:solidFill>
              <a:schemeClr val="tx1"/>
            </a:solid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4" name="Rectangle 2"/>
          <p:cNvSpPr>
            <a:spLocks noChangeArrowheads="1"/>
          </p:cNvSpPr>
          <p:nvPr/>
        </p:nvSpPr>
        <p:spPr bwMode="auto">
          <a:xfrm rot="10800000">
            <a:off x="3848966" y="823874"/>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5" name="Rectangle 2"/>
          <p:cNvSpPr>
            <a:spLocks noChangeArrowheads="1"/>
          </p:cNvSpPr>
          <p:nvPr/>
        </p:nvSpPr>
        <p:spPr bwMode="auto">
          <a:xfrm>
            <a:off x="3866047" y="5820407"/>
            <a:ext cx="774593" cy="200268"/>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pic>
        <p:nvPicPr>
          <p:cNvPr id="18"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62892" y="2917032"/>
            <a:ext cx="336550" cy="376237"/>
          </a:xfrm>
          <a:prstGeom prst="rect">
            <a:avLst/>
          </a:prstGeom>
          <a:noFill/>
        </p:spPr>
      </p:pic>
      <p:pic>
        <p:nvPicPr>
          <p:cNvPr id="20"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62892" y="3607145"/>
            <a:ext cx="336550" cy="376237"/>
          </a:xfrm>
          <a:prstGeom prst="rect">
            <a:avLst/>
          </a:prstGeom>
          <a:noFill/>
        </p:spPr>
      </p:pic>
      <p:pic>
        <p:nvPicPr>
          <p:cNvPr id="21" name="Picture 7" descr="D:\Program Files\Common Files\Microsoft Shared\Clipart\themes1\Bullets\BD10298_.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778623" y="5425014"/>
            <a:ext cx="336550" cy="376237"/>
          </a:xfrm>
          <a:prstGeom prst="rect">
            <a:avLst/>
          </a:prstGeom>
          <a:noFill/>
        </p:spPr>
      </p:pic>
      <p:sp>
        <p:nvSpPr>
          <p:cNvPr id="10" name="Text Box 74"/>
          <p:cNvSpPr txBox="1">
            <a:spLocks noChangeArrowheads="1"/>
          </p:cNvSpPr>
          <p:nvPr/>
        </p:nvSpPr>
        <p:spPr bwMode="auto">
          <a:xfrm>
            <a:off x="524088" y="104931"/>
            <a:ext cx="7833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Special case Electric </a:t>
            </a:r>
            <a:r>
              <a:rPr lang="en-US" sz="2800" b="1" dirty="0" err="1" smtClean="0">
                <a:solidFill>
                  <a:srgbClr val="0000FF"/>
                </a:solidFill>
              </a:rPr>
              <a:t>Aharonov-Bohm</a:t>
            </a:r>
            <a:r>
              <a:rPr lang="en-US" sz="2800" b="1" dirty="0" smtClean="0">
                <a:solidFill>
                  <a:srgbClr val="0000FF"/>
                </a:solidFill>
              </a:rPr>
              <a:t> </a:t>
            </a:r>
            <a:r>
              <a:rPr lang="en-US" sz="2800" b="1" dirty="0">
                <a:solidFill>
                  <a:srgbClr val="0000FF"/>
                </a:solidFill>
              </a:rPr>
              <a:t>Effect</a:t>
            </a:r>
            <a:r>
              <a:rPr lang="en-US" sz="2800" b="1" dirty="0">
                <a:solidFill>
                  <a:srgbClr val="0000FF"/>
                </a:solidFill>
                <a:latin typeface="Times New Roman" pitchFamily="18" charset="0"/>
              </a:rPr>
              <a:t> </a:t>
            </a:r>
          </a:p>
        </p:txBody>
      </p:sp>
      <p:pic>
        <p:nvPicPr>
          <p:cNvPr id="12"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353471" y="895882"/>
            <a:ext cx="467174" cy="523068"/>
          </a:xfrm>
          <a:prstGeom prst="rect">
            <a:avLst/>
          </a:prstGeom>
          <a:noFill/>
        </p:spPr>
      </p:pic>
      <p:sp>
        <p:nvSpPr>
          <p:cNvPr id="13" name="Rectangle 2"/>
          <p:cNvSpPr>
            <a:spLocks noChangeArrowheads="1"/>
          </p:cNvSpPr>
          <p:nvPr/>
        </p:nvSpPr>
        <p:spPr bwMode="auto">
          <a:xfrm rot="5400000">
            <a:off x="4381029" y="11863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4" name="Rectangle 2"/>
          <p:cNvSpPr>
            <a:spLocks noChangeArrowheads="1"/>
          </p:cNvSpPr>
          <p:nvPr/>
        </p:nvSpPr>
        <p:spPr bwMode="auto">
          <a:xfrm rot="5400000">
            <a:off x="-29047" y="1148279"/>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5" name="Rectangle 2"/>
          <p:cNvSpPr>
            <a:spLocks noChangeArrowheads="1"/>
          </p:cNvSpPr>
          <p:nvPr/>
        </p:nvSpPr>
        <p:spPr bwMode="auto">
          <a:xfrm rot="16200000">
            <a:off x="3399956" y="1148280"/>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sp>
        <p:nvSpPr>
          <p:cNvPr id="16" name="Rectangle 2"/>
          <p:cNvSpPr>
            <a:spLocks noChangeArrowheads="1"/>
          </p:cNvSpPr>
          <p:nvPr/>
        </p:nvSpPr>
        <p:spPr bwMode="auto">
          <a:xfrm rot="16200000">
            <a:off x="8324383" y="1138755"/>
            <a:ext cx="649906" cy="98243"/>
          </a:xfrm>
          <a:prstGeom prst="rect">
            <a:avLst/>
          </a:prstGeom>
          <a:gradFill>
            <a:gsLst>
              <a:gs pos="0">
                <a:srgbClr val="FFF200"/>
              </a:gs>
              <a:gs pos="11000">
                <a:srgbClr val="FF7A00"/>
              </a:gs>
              <a:gs pos="33000">
                <a:srgbClr val="FF0300"/>
              </a:gs>
              <a:gs pos="56000">
                <a:srgbClr val="4D0808"/>
              </a:gs>
            </a:gsLst>
            <a:lin ang="5400000" scaled="0"/>
          </a:gradFill>
          <a:ln w="9525">
            <a:noFill/>
            <a:miter lim="800000"/>
            <a:headEnd/>
            <a:tailEnd/>
          </a:ln>
          <a:effectLst/>
        </p:spPr>
        <p:txBody>
          <a:bodyPr wrap="none" anchor="ctr"/>
          <a:lstStyle/>
          <a:p>
            <a:pPr eaLnBrk="1" fontAlgn="auto" hangingPunct="1">
              <a:spcBef>
                <a:spcPts val="0"/>
              </a:spcBef>
              <a:spcAft>
                <a:spcPts val="0"/>
              </a:spcAft>
            </a:pPr>
            <a:endParaRPr lang="en-US">
              <a:solidFill>
                <a:prstClr val="black"/>
              </a:solidFill>
              <a:latin typeface="Calibri"/>
              <a:cs typeface="Arial" charset="0"/>
            </a:endParaRPr>
          </a:p>
        </p:txBody>
      </p:sp>
      <p:pic>
        <p:nvPicPr>
          <p:cNvPr id="17" name="Picture 26" descr="D:\Program Files\Common Files\Microsoft Shared\Clipart\themes1\Bullets\BD10298_.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8125871" y="933982"/>
            <a:ext cx="467174" cy="523068"/>
          </a:xfrm>
          <a:prstGeom prst="rect">
            <a:avLst/>
          </a:prstGeom>
          <a:noFill/>
        </p:spPr>
      </p:pic>
      <p:graphicFrame>
        <p:nvGraphicFramePr>
          <p:cNvPr id="2" name="Object 1"/>
          <p:cNvGraphicFramePr>
            <a:graphicFrameLocks noChangeAspect="1"/>
          </p:cNvGraphicFramePr>
          <p:nvPr>
            <p:extLst/>
          </p:nvPr>
        </p:nvGraphicFramePr>
        <p:xfrm>
          <a:off x="79375" y="1520825"/>
          <a:ext cx="993775" cy="430213"/>
        </p:xfrm>
        <a:graphic>
          <a:graphicData uri="http://schemas.openxmlformats.org/presentationml/2006/ole">
            <mc:AlternateContent xmlns:mc="http://schemas.openxmlformats.org/markup-compatibility/2006">
              <mc:Choice xmlns:v="urn:schemas-microsoft-com:vml" Requires="v">
                <p:oleObj spid="_x0000_s584741" name="Equation" r:id="rId4" imgW="469800" imgH="203040" progId="Equation.DSMT4">
                  <p:embed/>
                </p:oleObj>
              </mc:Choice>
              <mc:Fallback>
                <p:oleObj name="Equation" r:id="rId4" imgW="469800" imgH="20304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1520825"/>
                        <a:ext cx="99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nvPr>
        </p:nvGraphicFramePr>
        <p:xfrm>
          <a:off x="7894638" y="1552575"/>
          <a:ext cx="993775" cy="430213"/>
        </p:xfrm>
        <a:graphic>
          <a:graphicData uri="http://schemas.openxmlformats.org/presentationml/2006/ole">
            <mc:AlternateContent xmlns:mc="http://schemas.openxmlformats.org/markup-compatibility/2006">
              <mc:Choice xmlns:v="urn:schemas-microsoft-com:vml" Requires="v">
                <p:oleObj spid="_x0000_s584742" name="Equation" r:id="rId6" imgW="469800" imgH="203040" progId="Equation.DSMT4">
                  <p:embed/>
                </p:oleObj>
              </mc:Choice>
              <mc:Fallback>
                <p:oleObj name="Equation" r:id="rId6" imgW="469800" imgH="20304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638" y="1552575"/>
                        <a:ext cx="993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74"/>
          <p:cNvSpPr txBox="1">
            <a:spLocks noChangeArrowheads="1"/>
          </p:cNvSpPr>
          <p:nvPr/>
        </p:nvSpPr>
        <p:spPr bwMode="auto">
          <a:xfrm>
            <a:off x="104931" y="6081298"/>
            <a:ext cx="8874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smtClean="0">
                <a:solidFill>
                  <a:srgbClr val="0000FF"/>
                </a:solidFill>
              </a:rPr>
              <a:t>The charges    move only when the electron comes</a:t>
            </a:r>
            <a:endParaRPr lang="en-US" sz="2800" b="1" dirty="0">
              <a:solidFill>
                <a:srgbClr val="0000FF"/>
              </a:solidFill>
              <a:latin typeface="Times New Roman" pitchFamily="18" charset="0"/>
            </a:endParaRPr>
          </a:p>
        </p:txBody>
      </p:sp>
      <p:graphicFrame>
        <p:nvGraphicFramePr>
          <p:cNvPr id="22" name="Object 21"/>
          <p:cNvGraphicFramePr>
            <a:graphicFrameLocks noChangeAspect="1"/>
          </p:cNvGraphicFramePr>
          <p:nvPr>
            <p:extLst/>
          </p:nvPr>
        </p:nvGraphicFramePr>
        <p:xfrm>
          <a:off x="2308422" y="6128637"/>
          <a:ext cx="403926" cy="539231"/>
        </p:xfrm>
        <a:graphic>
          <a:graphicData uri="http://schemas.openxmlformats.org/presentationml/2006/ole">
            <mc:AlternateContent xmlns:mc="http://schemas.openxmlformats.org/markup-compatibility/2006">
              <mc:Choice xmlns:v="urn:schemas-microsoft-com:vml" Requires="v">
                <p:oleObj spid="_x0000_s584743" name="Equation" r:id="rId7" imgW="152280" imgH="203040" progId="Equation.DSMT4">
                  <p:embed/>
                </p:oleObj>
              </mc:Choice>
              <mc:Fallback>
                <p:oleObj name="Equation" r:id="rId7" imgW="152280" imgH="203040" progId="Equation.DSMT4">
                  <p:embed/>
                  <p:pic>
                    <p:nvPicPr>
                      <p:cNvPr id="22" name="Object 21"/>
                      <p:cNvPicPr/>
                      <p:nvPr/>
                    </p:nvPicPr>
                    <p:blipFill>
                      <a:blip r:embed="rId8"/>
                      <a:stretch>
                        <a:fillRect/>
                      </a:stretch>
                    </p:blipFill>
                    <p:spPr>
                      <a:xfrm>
                        <a:off x="2308422" y="6128637"/>
                        <a:ext cx="403926" cy="539231"/>
                      </a:xfrm>
                      <a:prstGeom prst="rect">
                        <a:avLst/>
                      </a:prstGeom>
                    </p:spPr>
                  </p:pic>
                </p:oleObj>
              </mc:Fallback>
            </mc:AlternateContent>
          </a:graphicData>
        </a:graphic>
      </p:graphicFrame>
      <p:sp>
        <p:nvSpPr>
          <p:cNvPr id="25" name="Text Box 74"/>
          <p:cNvSpPr txBox="1">
            <a:spLocks noChangeArrowheads="1"/>
          </p:cNvSpPr>
          <p:nvPr/>
        </p:nvSpPr>
        <p:spPr bwMode="auto">
          <a:xfrm>
            <a:off x="4421533" y="2383436"/>
            <a:ext cx="4608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FF"/>
                </a:solidFill>
              </a:rPr>
              <a:t>Field explanation of no effect</a:t>
            </a:r>
            <a:endParaRPr lang="en-US" sz="2400" b="1" dirty="0">
              <a:solidFill>
                <a:srgbClr val="0000FF"/>
              </a:solidFill>
              <a:latin typeface="Times New Roman" pitchFamily="18" charset="0"/>
            </a:endParaRPr>
          </a:p>
        </p:txBody>
      </p:sp>
      <p:graphicFrame>
        <p:nvGraphicFramePr>
          <p:cNvPr id="11" name="Object 10"/>
          <p:cNvGraphicFramePr>
            <a:graphicFrameLocks noChangeAspect="1"/>
          </p:cNvGraphicFramePr>
          <p:nvPr>
            <p:extLst/>
          </p:nvPr>
        </p:nvGraphicFramePr>
        <p:xfrm>
          <a:off x="3897650" y="1684026"/>
          <a:ext cx="833438" cy="430212"/>
        </p:xfrm>
        <a:graphic>
          <a:graphicData uri="http://schemas.openxmlformats.org/presentationml/2006/ole">
            <mc:AlternateContent xmlns:mc="http://schemas.openxmlformats.org/markup-compatibility/2006">
              <mc:Choice xmlns:v="urn:schemas-microsoft-com:vml" Requires="v">
                <p:oleObj spid="_x0000_s584744" name="Equation" r:id="rId9" imgW="418918" imgH="215806" progId="Equation.DSMT4">
                  <p:embed/>
                </p:oleObj>
              </mc:Choice>
              <mc:Fallback>
                <p:oleObj name="Equation" r:id="rId9" imgW="418918" imgH="215806" progId="Equation.DSMT4">
                  <p:embed/>
                  <p:pic>
                    <p:nvPicPr>
                      <p:cNvPr id="1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7650" y="1684026"/>
                        <a:ext cx="8334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nvPr>
        </p:nvGraphicFramePr>
        <p:xfrm>
          <a:off x="2891471" y="1603832"/>
          <a:ext cx="833438" cy="430212"/>
        </p:xfrm>
        <a:graphic>
          <a:graphicData uri="http://schemas.openxmlformats.org/presentationml/2006/ole">
            <mc:AlternateContent xmlns:mc="http://schemas.openxmlformats.org/markup-compatibility/2006">
              <mc:Choice xmlns:v="urn:schemas-microsoft-com:vml" Requires="v">
                <p:oleObj spid="_x0000_s584745" name="Equation" r:id="rId11" imgW="418918" imgH="215806" progId="Equation.DSMT4">
                  <p:embed/>
                </p:oleObj>
              </mc:Choice>
              <mc:Fallback>
                <p:oleObj name="Equation" r:id="rId11" imgW="418918" imgH="215806" progId="Equation.DSMT4">
                  <p:embed/>
                  <p:pic>
                    <p:nvPicPr>
                      <p:cNvPr id="27"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1471" y="1603832"/>
                        <a:ext cx="8334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nvPr>
        </p:nvGraphicFramePr>
        <p:xfrm>
          <a:off x="4889965" y="1617243"/>
          <a:ext cx="833438" cy="430212"/>
        </p:xfrm>
        <a:graphic>
          <a:graphicData uri="http://schemas.openxmlformats.org/presentationml/2006/ole">
            <mc:AlternateContent xmlns:mc="http://schemas.openxmlformats.org/markup-compatibility/2006">
              <mc:Choice xmlns:v="urn:schemas-microsoft-com:vml" Requires="v">
                <p:oleObj spid="_x0000_s584746" name="Equation" r:id="rId12" imgW="418918" imgH="215806" progId="Equation.DSMT4">
                  <p:embed/>
                </p:oleObj>
              </mc:Choice>
              <mc:Fallback>
                <p:oleObj name="Equation" r:id="rId12" imgW="418918" imgH="215806" progId="Equation.DSMT4">
                  <p:embed/>
                  <p:pic>
                    <p:nvPicPr>
                      <p:cNvPr id="28"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9965" y="1617243"/>
                        <a:ext cx="8334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nvPr>
        </p:nvGraphicFramePr>
        <p:xfrm>
          <a:off x="255588" y="2425700"/>
          <a:ext cx="2593975" cy="1017588"/>
        </p:xfrm>
        <a:graphic>
          <a:graphicData uri="http://schemas.openxmlformats.org/presentationml/2006/ole">
            <mc:AlternateContent xmlns:mc="http://schemas.openxmlformats.org/markup-compatibility/2006">
              <mc:Choice xmlns:v="urn:schemas-microsoft-com:vml" Requires="v">
                <p:oleObj spid="_x0000_s584747" name="Equation" r:id="rId13" imgW="1689100" imgH="660400" progId="Equation.DSMT4">
                  <p:embed/>
                </p:oleObj>
              </mc:Choice>
              <mc:Fallback>
                <p:oleObj name="Equation" r:id="rId13" imgW="1689100" imgH="660400" progId="Equation.DSMT4">
                  <p:embed/>
                  <p:pic>
                    <p:nvPicPr>
                      <p:cNvPr id="29"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8" y="2425700"/>
                        <a:ext cx="25939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 Box 74"/>
          <p:cNvSpPr txBox="1">
            <a:spLocks noChangeArrowheads="1"/>
          </p:cNvSpPr>
          <p:nvPr/>
        </p:nvSpPr>
        <p:spPr bwMode="auto">
          <a:xfrm>
            <a:off x="4991157" y="3252866"/>
            <a:ext cx="39729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solidFill>
                  <a:srgbClr val="0000FF"/>
                </a:solidFill>
              </a:rPr>
              <a:t>Field is zero at location of every particle, therefore there is no any effect</a:t>
            </a:r>
            <a:r>
              <a:rPr lang="en-US" sz="2400" b="1" dirty="0" smtClean="0">
                <a:solidFill>
                  <a:srgbClr val="0000FF"/>
                </a:solidFill>
                <a:latin typeface="Times New Roman" pitchFamily="18" charset="0"/>
              </a:rPr>
              <a:t> </a:t>
            </a:r>
            <a:endParaRPr lang="en-US" sz="2400" b="1" dirty="0">
              <a:solidFill>
                <a:srgbClr val="0000FF"/>
              </a:solidFill>
              <a:latin typeface="Times New Roman" pitchFamily="18" charset="0"/>
            </a:endParaRPr>
          </a:p>
        </p:txBody>
      </p:sp>
    </p:spTree>
    <p:extLst>
      <p:ext uri="{BB962C8B-B14F-4D97-AF65-F5344CB8AC3E}">
        <p14:creationId xmlns:p14="http://schemas.microsoft.com/office/powerpoint/2010/main" val="16514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afterEffect">
                                  <p:stCondLst>
                                    <p:cond delay="0"/>
                                  </p:stCondLst>
                                  <p:childTnLst>
                                    <p:animMotion origin="layout" path="M 0.49149 0.03449 L 0.48958 -0.27894 " pathEditMode="fixed" rAng="0" ptsTypes="AA">
                                      <p:cBhvr>
                                        <p:cTn id="6" dur="2000" fill="hold"/>
                                        <p:tgtEl>
                                          <p:spTgt spid="18"/>
                                        </p:tgtEl>
                                        <p:attrNameLst>
                                          <p:attrName>ppt_x</p:attrName>
                                          <p:attrName>ppt_y</p:attrName>
                                        </p:attrNameLst>
                                      </p:cBhvr>
                                      <p:rCtr x="-104" y="-15671"/>
                                    </p:animMotion>
                                  </p:childTnLst>
                                </p:cTn>
                              </p:par>
                            </p:childTnLst>
                          </p:cTn>
                        </p:par>
                        <p:par>
                          <p:cTn id="7" fill="hold">
                            <p:stCondLst>
                              <p:cond delay="2000"/>
                            </p:stCondLst>
                            <p:childTnLst>
                              <p:par>
                                <p:cTn id="8" presetID="42" presetClass="path" presetSubtype="0" fill="hold" nodeType="afterEffect">
                                  <p:stCondLst>
                                    <p:cond delay="200"/>
                                  </p:stCondLst>
                                  <p:childTnLst>
                                    <p:animMotion origin="layout" path="M 3.88889E-6 2.77556E-17 L 0.30937 0.00417 " pathEditMode="relative" rAng="0" ptsTypes="AA">
                                      <p:cBhvr>
                                        <p:cTn id="9" dur="500" fill="hold"/>
                                        <p:tgtEl>
                                          <p:spTgt spid="12"/>
                                        </p:tgtEl>
                                        <p:attrNameLst>
                                          <p:attrName>ppt_x</p:attrName>
                                          <p:attrName>ppt_y</p:attrName>
                                        </p:attrNameLst>
                                      </p:cBhvr>
                                      <p:rCtr x="15469" y="208"/>
                                    </p:animMotion>
                                  </p:childTnLst>
                                </p:cTn>
                              </p:par>
                              <p:par>
                                <p:cTn id="10" presetID="42" presetClass="path" presetSubtype="0" fill="hold" nodeType="withEffect">
                                  <p:stCondLst>
                                    <p:cond delay="200"/>
                                  </p:stCondLst>
                                  <p:childTnLst>
                                    <p:animMotion origin="layout" path="M 3.88889E-6 4.44444E-6 L -0.36841 4.44444E-6 " pathEditMode="relative" rAng="0" ptsTypes="AA">
                                      <p:cBhvr>
                                        <p:cTn id="11" dur="500" fill="hold"/>
                                        <p:tgtEl>
                                          <p:spTgt spid="17"/>
                                        </p:tgtEl>
                                        <p:attrNameLst>
                                          <p:attrName>ppt_x</p:attrName>
                                          <p:attrName>ppt_y</p:attrName>
                                        </p:attrNameLst>
                                      </p:cBhvr>
                                      <p:rCtr x="-18420" y="0"/>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610" y="1867783"/>
            <a:ext cx="8458611" cy="646331"/>
          </a:xfrm>
          <a:prstGeom prst="rect">
            <a:avLst/>
          </a:prstGeom>
        </p:spPr>
        <p:txBody>
          <a:bodyPr wrap="square">
            <a:spAutoFit/>
          </a:bodyPr>
          <a:lstStyle/>
          <a:p>
            <a:pPr algn="just"/>
            <a:r>
              <a:rPr lang="en-US" dirty="0" smtClean="0">
                <a:solidFill>
                  <a:srgbClr val="0000FF"/>
                </a:solidFill>
              </a:rPr>
              <a:t>The paradox </a:t>
            </a:r>
            <a:r>
              <a:rPr lang="en-US" dirty="0">
                <a:solidFill>
                  <a:srgbClr val="0000FF"/>
                </a:solidFill>
              </a:rPr>
              <a:t>disappears when all relevant parts of </a:t>
            </a:r>
            <a:r>
              <a:rPr lang="en-US" dirty="0" smtClean="0">
                <a:solidFill>
                  <a:srgbClr val="0000FF"/>
                </a:solidFill>
              </a:rPr>
              <a:t>the system </a:t>
            </a:r>
            <a:r>
              <a:rPr lang="en-US" dirty="0">
                <a:solidFill>
                  <a:srgbClr val="0000FF"/>
                </a:solidFill>
              </a:rPr>
              <a:t>are considered: the phase is gradually </a:t>
            </a:r>
            <a:r>
              <a:rPr lang="en-US" dirty="0" smtClean="0">
                <a:solidFill>
                  <a:srgbClr val="0000FF"/>
                </a:solidFill>
              </a:rPr>
              <a:t>acquired by </a:t>
            </a:r>
            <a:r>
              <a:rPr lang="en-US" dirty="0">
                <a:solidFill>
                  <a:srgbClr val="0000FF"/>
                </a:solidFill>
              </a:rPr>
              <a:t>the source of the electromagnetic potential.</a:t>
            </a:r>
          </a:p>
        </p:txBody>
      </p:sp>
      <p:sp>
        <p:nvSpPr>
          <p:cNvPr id="3" name="Rectangle 2"/>
          <p:cNvSpPr/>
          <p:nvPr/>
        </p:nvSpPr>
        <p:spPr>
          <a:xfrm>
            <a:off x="223285" y="4935272"/>
            <a:ext cx="8511773" cy="646331"/>
          </a:xfrm>
          <a:prstGeom prst="rect">
            <a:avLst/>
          </a:prstGeom>
        </p:spPr>
        <p:txBody>
          <a:bodyPr wrap="square">
            <a:spAutoFit/>
          </a:bodyPr>
          <a:lstStyle/>
          <a:p>
            <a:pPr algn="just"/>
            <a:r>
              <a:rPr lang="en-US" dirty="0">
                <a:solidFill>
                  <a:srgbClr val="0000FF"/>
                </a:solidFill>
                <a:latin typeface="CMR10"/>
              </a:rPr>
              <a:t>The evolution </a:t>
            </a:r>
            <a:r>
              <a:rPr lang="en-US" dirty="0" smtClean="0">
                <a:solidFill>
                  <a:srgbClr val="0000FF"/>
                </a:solidFill>
                <a:latin typeface="CMR10"/>
              </a:rPr>
              <a:t>of </a:t>
            </a:r>
            <a:r>
              <a:rPr lang="en-US" dirty="0">
                <a:solidFill>
                  <a:srgbClr val="0000FF"/>
                </a:solidFill>
                <a:latin typeface="CMR10"/>
              </a:rPr>
              <a:t>charged particles </a:t>
            </a:r>
            <a:r>
              <a:rPr lang="en-US" dirty="0" smtClean="0">
                <a:solidFill>
                  <a:srgbClr val="0000FF"/>
                </a:solidFill>
                <a:latin typeface="CMR10"/>
              </a:rPr>
              <a:t>in the original AB experiments </a:t>
            </a:r>
            <a:r>
              <a:rPr lang="en-US" dirty="0" smtClean="0">
                <a:solidFill>
                  <a:srgbClr val="0000FF"/>
                </a:solidFill>
                <a:latin typeface="CMTI10"/>
              </a:rPr>
              <a:t>can </a:t>
            </a:r>
            <a:r>
              <a:rPr lang="en-US" dirty="0">
                <a:solidFill>
                  <a:srgbClr val="0000FF"/>
                </a:solidFill>
                <a:latin typeface="CMR10"/>
              </a:rPr>
              <a:t>be described </a:t>
            </a:r>
            <a:r>
              <a:rPr lang="en-US" dirty="0" smtClean="0">
                <a:solidFill>
                  <a:srgbClr val="0000FF"/>
                </a:solidFill>
                <a:latin typeface="CMR10"/>
              </a:rPr>
              <a:t>completely by fields </a:t>
            </a:r>
            <a:r>
              <a:rPr lang="en-US" dirty="0">
                <a:solidFill>
                  <a:srgbClr val="0000FF"/>
                </a:solidFill>
                <a:latin typeface="CMR10"/>
              </a:rPr>
              <a:t>at locations of all particles. </a:t>
            </a:r>
            <a:endParaRPr lang="en-US" b="1" dirty="0">
              <a:solidFill>
                <a:srgbClr val="0000FF"/>
              </a:solidFill>
            </a:endParaRPr>
          </a:p>
        </p:txBody>
      </p:sp>
      <p:graphicFrame>
        <p:nvGraphicFramePr>
          <p:cNvPr id="4" name="Object 3"/>
          <p:cNvGraphicFramePr>
            <a:graphicFrameLocks noChangeAspect="1"/>
          </p:cNvGraphicFramePr>
          <p:nvPr>
            <p:extLst/>
          </p:nvPr>
        </p:nvGraphicFramePr>
        <p:xfrm>
          <a:off x="136488" y="4212677"/>
          <a:ext cx="1686992" cy="509536"/>
        </p:xfrm>
        <a:graphic>
          <a:graphicData uri="http://schemas.openxmlformats.org/presentationml/2006/ole">
            <mc:AlternateContent xmlns:mc="http://schemas.openxmlformats.org/markup-compatibility/2006">
              <mc:Choice xmlns:v="urn:schemas-microsoft-com:vml" Requires="v">
                <p:oleObj spid="_x0000_s575514" name="Equation" r:id="rId3" imgW="1536480" imgH="469800" progId="Equation.DSMT4">
                  <p:embed/>
                </p:oleObj>
              </mc:Choice>
              <mc:Fallback>
                <p:oleObj name="Equation" r:id="rId3" imgW="1536480" imgH="469800" progId="Equation.DSMT4">
                  <p:embed/>
                  <p:pic>
                    <p:nvPicPr>
                      <p:cNvPr id="4" name="Object 3"/>
                      <p:cNvPicPr>
                        <a:picLocks noChangeAspect="1" noChangeArrowheads="1"/>
                      </p:cNvPicPr>
                      <p:nvPr/>
                    </p:nvPicPr>
                    <p:blipFill>
                      <a:blip r:embed="rId4"/>
                      <a:srcRect/>
                      <a:stretch>
                        <a:fillRect/>
                      </a:stretch>
                    </p:blipFill>
                    <p:spPr bwMode="auto">
                      <a:xfrm>
                        <a:off x="136488" y="4212677"/>
                        <a:ext cx="1686992" cy="50953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nvPr>
        </p:nvGraphicFramePr>
        <p:xfrm>
          <a:off x="1879965" y="4210078"/>
          <a:ext cx="2423003" cy="520700"/>
        </p:xfrm>
        <a:graphic>
          <a:graphicData uri="http://schemas.openxmlformats.org/presentationml/2006/ole">
            <mc:AlternateContent xmlns:mc="http://schemas.openxmlformats.org/markup-compatibility/2006">
              <mc:Choice xmlns:v="urn:schemas-microsoft-com:vml" Requires="v">
                <p:oleObj spid="_x0000_s575515" name="Equation" r:id="rId5" imgW="2158920" imgH="469800" progId="Equation.DSMT4">
                  <p:embed/>
                </p:oleObj>
              </mc:Choice>
              <mc:Fallback>
                <p:oleObj name="Equation" r:id="rId5" imgW="2158920" imgH="469800" progId="Equation.DSMT4">
                  <p:embed/>
                  <p:pic>
                    <p:nvPicPr>
                      <p:cNvPr id="5" name="Object 4"/>
                      <p:cNvPicPr>
                        <a:picLocks noChangeAspect="1" noChangeArrowheads="1"/>
                      </p:cNvPicPr>
                      <p:nvPr/>
                    </p:nvPicPr>
                    <p:blipFill>
                      <a:blip r:embed="rId6"/>
                      <a:srcRect/>
                      <a:stretch>
                        <a:fillRect/>
                      </a:stretch>
                    </p:blipFill>
                    <p:spPr bwMode="auto">
                      <a:xfrm>
                        <a:off x="1879965" y="4210078"/>
                        <a:ext cx="2423003" cy="5207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nvPr>
        </p:nvGraphicFramePr>
        <p:xfrm>
          <a:off x="6944721" y="4211223"/>
          <a:ext cx="2096829" cy="490537"/>
        </p:xfrm>
        <a:graphic>
          <a:graphicData uri="http://schemas.openxmlformats.org/presentationml/2006/ole">
            <mc:AlternateContent xmlns:mc="http://schemas.openxmlformats.org/markup-compatibility/2006">
              <mc:Choice xmlns:v="urn:schemas-microsoft-com:vml" Requires="v">
                <p:oleObj spid="_x0000_s575516" name="Equation" r:id="rId7" imgW="1981080" imgH="469800" progId="Equation.DSMT4">
                  <p:embed/>
                </p:oleObj>
              </mc:Choice>
              <mc:Fallback>
                <p:oleObj name="Equation" r:id="rId7" imgW="1981080" imgH="469800" progId="Equation.DSMT4">
                  <p:embed/>
                  <p:pic>
                    <p:nvPicPr>
                      <p:cNvPr id="7" name="Object 6"/>
                      <p:cNvPicPr>
                        <a:picLocks noChangeAspect="1" noChangeArrowheads="1"/>
                      </p:cNvPicPr>
                      <p:nvPr/>
                    </p:nvPicPr>
                    <p:blipFill>
                      <a:blip r:embed="rId8"/>
                      <a:srcRect/>
                      <a:stretch>
                        <a:fillRect/>
                      </a:stretch>
                    </p:blipFill>
                    <p:spPr bwMode="auto">
                      <a:xfrm>
                        <a:off x="6944721" y="4211223"/>
                        <a:ext cx="2096829" cy="49053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nvPr>
        </p:nvGraphicFramePr>
        <p:xfrm>
          <a:off x="4306180" y="4198075"/>
          <a:ext cx="2645599" cy="500510"/>
        </p:xfrm>
        <a:graphic>
          <a:graphicData uri="http://schemas.openxmlformats.org/presentationml/2006/ole">
            <mc:AlternateContent xmlns:mc="http://schemas.openxmlformats.org/markup-compatibility/2006">
              <mc:Choice xmlns:v="urn:schemas-microsoft-com:vml" Requires="v">
                <p:oleObj spid="_x0000_s575517" name="Equation" r:id="rId9" imgW="2539800" imgH="469800" progId="Equation.DSMT4">
                  <p:embed/>
                </p:oleObj>
              </mc:Choice>
              <mc:Fallback>
                <p:oleObj name="Equation" r:id="rId9" imgW="2539800" imgH="469800" progId="Equation.DSMT4">
                  <p:embed/>
                  <p:pic>
                    <p:nvPicPr>
                      <p:cNvPr id="9" name="Object 8"/>
                      <p:cNvPicPr>
                        <a:picLocks noChangeAspect="1" noChangeArrowheads="1"/>
                      </p:cNvPicPr>
                      <p:nvPr/>
                    </p:nvPicPr>
                    <p:blipFill>
                      <a:blip r:embed="rId10"/>
                      <a:srcRect/>
                      <a:stretch>
                        <a:fillRect/>
                      </a:stretch>
                    </p:blipFill>
                    <p:spPr bwMode="auto">
                      <a:xfrm>
                        <a:off x="4306180" y="4198075"/>
                        <a:ext cx="2645599" cy="500510"/>
                      </a:xfrm>
                      <a:prstGeom prst="rect">
                        <a:avLst/>
                      </a:prstGeom>
                      <a:noFill/>
                      <a:ln>
                        <a:noFill/>
                      </a:ln>
                    </p:spPr>
                  </p:pic>
                </p:oleObj>
              </mc:Fallback>
            </mc:AlternateContent>
          </a:graphicData>
        </a:graphic>
      </p:graphicFrame>
      <p:sp>
        <p:nvSpPr>
          <p:cNvPr id="10" name="Rectangle 9"/>
          <p:cNvSpPr/>
          <p:nvPr/>
        </p:nvSpPr>
        <p:spPr>
          <a:xfrm>
            <a:off x="329610" y="847058"/>
            <a:ext cx="8458611" cy="923330"/>
          </a:xfrm>
          <a:prstGeom prst="rect">
            <a:avLst/>
          </a:prstGeom>
        </p:spPr>
        <p:txBody>
          <a:bodyPr wrap="square">
            <a:spAutoFit/>
          </a:bodyPr>
          <a:lstStyle/>
          <a:p>
            <a:pPr algn="just"/>
            <a:r>
              <a:rPr lang="en-US" dirty="0" smtClean="0">
                <a:solidFill>
                  <a:srgbClr val="0000FF"/>
                </a:solidFill>
              </a:rPr>
              <a:t>The standard </a:t>
            </a:r>
            <a:r>
              <a:rPr lang="en-US" dirty="0">
                <a:solidFill>
                  <a:srgbClr val="0000FF"/>
                </a:solidFill>
              </a:rPr>
              <a:t>approach to the AB </a:t>
            </a:r>
            <a:r>
              <a:rPr lang="en-US" dirty="0" smtClean="0">
                <a:solidFill>
                  <a:srgbClr val="0000FF"/>
                </a:solidFill>
              </a:rPr>
              <a:t>effect </a:t>
            </a:r>
            <a:r>
              <a:rPr lang="en-US" dirty="0">
                <a:solidFill>
                  <a:srgbClr val="0000FF"/>
                </a:solidFill>
              </a:rPr>
              <a:t>leads to a </a:t>
            </a:r>
            <a:r>
              <a:rPr lang="en-US" dirty="0" smtClean="0">
                <a:solidFill>
                  <a:srgbClr val="0000FF"/>
                </a:solidFill>
              </a:rPr>
              <a:t>paradoxical nonlocal </a:t>
            </a:r>
            <a:r>
              <a:rPr lang="en-US" dirty="0">
                <a:solidFill>
                  <a:srgbClr val="0000FF"/>
                </a:solidFill>
              </a:rPr>
              <a:t>feature of quantum mechanics: the AB </a:t>
            </a:r>
            <a:r>
              <a:rPr lang="en-US" dirty="0" smtClean="0">
                <a:solidFill>
                  <a:srgbClr val="0000FF"/>
                </a:solidFill>
              </a:rPr>
              <a:t>phase is </a:t>
            </a:r>
            <a:r>
              <a:rPr lang="en-US" dirty="0">
                <a:solidFill>
                  <a:srgbClr val="0000FF"/>
                </a:solidFill>
              </a:rPr>
              <a:t>acquired inside </a:t>
            </a:r>
            <a:r>
              <a:rPr lang="en-US" dirty="0" smtClean="0">
                <a:solidFill>
                  <a:srgbClr val="0000FF"/>
                </a:solidFill>
              </a:rPr>
              <a:t>the interferometer </a:t>
            </a:r>
            <a:r>
              <a:rPr lang="en-US" dirty="0">
                <a:solidFill>
                  <a:srgbClr val="0000FF"/>
                </a:solidFill>
              </a:rPr>
              <a:t>in spite of the fact that there is no </a:t>
            </a:r>
            <a:r>
              <a:rPr lang="en-US" dirty="0" smtClean="0">
                <a:solidFill>
                  <a:srgbClr val="0000FF"/>
                </a:solidFill>
              </a:rPr>
              <a:t>particular place </a:t>
            </a:r>
            <a:r>
              <a:rPr lang="en-US" dirty="0">
                <a:solidFill>
                  <a:srgbClr val="0000FF"/>
                </a:solidFill>
              </a:rPr>
              <a:t>or time where this happens. </a:t>
            </a:r>
            <a:r>
              <a:rPr lang="en-US" dirty="0" smtClean="0">
                <a:solidFill>
                  <a:srgbClr val="0000FF"/>
                </a:solidFill>
              </a:rPr>
              <a:t> </a:t>
            </a:r>
          </a:p>
        </p:txBody>
      </p:sp>
      <p:sp>
        <p:nvSpPr>
          <p:cNvPr id="11" name="Rectangle 10"/>
          <p:cNvSpPr/>
          <p:nvPr/>
        </p:nvSpPr>
        <p:spPr>
          <a:xfrm>
            <a:off x="287081" y="2622695"/>
            <a:ext cx="8458611" cy="646331"/>
          </a:xfrm>
          <a:prstGeom prst="rect">
            <a:avLst/>
          </a:prstGeom>
        </p:spPr>
        <p:txBody>
          <a:bodyPr wrap="square">
            <a:spAutoFit/>
          </a:bodyPr>
          <a:lstStyle/>
          <a:p>
            <a:pPr algn="just"/>
            <a:r>
              <a:rPr lang="en-US" dirty="0" smtClean="0">
                <a:solidFill>
                  <a:srgbClr val="0000FF"/>
                </a:solidFill>
              </a:rPr>
              <a:t>The interference observed by the electron is due to the phase acquired locally by the source  being in the field of the electron. </a:t>
            </a:r>
            <a:endParaRPr lang="en-US" dirty="0">
              <a:solidFill>
                <a:srgbClr val="0000FF"/>
              </a:solidFill>
            </a:endParaRPr>
          </a:p>
        </p:txBody>
      </p:sp>
      <p:sp>
        <p:nvSpPr>
          <p:cNvPr id="12" name="Rectangle 11"/>
          <p:cNvSpPr/>
          <p:nvPr/>
        </p:nvSpPr>
        <p:spPr>
          <a:xfrm>
            <a:off x="276447" y="3327060"/>
            <a:ext cx="8458611" cy="923330"/>
          </a:xfrm>
          <a:prstGeom prst="rect">
            <a:avLst/>
          </a:prstGeom>
        </p:spPr>
        <p:txBody>
          <a:bodyPr wrap="square">
            <a:spAutoFit/>
          </a:bodyPr>
          <a:lstStyle/>
          <a:p>
            <a:pPr algn="just"/>
            <a:r>
              <a:rPr lang="en-US" dirty="0" smtClean="0">
                <a:solidFill>
                  <a:srgbClr val="0000FF"/>
                </a:solidFill>
              </a:rPr>
              <a:t>The core of the effect is that  quantum  wave function  is for all systems together, but  surprisingly, the effect can take place almost without  entanglement </a:t>
            </a:r>
            <a:r>
              <a:rPr lang="en-US" dirty="0">
                <a:solidFill>
                  <a:srgbClr val="0000FF"/>
                </a:solidFill>
              </a:rPr>
              <a:t>between the source</a:t>
            </a:r>
            <a:r>
              <a:rPr lang="en-US" dirty="0" smtClean="0">
                <a:solidFill>
                  <a:srgbClr val="0000FF"/>
                </a:solidFill>
              </a:rPr>
              <a:t> </a:t>
            </a:r>
            <a:r>
              <a:rPr lang="en-US" dirty="0">
                <a:solidFill>
                  <a:srgbClr val="0000FF"/>
                </a:solidFill>
              </a:rPr>
              <a:t>and the </a:t>
            </a:r>
            <a:r>
              <a:rPr lang="en-US" dirty="0" smtClean="0">
                <a:solidFill>
                  <a:srgbClr val="0000FF"/>
                </a:solidFill>
              </a:rPr>
              <a:t>electron.</a:t>
            </a:r>
            <a:endParaRPr lang="en-US" dirty="0">
              <a:solidFill>
                <a:srgbClr val="0000FF"/>
              </a:solidFill>
            </a:endParaRPr>
          </a:p>
        </p:txBody>
      </p:sp>
      <p:sp>
        <p:nvSpPr>
          <p:cNvPr id="13" name="Text Box 74"/>
          <p:cNvSpPr txBox="1">
            <a:spLocks noChangeArrowheads="1"/>
          </p:cNvSpPr>
          <p:nvPr/>
        </p:nvSpPr>
        <p:spPr bwMode="auto">
          <a:xfrm>
            <a:off x="2089097" y="260122"/>
            <a:ext cx="4557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b="1" dirty="0" smtClean="0">
                <a:solidFill>
                  <a:srgbClr val="0000FF"/>
                </a:solidFill>
              </a:rPr>
              <a:t>Summary and conclusion</a:t>
            </a:r>
            <a:endParaRPr lang="en-US" sz="2800" b="1" dirty="0">
              <a:solidFill>
                <a:srgbClr val="0000FF"/>
              </a:solidFill>
              <a:latin typeface="Times New Roman" pitchFamily="18" charset="0"/>
            </a:endParaRPr>
          </a:p>
        </p:txBody>
      </p:sp>
      <p:sp>
        <p:nvSpPr>
          <p:cNvPr id="15" name="Rectangle 14"/>
          <p:cNvSpPr/>
          <p:nvPr/>
        </p:nvSpPr>
        <p:spPr>
          <a:xfrm>
            <a:off x="260499" y="5897153"/>
            <a:ext cx="8511773" cy="369332"/>
          </a:xfrm>
          <a:prstGeom prst="rect">
            <a:avLst/>
          </a:prstGeom>
        </p:spPr>
        <p:txBody>
          <a:bodyPr wrap="square">
            <a:spAutoFit/>
          </a:bodyPr>
          <a:lstStyle/>
          <a:p>
            <a:pPr algn="just"/>
            <a:r>
              <a:rPr lang="en-US" b="1" dirty="0" smtClean="0">
                <a:solidFill>
                  <a:srgbClr val="0000FF"/>
                </a:solidFill>
                <a:latin typeface="CMR10"/>
              </a:rPr>
              <a:t>The road to quantum theory without potentials is open.</a:t>
            </a:r>
            <a:endParaRPr lang="en-US" b="1" dirty="0">
              <a:solidFill>
                <a:srgbClr val="0000FF"/>
              </a:solidFill>
            </a:endParaRPr>
          </a:p>
        </p:txBody>
      </p:sp>
    </p:spTree>
    <p:extLst>
      <p:ext uri="{BB962C8B-B14F-4D97-AF65-F5344CB8AC3E}">
        <p14:creationId xmlns:p14="http://schemas.microsoft.com/office/powerpoint/2010/main" val="213606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0"/>
          <p:cNvPicPr>
            <a:picLocks noChangeAspect="1" noChangeArrowheads="1"/>
          </p:cNvPicPr>
          <p:nvPr/>
        </p:nvPicPr>
        <p:blipFill>
          <a:blip r:embed="rId2"/>
          <a:srcRect/>
          <a:stretch>
            <a:fillRect/>
          </a:stretch>
        </p:blipFill>
        <p:spPr bwMode="auto">
          <a:xfrm>
            <a:off x="-562012" y="7627128"/>
            <a:ext cx="321297" cy="167525"/>
          </a:xfrm>
          <a:prstGeom prst="rect">
            <a:avLst/>
          </a:prstGeom>
          <a:noFill/>
          <a:ln w="9525">
            <a:noFill/>
            <a:miter lim="800000"/>
            <a:headEnd/>
            <a:tailEnd/>
          </a:ln>
        </p:spPr>
      </p:pic>
      <p:pic>
        <p:nvPicPr>
          <p:cNvPr id="5160" name="Picture 40"/>
          <p:cNvPicPr>
            <a:picLocks noChangeAspect="1" noChangeArrowheads="1"/>
          </p:cNvPicPr>
          <p:nvPr/>
        </p:nvPicPr>
        <p:blipFill>
          <a:blip r:embed="rId2"/>
          <a:srcRect/>
          <a:stretch>
            <a:fillRect/>
          </a:stretch>
        </p:blipFill>
        <p:spPr bwMode="auto">
          <a:xfrm>
            <a:off x="1214414" y="5660580"/>
            <a:ext cx="321297" cy="167525"/>
          </a:xfrm>
          <a:prstGeom prst="rect">
            <a:avLst/>
          </a:prstGeom>
          <a:noFill/>
          <a:ln w="9525">
            <a:noFill/>
            <a:miter lim="800000"/>
            <a:headEnd/>
            <a:tailEnd/>
          </a:ln>
        </p:spPr>
      </p:pic>
      <p:sp>
        <p:nvSpPr>
          <p:cNvPr id="7171" name="AutoShape 49"/>
          <p:cNvSpPr>
            <a:spLocks noChangeArrowheads="1"/>
          </p:cNvSpPr>
          <p:nvPr/>
        </p:nvSpPr>
        <p:spPr bwMode="auto">
          <a:xfrm>
            <a:off x="4071934" y="4033830"/>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5144" name="Picture 24"/>
          <p:cNvPicPr>
            <a:picLocks noChangeAspect="1" noChangeArrowheads="1"/>
          </p:cNvPicPr>
          <p:nvPr/>
        </p:nvPicPr>
        <p:blipFill>
          <a:blip r:embed="rId3"/>
          <a:srcRect/>
          <a:stretch>
            <a:fillRect/>
          </a:stretch>
        </p:blipFill>
        <p:spPr bwMode="auto">
          <a:xfrm>
            <a:off x="-714412" y="4263392"/>
            <a:ext cx="387557" cy="180026"/>
          </a:xfrm>
          <a:prstGeom prst="rect">
            <a:avLst/>
          </a:prstGeom>
          <a:noFill/>
          <a:ln w="9525">
            <a:noFill/>
            <a:miter lim="800000"/>
            <a:headEnd/>
            <a:tailEnd/>
          </a:ln>
        </p:spPr>
      </p:pic>
      <p:pic>
        <p:nvPicPr>
          <p:cNvPr id="7184" name="Picture 16"/>
          <p:cNvPicPr>
            <a:picLocks noChangeAspect="1" noChangeArrowheads="1"/>
          </p:cNvPicPr>
          <p:nvPr/>
        </p:nvPicPr>
        <p:blipFill>
          <a:blip r:embed="rId3"/>
          <a:srcRect/>
          <a:stretch>
            <a:fillRect/>
          </a:stretch>
        </p:blipFill>
        <p:spPr bwMode="auto">
          <a:xfrm>
            <a:off x="-785850" y="6263318"/>
            <a:ext cx="387557" cy="178777"/>
          </a:xfrm>
          <a:prstGeom prst="rect">
            <a:avLst/>
          </a:prstGeom>
          <a:noFill/>
          <a:ln w="9525">
            <a:noFill/>
            <a:miter lim="800000"/>
            <a:headEnd/>
            <a:tailEnd/>
          </a:ln>
        </p:spPr>
      </p:pic>
      <p:sp>
        <p:nvSpPr>
          <p:cNvPr id="7172" name="AutoShape 4"/>
          <p:cNvSpPr>
            <a:spLocks noChangeArrowheads="1"/>
          </p:cNvSpPr>
          <p:nvPr/>
        </p:nvSpPr>
        <p:spPr bwMode="auto">
          <a:xfrm>
            <a:off x="1928778"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7173" name="AutoShape 9"/>
          <p:cNvSpPr>
            <a:spLocks noChangeArrowheads="1"/>
          </p:cNvSpPr>
          <p:nvPr/>
        </p:nvSpPr>
        <p:spPr bwMode="auto">
          <a:xfrm>
            <a:off x="6286496"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4" name="Picture 24"/>
          <p:cNvPicPr>
            <a:picLocks noChangeAspect="1" noChangeArrowheads="1"/>
          </p:cNvPicPr>
          <p:nvPr/>
        </p:nvPicPr>
        <p:blipFill>
          <a:blip r:embed="rId3"/>
          <a:srcRect/>
          <a:stretch>
            <a:fillRect/>
          </a:stretch>
        </p:blipFill>
        <p:spPr bwMode="auto">
          <a:xfrm>
            <a:off x="-714412" y="4763458"/>
            <a:ext cx="387557" cy="180026"/>
          </a:xfrm>
          <a:prstGeom prst="rect">
            <a:avLst/>
          </a:prstGeom>
          <a:noFill/>
          <a:ln w="9525">
            <a:noFill/>
            <a:miter lim="800000"/>
            <a:headEnd/>
            <a:tailEnd/>
          </a:ln>
        </p:spPr>
      </p:pic>
      <p:pic>
        <p:nvPicPr>
          <p:cNvPr id="27" name="Picture 16"/>
          <p:cNvPicPr>
            <a:picLocks noChangeAspect="1" noChangeArrowheads="1"/>
          </p:cNvPicPr>
          <p:nvPr/>
        </p:nvPicPr>
        <p:blipFill>
          <a:blip r:embed="rId3"/>
          <a:srcRect/>
          <a:stretch>
            <a:fillRect/>
          </a:stretch>
        </p:blipFill>
        <p:spPr bwMode="auto">
          <a:xfrm>
            <a:off x="-714412" y="6977698"/>
            <a:ext cx="387557" cy="178777"/>
          </a:xfrm>
          <a:prstGeom prst="rect">
            <a:avLst/>
          </a:prstGeom>
          <a:noFill/>
          <a:ln w="9525">
            <a:noFill/>
            <a:miter lim="800000"/>
            <a:headEnd/>
            <a:tailEnd/>
          </a:ln>
        </p:spPr>
      </p:pic>
      <p:pic>
        <p:nvPicPr>
          <p:cNvPr id="28" name="Picture 40"/>
          <p:cNvPicPr>
            <a:picLocks noChangeAspect="1" noChangeArrowheads="1"/>
          </p:cNvPicPr>
          <p:nvPr/>
        </p:nvPicPr>
        <p:blipFill>
          <a:blip r:embed="rId2"/>
          <a:srcRect/>
          <a:stretch>
            <a:fillRect/>
          </a:stretch>
        </p:blipFill>
        <p:spPr bwMode="auto">
          <a:xfrm>
            <a:off x="-714412" y="7474728"/>
            <a:ext cx="321297" cy="167525"/>
          </a:xfrm>
          <a:prstGeom prst="rect">
            <a:avLst/>
          </a:prstGeom>
          <a:noFill/>
          <a:ln w="9525">
            <a:noFill/>
            <a:miter lim="800000"/>
            <a:headEnd/>
            <a:tailEnd/>
          </a:ln>
        </p:spPr>
      </p:pic>
      <p:sp>
        <p:nvSpPr>
          <p:cNvPr id="26" name="AutoShape 49"/>
          <p:cNvSpPr>
            <a:spLocks noChangeArrowheads="1"/>
          </p:cNvSpPr>
          <p:nvPr/>
        </p:nvSpPr>
        <p:spPr bwMode="auto">
          <a:xfrm>
            <a:off x="4071934" y="857232"/>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9" name="Picture 24"/>
          <p:cNvPicPr>
            <a:picLocks noChangeAspect="1" noChangeArrowheads="1"/>
          </p:cNvPicPr>
          <p:nvPr/>
        </p:nvPicPr>
        <p:blipFill>
          <a:blip r:embed="rId3"/>
          <a:srcRect/>
          <a:stretch>
            <a:fillRect/>
          </a:stretch>
        </p:blipFill>
        <p:spPr bwMode="auto">
          <a:xfrm>
            <a:off x="-714412" y="1086794"/>
            <a:ext cx="387557" cy="180026"/>
          </a:xfrm>
          <a:prstGeom prst="rect">
            <a:avLst/>
          </a:prstGeom>
          <a:noFill/>
          <a:ln w="9525">
            <a:noFill/>
            <a:miter lim="800000"/>
            <a:headEnd/>
            <a:tailEnd/>
          </a:ln>
        </p:spPr>
      </p:pic>
      <p:pic>
        <p:nvPicPr>
          <p:cNvPr id="30" name="Picture 16"/>
          <p:cNvPicPr>
            <a:picLocks noChangeAspect="1" noChangeArrowheads="1"/>
          </p:cNvPicPr>
          <p:nvPr/>
        </p:nvPicPr>
        <p:blipFill>
          <a:blip r:embed="rId3"/>
          <a:srcRect/>
          <a:stretch>
            <a:fillRect/>
          </a:stretch>
        </p:blipFill>
        <p:spPr bwMode="auto">
          <a:xfrm>
            <a:off x="-785850" y="3086720"/>
            <a:ext cx="387557" cy="178777"/>
          </a:xfrm>
          <a:prstGeom prst="rect">
            <a:avLst/>
          </a:prstGeom>
          <a:noFill/>
          <a:ln w="9525">
            <a:noFill/>
            <a:miter lim="800000"/>
            <a:headEnd/>
            <a:tailEnd/>
          </a:ln>
        </p:spPr>
      </p:pic>
      <p:sp>
        <p:nvSpPr>
          <p:cNvPr id="31" name="AutoShape 4"/>
          <p:cNvSpPr>
            <a:spLocks noChangeArrowheads="1"/>
          </p:cNvSpPr>
          <p:nvPr/>
        </p:nvSpPr>
        <p:spPr bwMode="auto">
          <a:xfrm>
            <a:off x="1928778"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32" name="AutoShape 9"/>
          <p:cNvSpPr>
            <a:spLocks noChangeArrowheads="1"/>
          </p:cNvSpPr>
          <p:nvPr/>
        </p:nvSpPr>
        <p:spPr bwMode="auto">
          <a:xfrm>
            <a:off x="6286496"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3" name="Picture 24"/>
          <p:cNvPicPr>
            <a:picLocks noChangeAspect="1" noChangeArrowheads="1"/>
          </p:cNvPicPr>
          <p:nvPr/>
        </p:nvPicPr>
        <p:blipFill>
          <a:blip r:embed="rId3"/>
          <a:srcRect/>
          <a:stretch>
            <a:fillRect/>
          </a:stretch>
        </p:blipFill>
        <p:spPr bwMode="auto">
          <a:xfrm>
            <a:off x="-714412" y="1586860"/>
            <a:ext cx="387557" cy="180026"/>
          </a:xfrm>
          <a:prstGeom prst="rect">
            <a:avLst/>
          </a:prstGeom>
          <a:noFill/>
          <a:ln w="9525">
            <a:noFill/>
            <a:miter lim="800000"/>
            <a:headEnd/>
            <a:tailEnd/>
          </a:ln>
        </p:spPr>
      </p:pic>
      <p:pic>
        <p:nvPicPr>
          <p:cNvPr id="35" name="Picture 16"/>
          <p:cNvPicPr>
            <a:picLocks noChangeAspect="1" noChangeArrowheads="1"/>
          </p:cNvPicPr>
          <p:nvPr/>
        </p:nvPicPr>
        <p:blipFill>
          <a:blip r:embed="rId3"/>
          <a:srcRect/>
          <a:stretch>
            <a:fillRect/>
          </a:stretch>
        </p:blipFill>
        <p:spPr bwMode="auto">
          <a:xfrm>
            <a:off x="-714412" y="3801100"/>
            <a:ext cx="387557" cy="178777"/>
          </a:xfrm>
          <a:prstGeom prst="rect">
            <a:avLst/>
          </a:prstGeom>
          <a:noFill/>
          <a:ln w="9525">
            <a:noFill/>
            <a:miter lim="800000"/>
            <a:headEnd/>
            <a:tailEnd/>
          </a:ln>
        </p:spPr>
      </p:pic>
      <p:sp>
        <p:nvSpPr>
          <p:cNvPr id="36" name="AutoShape 48"/>
          <p:cNvSpPr>
            <a:spLocks noChangeArrowheads="1"/>
          </p:cNvSpPr>
          <p:nvPr/>
        </p:nvSpPr>
        <p:spPr bwMode="auto">
          <a:xfrm>
            <a:off x="4071934" y="2928934"/>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5" name="Picture 40"/>
          <p:cNvPicPr>
            <a:picLocks noChangeAspect="1" noChangeArrowheads="1"/>
          </p:cNvPicPr>
          <p:nvPr/>
        </p:nvPicPr>
        <p:blipFill>
          <a:blip r:embed="rId2"/>
          <a:srcRect/>
          <a:stretch>
            <a:fillRect/>
          </a:stretch>
        </p:blipFill>
        <p:spPr bwMode="auto">
          <a:xfrm>
            <a:off x="1285852" y="2428868"/>
            <a:ext cx="321297" cy="167525"/>
          </a:xfrm>
          <a:prstGeom prst="rect">
            <a:avLst/>
          </a:prstGeom>
          <a:noFill/>
          <a:ln w="9525">
            <a:noFill/>
            <a:miter lim="800000"/>
            <a:headEnd/>
            <a:tailEnd/>
          </a:ln>
        </p:spPr>
      </p:pic>
      <p:sp>
        <p:nvSpPr>
          <p:cNvPr id="23" name="AutoShape 63"/>
          <p:cNvSpPr>
            <a:spLocks noChangeArrowheads="1"/>
          </p:cNvSpPr>
          <p:nvPr/>
        </p:nvSpPr>
        <p:spPr bwMode="auto">
          <a:xfrm>
            <a:off x="4430483" y="3690268"/>
            <a:ext cx="217717" cy="3113315"/>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187" name="AutoShape 48"/>
          <p:cNvSpPr>
            <a:spLocks noChangeArrowheads="1"/>
          </p:cNvSpPr>
          <p:nvPr/>
        </p:nvSpPr>
        <p:spPr bwMode="auto">
          <a:xfrm>
            <a:off x="4071934" y="6105532"/>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24" name="Text Box 74"/>
          <p:cNvSpPr txBox="1">
            <a:spLocks noChangeArrowheads="1"/>
          </p:cNvSpPr>
          <p:nvPr/>
        </p:nvSpPr>
        <p:spPr bwMode="auto">
          <a:xfrm>
            <a:off x="2079172" y="141515"/>
            <a:ext cx="4760983"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err="1">
                <a:solidFill>
                  <a:srgbClr val="0000FF"/>
                </a:solidFill>
                <a:latin typeface="Calibri"/>
                <a:cs typeface="+mn-cs"/>
              </a:rPr>
              <a:t>Aharonov-Bohm</a:t>
            </a:r>
            <a:r>
              <a:rPr lang="en-US" sz="3600" b="1" dirty="0">
                <a:solidFill>
                  <a:srgbClr val="0000FF"/>
                </a:solidFill>
                <a:latin typeface="Calibri"/>
                <a:cs typeface="+mn-cs"/>
              </a:rPr>
              <a:t> </a:t>
            </a:r>
            <a:r>
              <a:rPr lang="en-US" sz="3600" b="1" dirty="0" smtClean="0">
                <a:solidFill>
                  <a:srgbClr val="0000FF"/>
                </a:solidFill>
                <a:latin typeface="Calibri"/>
                <a:cs typeface="+mn-cs"/>
              </a:rPr>
              <a:t>Effect</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spTree>
    <p:extLst>
      <p:ext uri="{BB962C8B-B14F-4D97-AF65-F5344CB8AC3E}">
        <p14:creationId xmlns:p14="http://schemas.microsoft.com/office/powerpoint/2010/main" val="3968355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2.77778E-7 -0.01065 L 0.10556 -0.06598 " pathEditMode="relative" rAng="0" ptsTypes="AA">
                                      <p:cBhvr>
                                        <p:cTn id="6" dur="1000" fill="hold"/>
                                        <p:tgtEl>
                                          <p:spTgt spid="25"/>
                                        </p:tgtEl>
                                        <p:attrNameLst>
                                          <p:attrName>ppt_x</p:attrName>
                                          <p:attrName>ppt_y</p:attrName>
                                        </p:attrNameLst>
                                      </p:cBhvr>
                                      <p:rCtr x="5300" y="-2800"/>
                                    </p:animMotion>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par>
                                <p:cTn id="7" presetID="0" presetClass="path" presetSubtype="0" accel="50000" fill="hold" nodeType="withEffect">
                                  <p:stCondLst>
                                    <p:cond delay="0"/>
                                  </p:stCondLst>
                                  <p:childTnLst>
                                    <p:animMotion origin="layout" path="M -3.05556E-6 -2.59259E-6 L 0.11476 -0.07662 " pathEditMode="relative" rAng="0" ptsTypes="AA">
                                      <p:cBhvr>
                                        <p:cTn id="8" dur="1000" fill="hold"/>
                                        <p:tgtEl>
                                          <p:spTgt spid="5160"/>
                                        </p:tgtEl>
                                        <p:attrNameLst>
                                          <p:attrName>ppt_x</p:attrName>
                                          <p:attrName>ppt_y</p:attrName>
                                        </p:attrNameLst>
                                      </p:cBhvr>
                                      <p:rCtr x="5700" y="-3800"/>
                                    </p:animMotion>
                                  </p:childTnLst>
                                  <p:subTnLst>
                                    <p:set>
                                      <p:cBhvr override="childStyle">
                                        <p:cTn dur="1" fill="hold" display="0" masterRel="sameClick" afterEffect="1">
                                          <p:stCondLst>
                                            <p:cond evt="end" delay="0">
                                              <p:tn val="7"/>
                                            </p:cond>
                                          </p:stCondLst>
                                        </p:cTn>
                                        <p:tgtEl>
                                          <p:spTgt spid="5160"/>
                                        </p:tgtEl>
                                        <p:attrNameLst>
                                          <p:attrName>style.visibility</p:attrName>
                                        </p:attrNameLst>
                                      </p:cBhvr>
                                      <p:to>
                                        <p:strVal val="hidden"/>
                                      </p:to>
                                    </p:set>
                                  </p:subTnLst>
                                </p:cTn>
                              </p:par>
                            </p:childTnLst>
                          </p:cTn>
                        </p:par>
                        <p:par>
                          <p:cTn id="9" fill="hold">
                            <p:stCondLst>
                              <p:cond delay="1000"/>
                            </p:stCondLst>
                            <p:childTnLst>
                              <p:par>
                                <p:cTn id="10" presetID="0" presetClass="path" presetSubtype="0" fill="hold" nodeType="afterEffect">
                                  <p:stCondLst>
                                    <p:cond delay="0"/>
                                  </p:stCondLst>
                                  <p:childTnLst>
                                    <p:animMotion origin="layout" path="M 0.32326 0.12986 L 0.55694 -0.01921 " pathEditMode="relative" rAng="0" ptsTypes="AA">
                                      <p:cBhvr>
                                        <p:cTn id="11" dur="2000" fill="hold"/>
                                        <p:tgtEl>
                                          <p:spTgt spid="29"/>
                                        </p:tgtEl>
                                        <p:attrNameLst>
                                          <p:attrName>ppt_x</p:attrName>
                                          <p:attrName>ppt_y</p:attrName>
                                        </p:attrNameLst>
                                      </p:cBhvr>
                                      <p:rCtr x="11700" y="-7500"/>
                                    </p:animMotion>
                                  </p:childTnLst>
                                  <p:subTnLst>
                                    <p:set>
                                      <p:cBhvr override="childStyle">
                                        <p:cTn dur="1" fill="hold" display="0" masterRel="sameClick" afterEffect="1">
                                          <p:stCondLst>
                                            <p:cond evt="end" delay="0">
                                              <p:tn val="10"/>
                                            </p:cond>
                                          </p:stCondLst>
                                        </p:cTn>
                                        <p:tgtEl>
                                          <p:spTgt spid="29"/>
                                        </p:tgtEl>
                                        <p:attrNameLst>
                                          <p:attrName>style.visibility</p:attrName>
                                        </p:attrNameLst>
                                      </p:cBhvr>
                                      <p:to>
                                        <p:strVal val="hidden"/>
                                      </p:to>
                                    </p:set>
                                  </p:subTnLst>
                                </p:cTn>
                              </p:par>
                              <p:par>
                                <p:cTn id="12" presetID="0" presetClass="path" presetSubtype="0" fill="hold" nodeType="withEffect">
                                  <p:stCondLst>
                                    <p:cond delay="0"/>
                                  </p:stCondLst>
                                  <p:childTnLst>
                                    <p:animMotion origin="layout" path="M 0.32326 0.12986 L 0.55694 -0.01921 " pathEditMode="relative" rAng="0" ptsTypes="AA">
                                      <p:cBhvr>
                                        <p:cTn id="13" dur="2000" fill="hold"/>
                                        <p:tgtEl>
                                          <p:spTgt spid="5144"/>
                                        </p:tgtEl>
                                        <p:attrNameLst>
                                          <p:attrName>ppt_x</p:attrName>
                                          <p:attrName>ppt_y</p:attrName>
                                        </p:attrNameLst>
                                      </p:cBhvr>
                                      <p:rCtr x="11700" y="-7500"/>
                                    </p:animMotion>
                                  </p:childTnLst>
                                  <p:subTnLst>
                                    <p:set>
                                      <p:cBhvr override="childStyle">
                                        <p:cTn dur="1" fill="hold" display="0" masterRel="sameClick" afterEffect="1">
                                          <p:stCondLst>
                                            <p:cond evt="end" delay="0">
                                              <p:tn val="12"/>
                                            </p:cond>
                                          </p:stCondLst>
                                        </p:cTn>
                                        <p:tgtEl>
                                          <p:spTgt spid="5144"/>
                                        </p:tgtEl>
                                        <p:attrNameLst>
                                          <p:attrName>style.visibility</p:attrName>
                                        </p:attrNameLst>
                                      </p:cBhvr>
                                      <p:to>
                                        <p:strVal val="hidden"/>
                                      </p:to>
                                    </p:set>
                                  </p:subTnLst>
                                </p:cTn>
                              </p:par>
                              <p:par>
                                <p:cTn id="14" presetID="0" presetClass="path" presetSubtype="0" fill="hold" nodeType="withEffect">
                                  <p:stCondLst>
                                    <p:cond delay="0"/>
                                  </p:stCondLst>
                                  <p:childTnLst>
                                    <p:animMotion origin="layout" path="M 0.32326 0.05694 L 0.55694 0.21227 " pathEditMode="relative" rAng="0" ptsTypes="AA">
                                      <p:cBhvr>
                                        <p:cTn id="15" dur="2000" fill="hold"/>
                                        <p:tgtEl>
                                          <p:spTgt spid="33"/>
                                        </p:tgtEl>
                                        <p:attrNameLst>
                                          <p:attrName>ppt_x</p:attrName>
                                          <p:attrName>ppt_y</p:attrName>
                                        </p:attrNameLst>
                                      </p:cBhvr>
                                      <p:rCtr x="11700" y="7800"/>
                                    </p:animMotion>
                                  </p:childTnLst>
                                  <p:subTnLst>
                                    <p:set>
                                      <p:cBhvr override="childStyle">
                                        <p:cTn dur="1" fill="hold" display="0" masterRel="sameClick" afterEffect="1">
                                          <p:stCondLst>
                                            <p:cond evt="end" delay="0">
                                              <p:tn val="14"/>
                                            </p:cond>
                                          </p:stCondLst>
                                        </p:cTn>
                                        <p:tgtEl>
                                          <p:spTgt spid="33"/>
                                        </p:tgtEl>
                                        <p:attrNameLst>
                                          <p:attrName>style.visibility</p:attrName>
                                        </p:attrNameLst>
                                      </p:cBhvr>
                                      <p:to>
                                        <p:strVal val="hidden"/>
                                      </p:to>
                                    </p:set>
                                  </p:subTnLst>
                                </p:cTn>
                              </p:par>
                              <p:par>
                                <p:cTn id="16" presetID="0" presetClass="path" presetSubtype="0" fill="hold" nodeType="withEffect">
                                  <p:stCondLst>
                                    <p:cond delay="0"/>
                                  </p:stCondLst>
                                  <p:childTnLst>
                                    <p:animMotion origin="layout" path="M 0.32326 0.05694 L 0.55694 0.21227 " pathEditMode="relative" rAng="0" ptsTypes="AA">
                                      <p:cBhvr>
                                        <p:cTn id="17" dur="2000" fill="hold"/>
                                        <p:tgtEl>
                                          <p:spTgt spid="34"/>
                                        </p:tgtEl>
                                        <p:attrNameLst>
                                          <p:attrName>ppt_x</p:attrName>
                                          <p:attrName>ppt_y</p:attrName>
                                        </p:attrNameLst>
                                      </p:cBhvr>
                                      <p:rCtr x="11700" y="7800"/>
                                    </p:animMotion>
                                  </p:childTnLst>
                                  <p:subTnLst>
                                    <p:set>
                                      <p:cBhvr override="childStyle">
                                        <p:cTn dur="1" fill="hold" display="0" masterRel="sameClick" afterEffect="1">
                                          <p:stCondLst>
                                            <p:cond evt="end" delay="0">
                                              <p:tn val="16"/>
                                            </p:cond>
                                          </p:stCondLst>
                                        </p:cTn>
                                        <p:tgtEl>
                                          <p:spTgt spid="34"/>
                                        </p:tgtEl>
                                        <p:attrNameLst>
                                          <p:attrName>style.visibility</p:attrName>
                                        </p:attrNameLst>
                                      </p:cBhvr>
                                      <p:to>
                                        <p:strVal val="hidden"/>
                                      </p:to>
                                    </p:set>
                                  </p:subTnLst>
                                </p:cTn>
                              </p:par>
                            </p:childTnLst>
                          </p:cTn>
                        </p:par>
                        <p:par>
                          <p:cTn id="18" fill="hold">
                            <p:stCondLst>
                              <p:cond delay="3000"/>
                            </p:stCondLst>
                            <p:childTnLst>
                              <p:par>
                                <p:cTn id="19" presetID="0" presetClass="path" presetSubtype="0" fill="hold" nodeType="afterEffect">
                                  <p:stCondLst>
                                    <p:cond delay="0"/>
                                  </p:stCondLst>
                                  <p:childTnLst>
                                    <p:animMotion origin="layout" path="M 0.56476 -0.31065 L 0.80104 -0.15324 " pathEditMode="relative" rAng="0" ptsTypes="AA">
                                      <p:cBhvr>
                                        <p:cTn id="20" dur="2000" fill="hold"/>
                                        <p:tgtEl>
                                          <p:spTgt spid="30"/>
                                        </p:tgtEl>
                                        <p:attrNameLst>
                                          <p:attrName>ppt_x</p:attrName>
                                          <p:attrName>ppt_y</p:attrName>
                                        </p:attrNameLst>
                                      </p:cBhvr>
                                      <p:rCtr x="11800" y="7900"/>
                                    </p:animMotion>
                                  </p:childTnLst>
                                  <p:subTnLst>
                                    <p:set>
                                      <p:cBhvr override="childStyle">
                                        <p:cTn dur="1" fill="hold" display="0" masterRel="sameClick" afterEffect="1">
                                          <p:stCondLst>
                                            <p:cond evt="end" delay="0">
                                              <p:tn val="19"/>
                                            </p:cond>
                                          </p:stCondLst>
                                        </p:cTn>
                                        <p:tgtEl>
                                          <p:spTgt spid="30"/>
                                        </p:tgtEl>
                                        <p:attrNameLst>
                                          <p:attrName>style.visibility</p:attrName>
                                        </p:attrNameLst>
                                      </p:cBhvr>
                                      <p:to>
                                        <p:strVal val="hidden"/>
                                      </p:to>
                                    </p:set>
                                  </p:subTnLst>
                                </p:cTn>
                              </p:par>
                              <p:par>
                                <p:cTn id="21" presetID="0" presetClass="path" presetSubtype="0" fill="hold" nodeType="withEffect">
                                  <p:stCondLst>
                                    <p:cond delay="0"/>
                                  </p:stCondLst>
                                  <p:childTnLst>
                                    <p:animMotion origin="layout" path="M 0.55694 -0.11041 L 0.79322 -0.26782 " pathEditMode="relative" rAng="0" ptsTypes="AA">
                                      <p:cBhvr>
                                        <p:cTn id="22" dur="2000" fill="hold"/>
                                        <p:tgtEl>
                                          <p:spTgt spid="35"/>
                                        </p:tgtEl>
                                        <p:attrNameLst>
                                          <p:attrName>ppt_x</p:attrName>
                                          <p:attrName>ppt_y</p:attrName>
                                        </p:attrNameLst>
                                      </p:cBhvr>
                                      <p:rCtr x="11800" y="-7900"/>
                                    </p:animMotion>
                                  </p:childTnLst>
                                  <p:subTnLst>
                                    <p:set>
                                      <p:cBhvr override="childStyle">
                                        <p:cTn dur="1" fill="hold" display="0" masterRel="sameClick" afterEffect="1">
                                          <p:stCondLst>
                                            <p:cond evt="end" delay="0">
                                              <p:tn val="21"/>
                                            </p:cond>
                                          </p:stCondLst>
                                        </p:cTn>
                                        <p:tgtEl>
                                          <p:spTgt spid="35"/>
                                        </p:tgtEl>
                                        <p:attrNameLst>
                                          <p:attrName>style.visibility</p:attrName>
                                        </p:attrNameLst>
                                      </p:cBhvr>
                                      <p:to>
                                        <p:strVal val="hidden"/>
                                      </p:to>
                                    </p:set>
                                  </p:subTnLst>
                                </p:cTn>
                              </p:par>
                              <p:par>
                                <p:cTn id="23" presetID="0" presetClass="path" presetSubtype="0" fill="hold" nodeType="withEffect">
                                  <p:stCondLst>
                                    <p:cond delay="0"/>
                                  </p:stCondLst>
                                  <p:childTnLst>
                                    <p:animMotion origin="layout" path="M 0.56476 -0.31065 L 0.80104 -0.15324 " pathEditMode="relative" rAng="0" ptsTypes="AA">
                                      <p:cBhvr>
                                        <p:cTn id="24" dur="2000" fill="hold"/>
                                        <p:tgtEl>
                                          <p:spTgt spid="7184"/>
                                        </p:tgtEl>
                                        <p:attrNameLst>
                                          <p:attrName>ppt_x</p:attrName>
                                          <p:attrName>ppt_y</p:attrName>
                                        </p:attrNameLst>
                                      </p:cBhvr>
                                      <p:rCtr x="11800" y="7900"/>
                                    </p:animMotion>
                                  </p:childTnLst>
                                  <p:subTnLst>
                                    <p:set>
                                      <p:cBhvr override="childStyle">
                                        <p:cTn dur="1" fill="hold" display="0" masterRel="sameClick" afterEffect="1">
                                          <p:stCondLst>
                                            <p:cond evt="end" delay="0">
                                              <p:tn val="23"/>
                                            </p:cond>
                                          </p:stCondLst>
                                        </p:cTn>
                                        <p:tgtEl>
                                          <p:spTgt spid="7184"/>
                                        </p:tgtEl>
                                        <p:attrNameLst>
                                          <p:attrName>style.visibility</p:attrName>
                                        </p:attrNameLst>
                                      </p:cBhvr>
                                      <p:to>
                                        <p:strVal val="hidden"/>
                                      </p:to>
                                    </p:set>
                                  </p:subTnLst>
                                </p:cTn>
                              </p:par>
                              <p:par>
                                <p:cTn id="25" presetID="0" presetClass="path" presetSubtype="0" fill="hold" nodeType="withEffect">
                                  <p:stCondLst>
                                    <p:cond delay="0"/>
                                  </p:stCondLst>
                                  <p:childTnLst>
                                    <p:animMotion origin="layout" path="M 0.55694 -0.11041 L 0.79322 -0.26782 " pathEditMode="relative" rAng="0" ptsTypes="AA">
                                      <p:cBhvr>
                                        <p:cTn id="26" dur="2000" fill="hold"/>
                                        <p:tgtEl>
                                          <p:spTgt spid="27"/>
                                        </p:tgtEl>
                                        <p:attrNameLst>
                                          <p:attrName>ppt_x</p:attrName>
                                          <p:attrName>ppt_y</p:attrName>
                                        </p:attrNameLst>
                                      </p:cBhvr>
                                      <p:rCtr x="11800" y="-7900"/>
                                    </p:animMotion>
                                  </p:childTnLst>
                                  <p:subTnLst>
                                    <p:set>
                                      <p:cBhvr override="childStyle">
                                        <p:cTn dur="1" fill="hold" display="0" masterRel="sameClick" afterEffect="1">
                                          <p:stCondLst>
                                            <p:cond evt="end" delay="0">
                                              <p:tn val="25"/>
                                            </p:cond>
                                          </p:stCondLst>
                                        </p:cTn>
                                        <p:tgtEl>
                                          <p:spTgt spid="27"/>
                                        </p:tgtEl>
                                        <p:attrNameLst>
                                          <p:attrName>style.visibility</p:attrName>
                                        </p:attrNameLst>
                                      </p:cBhvr>
                                      <p:to>
                                        <p:strVal val="hidden"/>
                                      </p:to>
                                    </p:set>
                                  </p:subTnLst>
                                </p:cTn>
                              </p:par>
                            </p:childTnLst>
                          </p:cTn>
                        </p:par>
                        <p:par>
                          <p:cTn id="27" fill="hold">
                            <p:stCondLst>
                              <p:cond delay="5000"/>
                            </p:stCondLst>
                            <p:childTnLst>
                              <p:par>
                                <p:cTn id="28" presetID="0" presetClass="path" presetSubtype="0" fill="hold" nodeType="afterEffect">
                                  <p:stCondLst>
                                    <p:cond delay="0"/>
                                  </p:stCondLst>
                                  <p:childTnLst>
                                    <p:animMotion origin="layout" path="M 0.7802 -0.82385 L 0.89045 -0.88565 " pathEditMode="relative" rAng="0" ptsTypes="AA">
                                      <p:cBhvr>
                                        <p:cTn id="29" dur="1000" fill="hold"/>
                                        <p:tgtEl>
                                          <p:spTgt spid="38"/>
                                        </p:tgtEl>
                                        <p:attrNameLst>
                                          <p:attrName>ppt_x</p:attrName>
                                          <p:attrName>ppt_y</p:attrName>
                                        </p:attrNameLst>
                                      </p:cBhvr>
                                      <p:rCtr x="5500" y="-3100"/>
                                    </p:animMotion>
                                  </p:childTnLst>
                                </p:cTn>
                              </p:par>
                              <p:par>
                                <p:cTn id="30" presetID="0" presetClass="path" presetSubtype="0" fill="hold" nodeType="withEffect">
                                  <p:stCondLst>
                                    <p:cond delay="0"/>
                                  </p:stCondLst>
                                  <p:childTnLst>
                                    <p:animMotion origin="layout" path="M 0.79687 -0.32916 L 0.91493 -0.25555 " pathEditMode="relative" rAng="0" ptsTypes="AA">
                                      <p:cBhvr>
                                        <p:cTn id="31" dur="1000" fill="hold"/>
                                        <p:tgtEl>
                                          <p:spTgt spid="28"/>
                                        </p:tgtEl>
                                        <p:attrNameLst>
                                          <p:attrName>ppt_x</p:attrName>
                                          <p:attrName>ppt_y</p:attrName>
                                        </p:attrNameLst>
                                      </p:cBhvr>
                                      <p:rCtr x="5900" y="3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0"/>
          <p:cNvPicPr>
            <a:picLocks noChangeAspect="1" noChangeArrowheads="1"/>
          </p:cNvPicPr>
          <p:nvPr/>
        </p:nvPicPr>
        <p:blipFill>
          <a:blip r:embed="rId3"/>
          <a:srcRect/>
          <a:stretch>
            <a:fillRect/>
          </a:stretch>
        </p:blipFill>
        <p:spPr bwMode="auto">
          <a:xfrm>
            <a:off x="-562012" y="7627128"/>
            <a:ext cx="321297" cy="167525"/>
          </a:xfrm>
          <a:prstGeom prst="rect">
            <a:avLst/>
          </a:prstGeom>
          <a:noFill/>
          <a:ln w="9525">
            <a:noFill/>
            <a:miter lim="800000"/>
            <a:headEnd/>
            <a:tailEnd/>
          </a:ln>
        </p:spPr>
      </p:pic>
      <p:pic>
        <p:nvPicPr>
          <p:cNvPr id="5160" name="Picture 40"/>
          <p:cNvPicPr>
            <a:picLocks noChangeAspect="1" noChangeArrowheads="1"/>
          </p:cNvPicPr>
          <p:nvPr/>
        </p:nvPicPr>
        <p:blipFill>
          <a:blip r:embed="rId3"/>
          <a:srcRect/>
          <a:stretch>
            <a:fillRect/>
          </a:stretch>
        </p:blipFill>
        <p:spPr bwMode="auto">
          <a:xfrm>
            <a:off x="1453900" y="5627922"/>
            <a:ext cx="321297" cy="167525"/>
          </a:xfrm>
          <a:prstGeom prst="rect">
            <a:avLst/>
          </a:prstGeom>
          <a:noFill/>
          <a:ln w="9525">
            <a:noFill/>
            <a:miter lim="800000"/>
            <a:headEnd/>
            <a:tailEnd/>
          </a:ln>
        </p:spPr>
      </p:pic>
      <p:sp>
        <p:nvSpPr>
          <p:cNvPr id="7171" name="AutoShape 49"/>
          <p:cNvSpPr>
            <a:spLocks noChangeArrowheads="1"/>
          </p:cNvSpPr>
          <p:nvPr/>
        </p:nvSpPr>
        <p:spPr bwMode="auto">
          <a:xfrm>
            <a:off x="4071934" y="4033830"/>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5144" name="Picture 24"/>
          <p:cNvPicPr>
            <a:picLocks noChangeAspect="1" noChangeArrowheads="1"/>
          </p:cNvPicPr>
          <p:nvPr/>
        </p:nvPicPr>
        <p:blipFill>
          <a:blip r:embed="rId4"/>
          <a:srcRect/>
          <a:stretch>
            <a:fillRect/>
          </a:stretch>
        </p:blipFill>
        <p:spPr bwMode="auto">
          <a:xfrm>
            <a:off x="-692640" y="4285163"/>
            <a:ext cx="387557" cy="180026"/>
          </a:xfrm>
          <a:prstGeom prst="rect">
            <a:avLst/>
          </a:prstGeom>
          <a:noFill/>
          <a:ln w="9525">
            <a:noFill/>
            <a:miter lim="800000"/>
            <a:headEnd/>
            <a:tailEnd/>
          </a:ln>
        </p:spPr>
      </p:pic>
      <p:pic>
        <p:nvPicPr>
          <p:cNvPr id="7184" name="Picture 16"/>
          <p:cNvPicPr>
            <a:picLocks noChangeAspect="1" noChangeArrowheads="1"/>
          </p:cNvPicPr>
          <p:nvPr/>
        </p:nvPicPr>
        <p:blipFill>
          <a:blip r:embed="rId4"/>
          <a:srcRect/>
          <a:stretch>
            <a:fillRect/>
          </a:stretch>
        </p:blipFill>
        <p:spPr bwMode="auto">
          <a:xfrm>
            <a:off x="5353693" y="4630460"/>
            <a:ext cx="387557" cy="178777"/>
          </a:xfrm>
          <a:prstGeom prst="rect">
            <a:avLst/>
          </a:prstGeom>
          <a:noFill/>
          <a:ln w="9525">
            <a:noFill/>
            <a:miter lim="800000"/>
            <a:headEnd/>
            <a:tailEnd/>
          </a:ln>
        </p:spPr>
      </p:pic>
      <p:sp>
        <p:nvSpPr>
          <p:cNvPr id="7172" name="AutoShape 4"/>
          <p:cNvSpPr>
            <a:spLocks noChangeArrowheads="1"/>
          </p:cNvSpPr>
          <p:nvPr/>
        </p:nvSpPr>
        <p:spPr bwMode="auto">
          <a:xfrm>
            <a:off x="1928778"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7173" name="AutoShape 9"/>
          <p:cNvSpPr>
            <a:spLocks noChangeArrowheads="1"/>
          </p:cNvSpPr>
          <p:nvPr/>
        </p:nvSpPr>
        <p:spPr bwMode="auto">
          <a:xfrm>
            <a:off x="6286496" y="5000636"/>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4" name="Picture 24"/>
          <p:cNvPicPr>
            <a:picLocks noChangeAspect="1" noChangeArrowheads="1"/>
          </p:cNvPicPr>
          <p:nvPr/>
        </p:nvPicPr>
        <p:blipFill>
          <a:blip r:embed="rId4"/>
          <a:srcRect/>
          <a:stretch>
            <a:fillRect/>
          </a:stretch>
        </p:blipFill>
        <p:spPr bwMode="auto">
          <a:xfrm>
            <a:off x="-692640" y="4785229"/>
            <a:ext cx="387557" cy="180026"/>
          </a:xfrm>
          <a:prstGeom prst="rect">
            <a:avLst/>
          </a:prstGeom>
          <a:noFill/>
          <a:ln w="9525">
            <a:noFill/>
            <a:miter lim="800000"/>
            <a:headEnd/>
            <a:tailEnd/>
          </a:ln>
        </p:spPr>
      </p:pic>
      <p:pic>
        <p:nvPicPr>
          <p:cNvPr id="27" name="Picture 16"/>
          <p:cNvPicPr>
            <a:picLocks noChangeAspect="1" noChangeArrowheads="1"/>
          </p:cNvPicPr>
          <p:nvPr/>
        </p:nvPicPr>
        <p:blipFill>
          <a:blip r:embed="rId4"/>
          <a:srcRect/>
          <a:stretch>
            <a:fillRect/>
          </a:stretch>
        </p:blipFill>
        <p:spPr bwMode="auto">
          <a:xfrm>
            <a:off x="5327161" y="5812927"/>
            <a:ext cx="387557" cy="178777"/>
          </a:xfrm>
          <a:prstGeom prst="rect">
            <a:avLst/>
          </a:prstGeom>
          <a:noFill/>
          <a:ln w="9525">
            <a:noFill/>
            <a:miter lim="800000"/>
            <a:headEnd/>
            <a:tailEnd/>
          </a:ln>
        </p:spPr>
      </p:pic>
      <p:pic>
        <p:nvPicPr>
          <p:cNvPr id="28" name="Picture 40"/>
          <p:cNvPicPr>
            <a:picLocks noChangeAspect="1" noChangeArrowheads="1"/>
          </p:cNvPicPr>
          <p:nvPr/>
        </p:nvPicPr>
        <p:blipFill>
          <a:blip r:embed="rId3"/>
          <a:srcRect/>
          <a:stretch>
            <a:fillRect/>
          </a:stretch>
        </p:blipFill>
        <p:spPr bwMode="auto">
          <a:xfrm>
            <a:off x="-714412" y="7474728"/>
            <a:ext cx="321297" cy="167525"/>
          </a:xfrm>
          <a:prstGeom prst="rect">
            <a:avLst/>
          </a:prstGeom>
          <a:noFill/>
          <a:ln w="9525">
            <a:noFill/>
            <a:miter lim="800000"/>
            <a:headEnd/>
            <a:tailEnd/>
          </a:ln>
        </p:spPr>
      </p:pic>
      <p:sp>
        <p:nvSpPr>
          <p:cNvPr id="26" name="AutoShape 49"/>
          <p:cNvSpPr>
            <a:spLocks noChangeArrowheads="1"/>
          </p:cNvSpPr>
          <p:nvPr/>
        </p:nvSpPr>
        <p:spPr bwMode="auto">
          <a:xfrm>
            <a:off x="4071934" y="857232"/>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9" name="Picture 24"/>
          <p:cNvPicPr>
            <a:picLocks noChangeAspect="1" noChangeArrowheads="1"/>
          </p:cNvPicPr>
          <p:nvPr/>
        </p:nvPicPr>
        <p:blipFill>
          <a:blip r:embed="rId4"/>
          <a:srcRect/>
          <a:stretch>
            <a:fillRect/>
          </a:stretch>
        </p:blipFill>
        <p:spPr bwMode="auto">
          <a:xfrm>
            <a:off x="-725298" y="1086794"/>
            <a:ext cx="387557" cy="180026"/>
          </a:xfrm>
          <a:prstGeom prst="rect">
            <a:avLst/>
          </a:prstGeom>
          <a:noFill/>
          <a:ln w="9525">
            <a:noFill/>
            <a:miter lim="800000"/>
            <a:headEnd/>
            <a:tailEnd/>
          </a:ln>
        </p:spPr>
      </p:pic>
      <p:pic>
        <p:nvPicPr>
          <p:cNvPr id="30" name="Picture 16"/>
          <p:cNvPicPr>
            <a:picLocks noChangeAspect="1" noChangeArrowheads="1"/>
          </p:cNvPicPr>
          <p:nvPr/>
        </p:nvPicPr>
        <p:blipFill>
          <a:blip r:embed="rId4"/>
          <a:srcRect/>
          <a:stretch>
            <a:fillRect/>
          </a:stretch>
        </p:blipFill>
        <p:spPr bwMode="auto">
          <a:xfrm>
            <a:off x="5288379" y="1345006"/>
            <a:ext cx="387557" cy="178777"/>
          </a:xfrm>
          <a:prstGeom prst="rect">
            <a:avLst/>
          </a:prstGeom>
          <a:noFill/>
          <a:ln w="9525">
            <a:noFill/>
            <a:miter lim="800000"/>
            <a:headEnd/>
            <a:tailEnd/>
          </a:ln>
        </p:spPr>
      </p:pic>
      <p:sp>
        <p:nvSpPr>
          <p:cNvPr id="31" name="AutoShape 4"/>
          <p:cNvSpPr>
            <a:spLocks noChangeArrowheads="1"/>
          </p:cNvSpPr>
          <p:nvPr/>
        </p:nvSpPr>
        <p:spPr bwMode="auto">
          <a:xfrm>
            <a:off x="1928778"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32" name="AutoShape 9"/>
          <p:cNvSpPr>
            <a:spLocks noChangeArrowheads="1"/>
          </p:cNvSpPr>
          <p:nvPr/>
        </p:nvSpPr>
        <p:spPr bwMode="auto">
          <a:xfrm>
            <a:off x="6286496" y="1824038"/>
            <a:ext cx="1000148" cy="395302"/>
          </a:xfrm>
          <a:prstGeom prst="cube">
            <a:avLst>
              <a:gd name="adj" fmla="val 6523"/>
            </a:avLst>
          </a:prstGeom>
          <a:solidFill>
            <a:srgbClr val="FFFF99">
              <a:alpha val="50195"/>
            </a:srgbClr>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33" name="Picture 24"/>
          <p:cNvPicPr>
            <a:picLocks noChangeAspect="1" noChangeArrowheads="1"/>
          </p:cNvPicPr>
          <p:nvPr/>
        </p:nvPicPr>
        <p:blipFill>
          <a:blip r:embed="rId4"/>
          <a:srcRect/>
          <a:stretch>
            <a:fillRect/>
          </a:stretch>
        </p:blipFill>
        <p:spPr bwMode="auto">
          <a:xfrm>
            <a:off x="-725298" y="1586860"/>
            <a:ext cx="387557" cy="180026"/>
          </a:xfrm>
          <a:prstGeom prst="rect">
            <a:avLst/>
          </a:prstGeom>
          <a:noFill/>
          <a:ln w="9525">
            <a:noFill/>
            <a:miter lim="800000"/>
            <a:headEnd/>
            <a:tailEnd/>
          </a:ln>
        </p:spPr>
      </p:pic>
      <p:pic>
        <p:nvPicPr>
          <p:cNvPr id="35" name="Picture 16"/>
          <p:cNvPicPr>
            <a:picLocks noChangeAspect="1" noChangeArrowheads="1"/>
          </p:cNvPicPr>
          <p:nvPr/>
        </p:nvPicPr>
        <p:blipFill>
          <a:blip r:embed="rId4"/>
          <a:srcRect/>
          <a:stretch>
            <a:fillRect/>
          </a:stretch>
        </p:blipFill>
        <p:spPr bwMode="auto">
          <a:xfrm>
            <a:off x="5359817" y="2560130"/>
            <a:ext cx="387557" cy="178777"/>
          </a:xfrm>
          <a:prstGeom prst="rect">
            <a:avLst/>
          </a:prstGeom>
          <a:noFill/>
          <a:ln w="9525">
            <a:noFill/>
            <a:miter lim="800000"/>
            <a:headEnd/>
            <a:tailEnd/>
          </a:ln>
        </p:spPr>
      </p:pic>
      <p:sp>
        <p:nvSpPr>
          <p:cNvPr id="36" name="AutoShape 48"/>
          <p:cNvSpPr>
            <a:spLocks noChangeArrowheads="1"/>
          </p:cNvSpPr>
          <p:nvPr/>
        </p:nvSpPr>
        <p:spPr bwMode="auto">
          <a:xfrm>
            <a:off x="4071934" y="2928934"/>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pic>
        <p:nvPicPr>
          <p:cNvPr id="25" name="Picture 40"/>
          <p:cNvPicPr>
            <a:picLocks noChangeAspect="1" noChangeArrowheads="1"/>
          </p:cNvPicPr>
          <p:nvPr/>
        </p:nvPicPr>
        <p:blipFill>
          <a:blip r:embed="rId3"/>
          <a:srcRect/>
          <a:stretch>
            <a:fillRect/>
          </a:stretch>
        </p:blipFill>
        <p:spPr bwMode="auto">
          <a:xfrm>
            <a:off x="1274966" y="2428868"/>
            <a:ext cx="321297" cy="167525"/>
          </a:xfrm>
          <a:prstGeom prst="rect">
            <a:avLst/>
          </a:prstGeom>
          <a:noFill/>
          <a:ln w="9525">
            <a:noFill/>
            <a:miter lim="800000"/>
            <a:headEnd/>
            <a:tailEnd/>
          </a:ln>
        </p:spPr>
      </p:pic>
      <p:grpSp>
        <p:nvGrpSpPr>
          <p:cNvPr id="2" name="Group 56"/>
          <p:cNvGrpSpPr/>
          <p:nvPr/>
        </p:nvGrpSpPr>
        <p:grpSpPr>
          <a:xfrm>
            <a:off x="1447838" y="1539701"/>
            <a:ext cx="1936456" cy="1168392"/>
            <a:chOff x="324143" y="2954867"/>
            <a:chExt cx="1936456" cy="1168392"/>
          </a:xfrm>
        </p:grpSpPr>
        <p:cxnSp>
          <p:nvCxnSpPr>
            <p:cNvPr id="58" name="Straight Arrow Connector 57"/>
            <p:cNvCxnSpPr/>
            <p:nvPr/>
          </p:nvCxnSpPr>
          <p:spPr>
            <a:xfrm flipV="1">
              <a:off x="324143" y="3460449"/>
              <a:ext cx="948275" cy="49107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312324" y="2954867"/>
              <a:ext cx="948275" cy="49107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253066" y="3462867"/>
              <a:ext cx="973654" cy="660392"/>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p:cNvCxnSpPr/>
          <p:nvPr/>
        </p:nvCxnSpPr>
        <p:spPr>
          <a:xfrm flipV="1">
            <a:off x="1698171" y="5245706"/>
            <a:ext cx="760791" cy="38220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498868" y="4740124"/>
            <a:ext cx="948275" cy="49107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439610" y="5248124"/>
            <a:ext cx="973654" cy="660392"/>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2530" name="Object 2"/>
          <p:cNvGraphicFramePr>
            <a:graphicFrameLocks noChangeAspect="1"/>
          </p:cNvGraphicFramePr>
          <p:nvPr/>
        </p:nvGraphicFramePr>
        <p:xfrm>
          <a:off x="2086675" y="2982686"/>
          <a:ext cx="1923349" cy="613908"/>
        </p:xfrm>
        <a:graphic>
          <a:graphicData uri="http://schemas.openxmlformats.org/presentationml/2006/ole">
            <mc:AlternateContent xmlns:mc="http://schemas.openxmlformats.org/markup-compatibility/2006">
              <mc:Choice xmlns:v="urn:schemas-microsoft-com:vml" Requires="v">
                <p:oleObj spid="_x0000_s508026" name="Equation" r:id="rId5" imgW="1269720" imgH="406080" progId="Equation.DSMT4">
                  <p:embed/>
                </p:oleObj>
              </mc:Choice>
              <mc:Fallback>
                <p:oleObj name="Equation" r:id="rId5" imgW="1269720" imgH="406080" progId="Equation.DSMT4">
                  <p:embed/>
                  <p:pic>
                    <p:nvPicPr>
                      <p:cNvPr id="2253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675" y="2982686"/>
                        <a:ext cx="1923349" cy="613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1" name="Object 2"/>
          <p:cNvGraphicFramePr>
            <a:graphicFrameLocks noChangeAspect="1"/>
          </p:cNvGraphicFramePr>
          <p:nvPr/>
        </p:nvGraphicFramePr>
        <p:xfrm>
          <a:off x="2044849" y="6117771"/>
          <a:ext cx="2027089" cy="647020"/>
        </p:xfrm>
        <a:graphic>
          <a:graphicData uri="http://schemas.openxmlformats.org/presentationml/2006/ole">
            <mc:AlternateContent xmlns:mc="http://schemas.openxmlformats.org/markup-compatibility/2006">
              <mc:Choice xmlns:v="urn:schemas-microsoft-com:vml" Requires="v">
                <p:oleObj spid="_x0000_s508027" name="Equation" r:id="rId7" imgW="1269720" imgH="406080" progId="Equation.DSMT4">
                  <p:embed/>
                </p:oleObj>
              </mc:Choice>
              <mc:Fallback>
                <p:oleObj name="Equation" r:id="rId7" imgW="1269720" imgH="406080" progId="Equation.DSMT4">
                  <p:embed/>
                  <p:pic>
                    <p:nvPicPr>
                      <p:cNvPr id="22531"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4849" y="6117771"/>
                        <a:ext cx="2027089" cy="647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2"/>
          <p:cNvGraphicFramePr>
            <a:graphicFrameLocks noChangeAspect="1"/>
          </p:cNvGraphicFramePr>
          <p:nvPr/>
        </p:nvGraphicFramePr>
        <p:xfrm>
          <a:off x="3165022" y="1872343"/>
          <a:ext cx="373100" cy="370115"/>
        </p:xfrm>
        <a:graphic>
          <a:graphicData uri="http://schemas.openxmlformats.org/presentationml/2006/ole">
            <mc:AlternateContent xmlns:mc="http://schemas.openxmlformats.org/markup-compatibility/2006">
              <mc:Choice xmlns:v="urn:schemas-microsoft-com:vml" Requires="v">
                <p:oleObj spid="_x0000_s508028" name="Equation" r:id="rId9" imgW="139680" imgH="139680" progId="Equation.DSMT4">
                  <p:embed/>
                </p:oleObj>
              </mc:Choice>
              <mc:Fallback>
                <p:oleObj name="Equation" r:id="rId9" imgW="139680" imgH="139680" progId="Equation.DSMT4">
                  <p:embed/>
                  <p:pic>
                    <p:nvPicPr>
                      <p:cNvPr id="48"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5022" y="1872343"/>
                        <a:ext cx="373100" cy="3701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2"/>
          <p:cNvGraphicFramePr>
            <a:graphicFrameLocks noChangeAspect="1"/>
          </p:cNvGraphicFramePr>
          <p:nvPr/>
        </p:nvGraphicFramePr>
        <p:xfrm>
          <a:off x="3241675" y="5170488"/>
          <a:ext cx="284163" cy="366712"/>
        </p:xfrm>
        <a:graphic>
          <a:graphicData uri="http://schemas.openxmlformats.org/presentationml/2006/ole">
            <mc:AlternateContent xmlns:mc="http://schemas.openxmlformats.org/markup-compatibility/2006">
              <mc:Choice xmlns:v="urn:schemas-microsoft-com:vml" Requires="v">
                <p:oleObj spid="_x0000_s508029" name="Equation" r:id="rId11" imgW="139680" imgH="139680" progId="Equation.DSMT4">
                  <p:embed/>
                </p:oleObj>
              </mc:Choice>
              <mc:Fallback>
                <p:oleObj name="Equation" r:id="rId11" imgW="139680" imgH="139680" progId="Equation.DSMT4">
                  <p:embed/>
                  <p:pic>
                    <p:nvPicPr>
                      <p:cNvPr id="49"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1675" y="5170488"/>
                        <a:ext cx="284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5064804" y="2971800"/>
          <a:ext cx="2010743" cy="641803"/>
        </p:xfrm>
        <a:graphic>
          <a:graphicData uri="http://schemas.openxmlformats.org/presentationml/2006/ole">
            <mc:AlternateContent xmlns:mc="http://schemas.openxmlformats.org/markup-compatibility/2006">
              <mc:Choice xmlns:v="urn:schemas-microsoft-com:vml" Requires="v">
                <p:oleObj spid="_x0000_s508030" name="Equation" r:id="rId13" imgW="1269720" imgH="406080" progId="Equation.DSMT4">
                  <p:embed/>
                </p:oleObj>
              </mc:Choice>
              <mc:Fallback>
                <p:oleObj name="Equation" r:id="rId13" imgW="1269720" imgH="406080" progId="Equation.DSMT4">
                  <p:embed/>
                  <p:pic>
                    <p:nvPicPr>
                      <p:cNvPr id="2253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804" y="2971800"/>
                        <a:ext cx="2010743" cy="641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2"/>
          <p:cNvGraphicFramePr>
            <a:graphicFrameLocks noChangeAspect="1"/>
          </p:cNvGraphicFramePr>
          <p:nvPr/>
        </p:nvGraphicFramePr>
        <p:xfrm>
          <a:off x="5224688" y="6052457"/>
          <a:ext cx="2114480" cy="674914"/>
        </p:xfrm>
        <a:graphic>
          <a:graphicData uri="http://schemas.openxmlformats.org/presentationml/2006/ole">
            <mc:AlternateContent xmlns:mc="http://schemas.openxmlformats.org/markup-compatibility/2006">
              <mc:Choice xmlns:v="urn:schemas-microsoft-com:vml" Requires="v">
                <p:oleObj spid="_x0000_s508031" name="Equation" r:id="rId14" imgW="1269720" imgH="406080" progId="Equation.DSMT4">
                  <p:embed/>
                </p:oleObj>
              </mc:Choice>
              <mc:Fallback>
                <p:oleObj name="Equation" r:id="rId14" imgW="1269720" imgH="406080" progId="Equation.DSMT4">
                  <p:embed/>
                  <p:pic>
                    <p:nvPicPr>
                      <p:cNvPr id="22535"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4688" y="6052457"/>
                        <a:ext cx="2114480" cy="674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6" name="Object 2"/>
          <p:cNvGraphicFramePr>
            <a:graphicFrameLocks noChangeAspect="1"/>
          </p:cNvGraphicFramePr>
          <p:nvPr/>
        </p:nvGraphicFramePr>
        <p:xfrm>
          <a:off x="5329918" y="1796143"/>
          <a:ext cx="358095" cy="358095"/>
        </p:xfrm>
        <a:graphic>
          <a:graphicData uri="http://schemas.openxmlformats.org/presentationml/2006/ole">
            <mc:AlternateContent xmlns:mc="http://schemas.openxmlformats.org/markup-compatibility/2006">
              <mc:Choice xmlns:v="urn:schemas-microsoft-com:vml" Requires="v">
                <p:oleObj spid="_x0000_s508032" name="Equation" r:id="rId16" imgW="139680" imgH="139680" progId="Equation.DSMT4">
                  <p:embed/>
                </p:oleObj>
              </mc:Choice>
              <mc:Fallback>
                <p:oleObj name="Equation" r:id="rId16" imgW="139680" imgH="139680" progId="Equation.DSMT4">
                  <p:embed/>
                  <p:pic>
                    <p:nvPicPr>
                      <p:cNvPr id="22536"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9918" y="1796143"/>
                        <a:ext cx="358095" cy="3580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7" name="Object 2"/>
          <p:cNvGraphicFramePr>
            <a:graphicFrameLocks noChangeAspect="1"/>
          </p:cNvGraphicFramePr>
          <p:nvPr/>
        </p:nvGraphicFramePr>
        <p:xfrm>
          <a:off x="5406118" y="5130800"/>
          <a:ext cx="284163" cy="266700"/>
        </p:xfrm>
        <a:graphic>
          <a:graphicData uri="http://schemas.openxmlformats.org/presentationml/2006/ole">
            <mc:AlternateContent xmlns:mc="http://schemas.openxmlformats.org/markup-compatibility/2006">
              <mc:Choice xmlns:v="urn:schemas-microsoft-com:vml" Requires="v">
                <p:oleObj spid="_x0000_s508033" name="Equation" r:id="rId17" imgW="139680" imgH="101520" progId="Equation.DSMT4">
                  <p:embed/>
                </p:oleObj>
              </mc:Choice>
              <mc:Fallback>
                <p:oleObj name="Equation" r:id="rId17" imgW="139680" imgH="101520" progId="Equation.DSMT4">
                  <p:embed/>
                  <p:pic>
                    <p:nvPicPr>
                      <p:cNvPr id="22537"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6118" y="5130800"/>
                        <a:ext cx="2841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6" name="Straight Arrow Connector 55"/>
          <p:cNvCxnSpPr/>
          <p:nvPr/>
        </p:nvCxnSpPr>
        <p:spPr>
          <a:xfrm rot="5400000" flipH="1" flipV="1">
            <a:off x="5908588" y="1778604"/>
            <a:ext cx="637959" cy="1173779"/>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551713" y="1480455"/>
            <a:ext cx="1230087" cy="533401"/>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74" idx="0"/>
          </p:cNvCxnSpPr>
          <p:nvPr/>
        </p:nvCxnSpPr>
        <p:spPr>
          <a:xfrm flipV="1">
            <a:off x="6822842" y="1458694"/>
            <a:ext cx="1050993" cy="583607"/>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5508179" y="5290457"/>
            <a:ext cx="1175650" cy="587825"/>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660573" y="4778828"/>
            <a:ext cx="1066800" cy="533401"/>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694715" y="5279571"/>
            <a:ext cx="1012371" cy="4572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3" name="Picture 40"/>
          <p:cNvPicPr>
            <a:picLocks noChangeAspect="1" noChangeArrowheads="1"/>
          </p:cNvPicPr>
          <p:nvPr/>
        </p:nvPicPr>
        <p:blipFill>
          <a:blip r:embed="rId3"/>
          <a:srcRect/>
          <a:stretch>
            <a:fillRect/>
          </a:stretch>
        </p:blipFill>
        <p:spPr bwMode="auto">
          <a:xfrm>
            <a:off x="7615215" y="5693237"/>
            <a:ext cx="321297" cy="167525"/>
          </a:xfrm>
          <a:prstGeom prst="rect">
            <a:avLst/>
          </a:prstGeom>
          <a:noFill/>
          <a:ln w="9525">
            <a:noFill/>
            <a:miter lim="800000"/>
            <a:headEnd/>
            <a:tailEnd/>
          </a:ln>
        </p:spPr>
      </p:pic>
      <p:pic>
        <p:nvPicPr>
          <p:cNvPr id="74" name="Picture 40"/>
          <p:cNvPicPr>
            <a:picLocks noChangeAspect="1" noChangeArrowheads="1"/>
          </p:cNvPicPr>
          <p:nvPr/>
        </p:nvPicPr>
        <p:blipFill>
          <a:blip r:embed="rId3"/>
          <a:srcRect/>
          <a:stretch>
            <a:fillRect/>
          </a:stretch>
        </p:blipFill>
        <p:spPr bwMode="auto">
          <a:xfrm>
            <a:off x="7713186" y="1458694"/>
            <a:ext cx="321297" cy="167525"/>
          </a:xfrm>
          <a:prstGeom prst="rect">
            <a:avLst/>
          </a:prstGeom>
          <a:noFill/>
          <a:ln w="9525">
            <a:noFill/>
            <a:miter lim="800000"/>
            <a:headEnd/>
            <a:tailEnd/>
          </a:ln>
        </p:spPr>
      </p:pic>
      <p:sp>
        <p:nvSpPr>
          <p:cNvPr id="82" name="AutoShape 63"/>
          <p:cNvSpPr>
            <a:spLocks noChangeArrowheads="1"/>
          </p:cNvSpPr>
          <p:nvPr/>
        </p:nvSpPr>
        <p:spPr bwMode="auto">
          <a:xfrm>
            <a:off x="4430483" y="3690268"/>
            <a:ext cx="217717" cy="3113315"/>
          </a:xfrm>
          <a:prstGeom prst="can">
            <a:avLst>
              <a:gd name="adj" fmla="val 50296"/>
            </a:avLst>
          </a:prstGeom>
          <a:solidFill>
            <a:schemeClr val="accent1"/>
          </a:solidFill>
          <a:ln w="19050">
            <a:solidFill>
              <a:schemeClr val="tx1"/>
            </a:solidFill>
            <a:round/>
            <a:headEnd/>
            <a:tailEnd/>
          </a:ln>
          <a:effectLst/>
        </p:spPr>
        <p:txBody>
          <a:bodyPr wrap="none" anchor="ctr"/>
          <a:lstStyle/>
          <a:p>
            <a:pPr algn="l" rtl="0" fontAlgn="auto">
              <a:spcBef>
                <a:spcPts val="0"/>
              </a:spcBef>
              <a:spcAft>
                <a:spcPts val="0"/>
              </a:spcAft>
            </a:pPr>
            <a:endParaRPr lang="en-US">
              <a:solidFill>
                <a:prstClr val="black"/>
              </a:solidFill>
              <a:latin typeface="Calibri"/>
              <a:cs typeface="+mn-cs"/>
            </a:endParaRPr>
          </a:p>
        </p:txBody>
      </p:sp>
      <p:sp>
        <p:nvSpPr>
          <p:cNvPr id="7187" name="AutoShape 48"/>
          <p:cNvSpPr>
            <a:spLocks noChangeArrowheads="1"/>
          </p:cNvSpPr>
          <p:nvPr/>
        </p:nvSpPr>
        <p:spPr bwMode="auto">
          <a:xfrm>
            <a:off x="4061048" y="6094646"/>
            <a:ext cx="1000148" cy="395302"/>
          </a:xfrm>
          <a:prstGeom prst="cube">
            <a:avLst>
              <a:gd name="adj" fmla="val 6523"/>
            </a:avLst>
          </a:prstGeom>
          <a:solidFill>
            <a:srgbClr val="FFCC00"/>
          </a:solidFill>
          <a:ln w="9525">
            <a:solidFill>
              <a:schemeClr val="tx1"/>
            </a:solidFill>
            <a:miter lim="800000"/>
            <a:headEnd/>
            <a:tailEnd/>
          </a:ln>
        </p:spPr>
        <p:txBody>
          <a:bodyPr wrap="none" anchor="ctr"/>
          <a:lstStyle/>
          <a:p>
            <a:pPr algn="l" rtl="0" fontAlgn="auto">
              <a:spcBef>
                <a:spcPts val="0"/>
              </a:spcBef>
              <a:spcAft>
                <a:spcPts val="0"/>
              </a:spcAft>
            </a:pPr>
            <a:endParaRPr lang="en-US">
              <a:solidFill>
                <a:prstClr val="black"/>
              </a:solidFill>
              <a:latin typeface="Calibri" pitchFamily="-112" charset="0"/>
              <a:cs typeface="+mn-cs"/>
            </a:endParaRPr>
          </a:p>
        </p:txBody>
      </p:sp>
      <p:sp>
        <p:nvSpPr>
          <p:cNvPr id="83" name="Text Box 74"/>
          <p:cNvSpPr txBox="1">
            <a:spLocks noChangeArrowheads="1"/>
          </p:cNvSpPr>
          <p:nvPr/>
        </p:nvSpPr>
        <p:spPr bwMode="auto">
          <a:xfrm>
            <a:off x="2079172" y="141515"/>
            <a:ext cx="4760983" cy="646331"/>
          </a:xfrm>
          <a:prstGeom prst="rect">
            <a:avLst/>
          </a:prstGeom>
          <a:noFill/>
          <a:ln w="31750">
            <a:noFill/>
            <a:miter lim="800000"/>
            <a:headEnd/>
            <a:tailEnd/>
          </a:ln>
          <a:effectLst/>
        </p:spPr>
        <p:txBody>
          <a:bodyPr wrap="none">
            <a:spAutoFit/>
          </a:bodyPr>
          <a:lstStyle/>
          <a:p>
            <a:pPr algn="l" rtl="0" fontAlgn="auto">
              <a:spcBef>
                <a:spcPts val="0"/>
              </a:spcBef>
              <a:spcAft>
                <a:spcPts val="0"/>
              </a:spcAft>
            </a:pPr>
            <a:r>
              <a:rPr lang="en-US" sz="3600" b="1" dirty="0" err="1">
                <a:solidFill>
                  <a:srgbClr val="0000FF"/>
                </a:solidFill>
                <a:latin typeface="Calibri"/>
                <a:cs typeface="+mn-cs"/>
              </a:rPr>
              <a:t>Aharonov-Bohm</a:t>
            </a:r>
            <a:r>
              <a:rPr lang="en-US" sz="3600" b="1" dirty="0">
                <a:solidFill>
                  <a:srgbClr val="0000FF"/>
                </a:solidFill>
                <a:latin typeface="Calibri"/>
                <a:cs typeface="+mn-cs"/>
              </a:rPr>
              <a:t> </a:t>
            </a:r>
            <a:r>
              <a:rPr lang="en-US" sz="3600" b="1" dirty="0" smtClean="0">
                <a:solidFill>
                  <a:srgbClr val="0000FF"/>
                </a:solidFill>
                <a:latin typeface="Calibri"/>
                <a:cs typeface="+mn-cs"/>
              </a:rPr>
              <a:t>Effect</a:t>
            </a:r>
            <a:r>
              <a:rPr lang="en-US" sz="3600" b="1" dirty="0" smtClean="0">
                <a:solidFill>
                  <a:srgbClr val="0000FF"/>
                </a:solidFill>
                <a:latin typeface="Times New Roman" pitchFamily="18" charset="0"/>
                <a:cs typeface="+mn-cs"/>
              </a:rPr>
              <a:t> </a:t>
            </a:r>
            <a:endParaRPr lang="en-US" sz="3600" b="1" dirty="0">
              <a:solidFill>
                <a:srgbClr val="0000FF"/>
              </a:solidFill>
              <a:latin typeface="Times New Roman" pitchFamily="18" charset="0"/>
              <a:cs typeface="+mn-cs"/>
            </a:endParaRPr>
          </a:p>
        </p:txBody>
      </p:sp>
      <p:pic>
        <p:nvPicPr>
          <p:cNvPr id="84" name="Picture 16"/>
          <p:cNvPicPr>
            <a:picLocks noChangeAspect="1" noChangeArrowheads="1"/>
          </p:cNvPicPr>
          <p:nvPr/>
        </p:nvPicPr>
        <p:blipFill>
          <a:blip r:embed="rId4"/>
          <a:srcRect/>
          <a:stretch>
            <a:fillRect/>
          </a:stretch>
        </p:blipFill>
        <p:spPr bwMode="auto">
          <a:xfrm>
            <a:off x="3318007" y="4684886"/>
            <a:ext cx="387557" cy="178777"/>
          </a:xfrm>
          <a:prstGeom prst="rect">
            <a:avLst/>
          </a:prstGeom>
          <a:noFill/>
          <a:ln w="9525">
            <a:noFill/>
            <a:miter lim="800000"/>
            <a:headEnd/>
            <a:tailEnd/>
          </a:ln>
        </p:spPr>
      </p:pic>
      <p:pic>
        <p:nvPicPr>
          <p:cNvPr id="85" name="Picture 16"/>
          <p:cNvPicPr>
            <a:picLocks noChangeAspect="1" noChangeArrowheads="1"/>
          </p:cNvPicPr>
          <p:nvPr/>
        </p:nvPicPr>
        <p:blipFill>
          <a:blip r:embed="rId4"/>
          <a:srcRect/>
          <a:stretch>
            <a:fillRect/>
          </a:stretch>
        </p:blipFill>
        <p:spPr bwMode="auto">
          <a:xfrm>
            <a:off x="3291475" y="5889125"/>
            <a:ext cx="387557" cy="178777"/>
          </a:xfrm>
          <a:prstGeom prst="rect">
            <a:avLst/>
          </a:prstGeom>
          <a:noFill/>
          <a:ln w="9525">
            <a:noFill/>
            <a:miter lim="800000"/>
            <a:headEnd/>
            <a:tailEnd/>
          </a:ln>
        </p:spPr>
      </p:pic>
      <p:pic>
        <p:nvPicPr>
          <p:cNvPr id="86" name="Picture 16"/>
          <p:cNvPicPr>
            <a:picLocks noChangeAspect="1" noChangeArrowheads="1"/>
          </p:cNvPicPr>
          <p:nvPr/>
        </p:nvPicPr>
        <p:blipFill>
          <a:blip r:embed="rId4"/>
          <a:srcRect/>
          <a:stretch>
            <a:fillRect/>
          </a:stretch>
        </p:blipFill>
        <p:spPr bwMode="auto">
          <a:xfrm>
            <a:off x="3252693" y="1421204"/>
            <a:ext cx="387557" cy="178777"/>
          </a:xfrm>
          <a:prstGeom prst="rect">
            <a:avLst/>
          </a:prstGeom>
          <a:noFill/>
          <a:ln w="9525">
            <a:noFill/>
            <a:miter lim="800000"/>
            <a:headEnd/>
            <a:tailEnd/>
          </a:ln>
        </p:spPr>
      </p:pic>
      <p:pic>
        <p:nvPicPr>
          <p:cNvPr id="87" name="Picture 16"/>
          <p:cNvPicPr>
            <a:picLocks noChangeAspect="1" noChangeArrowheads="1"/>
          </p:cNvPicPr>
          <p:nvPr/>
        </p:nvPicPr>
        <p:blipFill>
          <a:blip r:embed="rId4"/>
          <a:srcRect/>
          <a:stretch>
            <a:fillRect/>
          </a:stretch>
        </p:blipFill>
        <p:spPr bwMode="auto">
          <a:xfrm>
            <a:off x="3324131" y="2636328"/>
            <a:ext cx="387557" cy="178777"/>
          </a:xfrm>
          <a:prstGeom prst="rect">
            <a:avLst/>
          </a:prstGeom>
          <a:noFill/>
          <a:ln w="9525">
            <a:noFill/>
            <a:miter lim="800000"/>
            <a:headEnd/>
            <a:tailEnd/>
          </a:ln>
        </p:spPr>
      </p:pic>
    </p:spTree>
    <p:extLst>
      <p:ext uri="{BB962C8B-B14F-4D97-AF65-F5344CB8AC3E}">
        <p14:creationId xmlns:p14="http://schemas.microsoft.com/office/powerpoint/2010/main" val="243824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2997518"/>
            <a:ext cx="61626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3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128" y="-60007"/>
            <a:ext cx="61436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5996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he-I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23962</TotalTime>
  <Words>1909</Words>
  <Application>Microsoft Office PowerPoint</Application>
  <PresentationFormat>On-screen Show (4:3)</PresentationFormat>
  <Paragraphs>263</Paragraphs>
  <Slides>62</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5" baseType="lpstr">
      <vt:lpstr>Arial</vt:lpstr>
      <vt:lpstr>Calibri</vt:lpstr>
      <vt:lpstr>CMR10</vt:lpstr>
      <vt:lpstr>CMTI10</vt:lpstr>
      <vt:lpstr>Helvetica</vt:lpstr>
      <vt:lpstr>Impact</vt:lpstr>
      <vt:lpstr>Kristen ITC</vt:lpstr>
      <vt:lpstr>Symbol</vt:lpstr>
      <vt:lpstr>Times</vt:lpstr>
      <vt:lpstr>Times New Roman</vt:lpstr>
      <vt:lpstr>Office Theme</vt:lpstr>
      <vt:lpstr>3_Default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dc:creator>
  <cp:lastModifiedBy>vaidman</cp:lastModifiedBy>
  <cp:revision>906</cp:revision>
  <dcterms:created xsi:type="dcterms:W3CDTF">2011-07-17T07:09:19Z</dcterms:created>
  <dcterms:modified xsi:type="dcterms:W3CDTF">2019-09-05T12:02:43Z</dcterms:modified>
</cp:coreProperties>
</file>