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</p:sldMasterIdLst>
  <p:sldIdLst>
    <p:sldId id="259" r:id="rId2"/>
  </p:sldIdLst>
  <p:sldSz cx="32369125" cy="43159363"/>
  <p:notesSz cx="6858000" cy="9144000"/>
  <p:defaultTextStyle>
    <a:defPPr>
      <a:defRPr lang="en-US"/>
    </a:defPPr>
    <a:lvl1pPr marL="0" algn="l" defTabSz="431587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7938" algn="l" defTabSz="431587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15877" algn="l" defTabSz="431587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73815" algn="l" defTabSz="431587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31753" algn="l" defTabSz="431587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89691" algn="l" defTabSz="431587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47630" algn="l" defTabSz="431587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05568" algn="l" defTabSz="431587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63506" algn="l" defTabSz="431587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94">
          <p15:clr>
            <a:srgbClr val="A4A3A4"/>
          </p15:clr>
        </p15:guide>
        <p15:guide id="2" pos="101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153" autoAdjust="0"/>
  </p:normalViewPr>
  <p:slideViewPr>
    <p:cSldViewPr>
      <p:cViewPr varScale="1">
        <p:scale>
          <a:sx n="12" d="100"/>
          <a:sy n="12" d="100"/>
        </p:scale>
        <p:origin x="3026" y="146"/>
      </p:cViewPr>
      <p:guideLst>
        <p:guide orient="horz" pos="13594"/>
        <p:guide pos="101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5" Type="http://schemas.openxmlformats.org/officeDocument/2006/relationships/image" Target="../media/image25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29" Type="http://schemas.openxmlformats.org/officeDocument/2006/relationships/image" Target="../media/image29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24" Type="http://schemas.openxmlformats.org/officeDocument/2006/relationships/image" Target="../media/image24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28" Type="http://schemas.openxmlformats.org/officeDocument/2006/relationships/image" Target="../media/image28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Relationship Id="rId27" Type="http://schemas.openxmlformats.org/officeDocument/2006/relationships/image" Target="../media/image27.wmf"/><Relationship Id="rId30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685" y="13407380"/>
            <a:ext cx="27513756" cy="92512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5369" y="24456972"/>
            <a:ext cx="22658388" cy="110296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7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5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3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1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8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4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0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6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F43A-B90D-47C3-B15F-D0B22F435C8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FF6-54FF-4135-A0CD-CB8B86FAB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F43A-B90D-47C3-B15F-D0B22F435C8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FF6-54FF-4135-A0CD-CB8B86FAB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75136" y="10879763"/>
            <a:ext cx="25782907" cy="2317517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26415" y="10879763"/>
            <a:ext cx="76809236" cy="231751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F43A-B90D-47C3-B15F-D0B22F435C8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FF6-54FF-4135-A0CD-CB8B86FAB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F43A-B90D-47C3-B15F-D0B22F435C8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FF6-54FF-4135-A0CD-CB8B86FAB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8" y="27733890"/>
            <a:ext cx="27513756" cy="8571929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6938" y="18292782"/>
            <a:ext cx="27513756" cy="9441108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57938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5877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381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175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8969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4763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0556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635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F43A-B90D-47C3-B15F-D0B22F435C8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FF6-54FF-4135-A0CD-CB8B86FAB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6415" y="63380327"/>
            <a:ext cx="51296072" cy="17925122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61972" y="63380327"/>
            <a:ext cx="51296072" cy="17925122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F43A-B90D-47C3-B15F-D0B22F435C8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FF6-54FF-4135-A0CD-CB8B86FAB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456" y="1728376"/>
            <a:ext cx="29132213" cy="71932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8456" y="9660907"/>
            <a:ext cx="14301985" cy="4026206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7938" indent="0">
              <a:buNone/>
              <a:defRPr sz="9400" b="1"/>
            </a:lvl2pPr>
            <a:lvl3pPr marL="4315877" indent="0">
              <a:buNone/>
              <a:defRPr sz="8500" b="1"/>
            </a:lvl3pPr>
            <a:lvl4pPr marL="6473815" indent="0">
              <a:buNone/>
              <a:defRPr sz="7600" b="1"/>
            </a:lvl4pPr>
            <a:lvl5pPr marL="8631753" indent="0">
              <a:buNone/>
              <a:defRPr sz="7600" b="1"/>
            </a:lvl5pPr>
            <a:lvl6pPr marL="10789691" indent="0">
              <a:buNone/>
              <a:defRPr sz="7600" b="1"/>
            </a:lvl6pPr>
            <a:lvl7pPr marL="12947630" indent="0">
              <a:buNone/>
              <a:defRPr sz="7600" b="1"/>
            </a:lvl7pPr>
            <a:lvl8pPr marL="15105568" indent="0">
              <a:buNone/>
              <a:defRPr sz="7600" b="1"/>
            </a:lvl8pPr>
            <a:lvl9pPr marL="17263506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8456" y="13687113"/>
            <a:ext cx="14301985" cy="24866590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43068" y="9660907"/>
            <a:ext cx="14307603" cy="4026206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7938" indent="0">
              <a:buNone/>
              <a:defRPr sz="9400" b="1"/>
            </a:lvl2pPr>
            <a:lvl3pPr marL="4315877" indent="0">
              <a:buNone/>
              <a:defRPr sz="8500" b="1"/>
            </a:lvl3pPr>
            <a:lvl4pPr marL="6473815" indent="0">
              <a:buNone/>
              <a:defRPr sz="7600" b="1"/>
            </a:lvl4pPr>
            <a:lvl5pPr marL="8631753" indent="0">
              <a:buNone/>
              <a:defRPr sz="7600" b="1"/>
            </a:lvl5pPr>
            <a:lvl6pPr marL="10789691" indent="0">
              <a:buNone/>
              <a:defRPr sz="7600" b="1"/>
            </a:lvl6pPr>
            <a:lvl7pPr marL="12947630" indent="0">
              <a:buNone/>
              <a:defRPr sz="7600" b="1"/>
            </a:lvl7pPr>
            <a:lvl8pPr marL="15105568" indent="0">
              <a:buNone/>
              <a:defRPr sz="7600" b="1"/>
            </a:lvl8pPr>
            <a:lvl9pPr marL="17263506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43068" y="13687113"/>
            <a:ext cx="14307603" cy="24866590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F43A-B90D-47C3-B15F-D0B22F435C8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FF6-54FF-4135-A0CD-CB8B86FAB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F43A-B90D-47C3-B15F-D0B22F435C8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FF6-54FF-4135-A0CD-CB8B86FAB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F43A-B90D-47C3-B15F-D0B22F435C8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FF6-54FF-4135-A0CD-CB8B86FAB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458" y="1718382"/>
            <a:ext cx="10649219" cy="7313114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5429" y="1718385"/>
            <a:ext cx="18095240" cy="36835321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458" y="9031500"/>
            <a:ext cx="10649219" cy="29522206"/>
          </a:xfrm>
        </p:spPr>
        <p:txBody>
          <a:bodyPr/>
          <a:lstStyle>
            <a:lvl1pPr marL="0" indent="0">
              <a:buNone/>
              <a:defRPr sz="6600"/>
            </a:lvl1pPr>
            <a:lvl2pPr marL="2157938" indent="0">
              <a:buNone/>
              <a:defRPr sz="5700"/>
            </a:lvl2pPr>
            <a:lvl3pPr marL="4315877" indent="0">
              <a:buNone/>
              <a:defRPr sz="4700"/>
            </a:lvl3pPr>
            <a:lvl4pPr marL="6473815" indent="0">
              <a:buNone/>
              <a:defRPr sz="4200"/>
            </a:lvl4pPr>
            <a:lvl5pPr marL="8631753" indent="0">
              <a:buNone/>
              <a:defRPr sz="4200"/>
            </a:lvl5pPr>
            <a:lvl6pPr marL="10789691" indent="0">
              <a:buNone/>
              <a:defRPr sz="4200"/>
            </a:lvl6pPr>
            <a:lvl7pPr marL="12947630" indent="0">
              <a:buNone/>
              <a:defRPr sz="4200"/>
            </a:lvl7pPr>
            <a:lvl8pPr marL="15105568" indent="0">
              <a:buNone/>
              <a:defRPr sz="4200"/>
            </a:lvl8pPr>
            <a:lvl9pPr marL="1726350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F43A-B90D-47C3-B15F-D0B22F435C8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FF6-54FF-4135-A0CD-CB8B86FAB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575" y="30211554"/>
            <a:ext cx="19421475" cy="3566645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44575" y="3856369"/>
            <a:ext cx="19421475" cy="25895618"/>
          </a:xfrm>
        </p:spPr>
        <p:txBody>
          <a:bodyPr/>
          <a:lstStyle>
            <a:lvl1pPr marL="0" indent="0">
              <a:buNone/>
              <a:defRPr sz="15100"/>
            </a:lvl1pPr>
            <a:lvl2pPr marL="2157938" indent="0">
              <a:buNone/>
              <a:defRPr sz="13200"/>
            </a:lvl2pPr>
            <a:lvl3pPr marL="4315877" indent="0">
              <a:buNone/>
              <a:defRPr sz="11300"/>
            </a:lvl3pPr>
            <a:lvl4pPr marL="6473815" indent="0">
              <a:buNone/>
              <a:defRPr sz="9400"/>
            </a:lvl4pPr>
            <a:lvl5pPr marL="8631753" indent="0">
              <a:buNone/>
              <a:defRPr sz="9400"/>
            </a:lvl5pPr>
            <a:lvl6pPr marL="10789691" indent="0">
              <a:buNone/>
              <a:defRPr sz="9400"/>
            </a:lvl6pPr>
            <a:lvl7pPr marL="12947630" indent="0">
              <a:buNone/>
              <a:defRPr sz="9400"/>
            </a:lvl7pPr>
            <a:lvl8pPr marL="15105568" indent="0">
              <a:buNone/>
              <a:defRPr sz="9400"/>
            </a:lvl8pPr>
            <a:lvl9pPr marL="1726350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4575" y="33778199"/>
            <a:ext cx="19421475" cy="5065228"/>
          </a:xfrm>
        </p:spPr>
        <p:txBody>
          <a:bodyPr/>
          <a:lstStyle>
            <a:lvl1pPr marL="0" indent="0">
              <a:buNone/>
              <a:defRPr sz="6600"/>
            </a:lvl1pPr>
            <a:lvl2pPr marL="2157938" indent="0">
              <a:buNone/>
              <a:defRPr sz="5700"/>
            </a:lvl2pPr>
            <a:lvl3pPr marL="4315877" indent="0">
              <a:buNone/>
              <a:defRPr sz="4700"/>
            </a:lvl3pPr>
            <a:lvl4pPr marL="6473815" indent="0">
              <a:buNone/>
              <a:defRPr sz="4200"/>
            </a:lvl4pPr>
            <a:lvl5pPr marL="8631753" indent="0">
              <a:buNone/>
              <a:defRPr sz="4200"/>
            </a:lvl5pPr>
            <a:lvl6pPr marL="10789691" indent="0">
              <a:buNone/>
              <a:defRPr sz="4200"/>
            </a:lvl6pPr>
            <a:lvl7pPr marL="12947630" indent="0">
              <a:buNone/>
              <a:defRPr sz="4200"/>
            </a:lvl7pPr>
            <a:lvl8pPr marL="15105568" indent="0">
              <a:buNone/>
              <a:defRPr sz="4200"/>
            </a:lvl8pPr>
            <a:lvl9pPr marL="1726350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F43A-B90D-47C3-B15F-D0B22F435C8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3FF6-54FF-4135-A0CD-CB8B86FAB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8456" y="1728376"/>
            <a:ext cx="29132213" cy="7193227"/>
          </a:xfrm>
          <a:prstGeom prst="rect">
            <a:avLst/>
          </a:prstGeom>
        </p:spPr>
        <p:txBody>
          <a:bodyPr vert="horz" lIns="431588" tIns="215794" rIns="431588" bIns="2157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8456" y="10070521"/>
            <a:ext cx="29132213" cy="28483185"/>
          </a:xfrm>
          <a:prstGeom prst="rect">
            <a:avLst/>
          </a:prstGeom>
        </p:spPr>
        <p:txBody>
          <a:bodyPr vert="horz" lIns="431588" tIns="215794" rIns="431588" bIns="2157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8456" y="40002339"/>
            <a:ext cx="7552796" cy="2297836"/>
          </a:xfrm>
          <a:prstGeom prst="rect">
            <a:avLst/>
          </a:prstGeom>
        </p:spPr>
        <p:txBody>
          <a:bodyPr vert="horz" lIns="431588" tIns="215794" rIns="431588" bIns="215794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7F43A-B90D-47C3-B15F-D0B22F435C8A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59451" y="40002339"/>
            <a:ext cx="10250223" cy="2297836"/>
          </a:xfrm>
          <a:prstGeom prst="rect">
            <a:avLst/>
          </a:prstGeom>
        </p:spPr>
        <p:txBody>
          <a:bodyPr vert="horz" lIns="431588" tIns="215794" rIns="431588" bIns="215794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97873" y="40002339"/>
            <a:ext cx="7552796" cy="2297836"/>
          </a:xfrm>
          <a:prstGeom prst="rect">
            <a:avLst/>
          </a:prstGeom>
        </p:spPr>
        <p:txBody>
          <a:bodyPr vert="horz" lIns="431588" tIns="215794" rIns="431588" bIns="215794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3FF6-54FF-4135-A0CD-CB8B86FAB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5877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8454" indent="-1618454" algn="l" defTabSz="4315877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6650" indent="-1348711" algn="l" defTabSz="4315877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4846" indent="-1078969" algn="l" defTabSz="4315877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2784" indent="-1078969" algn="l" defTabSz="4315877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710722" indent="-1078969" algn="l" defTabSz="4315877" rtl="0" eaLnBrk="1" latinLnBrk="0" hangingPunct="1">
        <a:spcBef>
          <a:spcPct val="20000"/>
        </a:spcBef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68661" indent="-1078969" algn="l" defTabSz="4315877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026599" indent="-1078969" algn="l" defTabSz="4315877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184537" indent="-1078969" algn="l" defTabSz="4315877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342475" indent="-1078969" algn="l" defTabSz="4315877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587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7938" algn="l" defTabSz="431587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5877" algn="l" defTabSz="431587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3815" algn="l" defTabSz="431587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1753" algn="l" defTabSz="431587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89691" algn="l" defTabSz="431587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47630" algn="l" defTabSz="431587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05568" algn="l" defTabSz="431587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63506" algn="l" defTabSz="431587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wmf"/><Relationship Id="rId18" Type="http://schemas.openxmlformats.org/officeDocument/2006/relationships/image" Target="../media/image4.wmf"/><Relationship Id="rId26" Type="http://schemas.openxmlformats.org/officeDocument/2006/relationships/image" Target="../media/image8.wmf"/><Relationship Id="rId39" Type="http://schemas.openxmlformats.org/officeDocument/2006/relationships/image" Target="../media/image44.png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43.png"/><Relationship Id="rId42" Type="http://schemas.openxmlformats.org/officeDocument/2006/relationships/image" Target="../media/image12.wmf"/><Relationship Id="rId47" Type="http://schemas.openxmlformats.org/officeDocument/2006/relationships/image" Target="../media/image14.wmf"/><Relationship Id="rId50" Type="http://schemas.openxmlformats.org/officeDocument/2006/relationships/oleObject" Target="../embeddings/oleObject17.bin"/><Relationship Id="rId55" Type="http://schemas.openxmlformats.org/officeDocument/2006/relationships/image" Target="../media/image18.wmf"/><Relationship Id="rId63" Type="http://schemas.openxmlformats.org/officeDocument/2006/relationships/oleObject" Target="../embeddings/oleObject23.bin"/><Relationship Id="rId68" Type="http://schemas.openxmlformats.org/officeDocument/2006/relationships/image" Target="../media/image24.wmf"/><Relationship Id="rId76" Type="http://schemas.openxmlformats.org/officeDocument/2006/relationships/oleObject" Target="../embeddings/oleObject30.bin"/><Relationship Id="rId84" Type="http://schemas.openxmlformats.org/officeDocument/2006/relationships/image" Target="../media/image47.png"/><Relationship Id="rId7" Type="http://schemas.openxmlformats.org/officeDocument/2006/relationships/image" Target="../media/image35.jpeg"/><Relationship Id="rId71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gif"/><Relationship Id="rId29" Type="http://schemas.openxmlformats.org/officeDocument/2006/relationships/image" Target="../media/image39.png"/><Relationship Id="rId11" Type="http://schemas.openxmlformats.org/officeDocument/2006/relationships/image" Target="../media/image2.wmf"/><Relationship Id="rId24" Type="http://schemas.openxmlformats.org/officeDocument/2006/relationships/image" Target="../media/image7.wmf"/><Relationship Id="rId32" Type="http://schemas.microsoft.com/office/2007/relationships/hdphoto" Target="../media/hdphoto1.wdp"/><Relationship Id="rId37" Type="http://schemas.openxmlformats.org/officeDocument/2006/relationships/oleObject" Target="../embeddings/oleObject11.bin"/><Relationship Id="rId40" Type="http://schemas.microsoft.com/office/2007/relationships/hdphoto" Target="../media/hdphoto2.wdp"/><Relationship Id="rId45" Type="http://schemas.openxmlformats.org/officeDocument/2006/relationships/oleObject" Target="../embeddings/oleObject14.bin"/><Relationship Id="rId53" Type="http://schemas.openxmlformats.org/officeDocument/2006/relationships/image" Target="../media/image17.wmf"/><Relationship Id="rId58" Type="http://schemas.openxmlformats.org/officeDocument/2006/relationships/image" Target="../media/image19.wmf"/><Relationship Id="rId66" Type="http://schemas.openxmlformats.org/officeDocument/2006/relationships/image" Target="../media/image23.wmf"/><Relationship Id="rId74" Type="http://schemas.openxmlformats.org/officeDocument/2006/relationships/oleObject" Target="../embeddings/oleObject29.bin"/><Relationship Id="rId79" Type="http://schemas.openxmlformats.org/officeDocument/2006/relationships/image" Target="../media/image29.wmf"/><Relationship Id="rId5" Type="http://schemas.openxmlformats.org/officeDocument/2006/relationships/image" Target="../media/image33.png"/><Relationship Id="rId61" Type="http://schemas.openxmlformats.org/officeDocument/2006/relationships/oleObject" Target="../embeddings/oleObject22.bin"/><Relationship Id="rId82" Type="http://schemas.openxmlformats.org/officeDocument/2006/relationships/oleObject" Target="../embeddings/oleObject33.bin"/><Relationship Id="rId19" Type="http://schemas.openxmlformats.org/officeDocument/2006/relationships/oleObject" Target="../embeddings/oleObject5.bin"/><Relationship Id="rId4" Type="http://schemas.openxmlformats.org/officeDocument/2006/relationships/image" Target="../media/image32.png"/><Relationship Id="rId9" Type="http://schemas.openxmlformats.org/officeDocument/2006/relationships/image" Target="../media/image1.wmf"/><Relationship Id="rId14" Type="http://schemas.openxmlformats.org/officeDocument/2006/relationships/image" Target="../media/image36.png"/><Relationship Id="rId22" Type="http://schemas.openxmlformats.org/officeDocument/2006/relationships/image" Target="../media/image6.wmf"/><Relationship Id="rId27" Type="http://schemas.openxmlformats.org/officeDocument/2006/relationships/oleObject" Target="../embeddings/oleObject9.bin"/><Relationship Id="rId30" Type="http://schemas.openxmlformats.org/officeDocument/2006/relationships/image" Target="../media/image40.png"/><Relationship Id="rId35" Type="http://schemas.openxmlformats.org/officeDocument/2006/relationships/oleObject" Target="../embeddings/oleObject10.bin"/><Relationship Id="rId43" Type="http://schemas.openxmlformats.org/officeDocument/2006/relationships/oleObject" Target="../embeddings/oleObject13.bin"/><Relationship Id="rId48" Type="http://schemas.openxmlformats.org/officeDocument/2006/relationships/oleObject" Target="../embeddings/oleObject16.bin"/><Relationship Id="rId56" Type="http://schemas.openxmlformats.org/officeDocument/2006/relationships/image" Target="../media/image45.png"/><Relationship Id="rId64" Type="http://schemas.openxmlformats.org/officeDocument/2006/relationships/image" Target="../media/image22.wmf"/><Relationship Id="rId69" Type="http://schemas.openxmlformats.org/officeDocument/2006/relationships/oleObject" Target="../embeddings/oleObject26.bin"/><Relationship Id="rId77" Type="http://schemas.openxmlformats.org/officeDocument/2006/relationships/image" Target="../media/image28.wmf"/><Relationship Id="rId8" Type="http://schemas.openxmlformats.org/officeDocument/2006/relationships/oleObject" Target="../embeddings/oleObject1.bin"/><Relationship Id="rId51" Type="http://schemas.openxmlformats.org/officeDocument/2006/relationships/image" Target="../media/image16.wmf"/><Relationship Id="rId72" Type="http://schemas.openxmlformats.org/officeDocument/2006/relationships/image" Target="../media/image26.wmf"/><Relationship Id="rId80" Type="http://schemas.openxmlformats.org/officeDocument/2006/relationships/oleObject" Target="../embeddings/oleObject32.bin"/><Relationship Id="rId85" Type="http://schemas.openxmlformats.org/officeDocument/2006/relationships/image" Target="../media/image48.png"/><Relationship Id="rId3" Type="http://schemas.openxmlformats.org/officeDocument/2006/relationships/image" Target="../media/image31.png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4.bin"/><Relationship Id="rId25" Type="http://schemas.openxmlformats.org/officeDocument/2006/relationships/oleObject" Target="../embeddings/oleObject8.bin"/><Relationship Id="rId33" Type="http://schemas.openxmlformats.org/officeDocument/2006/relationships/image" Target="../media/image42.png"/><Relationship Id="rId38" Type="http://schemas.openxmlformats.org/officeDocument/2006/relationships/image" Target="../media/image11.wmf"/><Relationship Id="rId46" Type="http://schemas.openxmlformats.org/officeDocument/2006/relationships/oleObject" Target="../embeddings/oleObject15.bin"/><Relationship Id="rId59" Type="http://schemas.openxmlformats.org/officeDocument/2006/relationships/oleObject" Target="../embeddings/oleObject21.bin"/><Relationship Id="rId67" Type="http://schemas.openxmlformats.org/officeDocument/2006/relationships/oleObject" Target="../embeddings/oleObject25.bin"/><Relationship Id="rId20" Type="http://schemas.openxmlformats.org/officeDocument/2006/relationships/image" Target="../media/image5.wmf"/><Relationship Id="rId41" Type="http://schemas.openxmlformats.org/officeDocument/2006/relationships/oleObject" Target="../embeddings/oleObject12.bin"/><Relationship Id="rId54" Type="http://schemas.openxmlformats.org/officeDocument/2006/relationships/oleObject" Target="../embeddings/oleObject19.bin"/><Relationship Id="rId62" Type="http://schemas.openxmlformats.org/officeDocument/2006/relationships/image" Target="../media/image21.wmf"/><Relationship Id="rId70" Type="http://schemas.openxmlformats.org/officeDocument/2006/relationships/image" Target="../media/image25.wmf"/><Relationship Id="rId75" Type="http://schemas.openxmlformats.org/officeDocument/2006/relationships/image" Target="../media/image27.wmf"/><Relationship Id="rId83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5" Type="http://schemas.openxmlformats.org/officeDocument/2006/relationships/image" Target="../media/image37.png"/><Relationship Id="rId23" Type="http://schemas.openxmlformats.org/officeDocument/2006/relationships/oleObject" Target="../embeddings/oleObject7.bin"/><Relationship Id="rId28" Type="http://schemas.openxmlformats.org/officeDocument/2006/relationships/image" Target="../media/image9.wmf"/><Relationship Id="rId36" Type="http://schemas.openxmlformats.org/officeDocument/2006/relationships/image" Target="../media/image10.wmf"/><Relationship Id="rId49" Type="http://schemas.openxmlformats.org/officeDocument/2006/relationships/image" Target="../media/image15.wmf"/><Relationship Id="rId57" Type="http://schemas.openxmlformats.org/officeDocument/2006/relationships/oleObject" Target="../embeddings/oleObject20.bin"/><Relationship Id="rId10" Type="http://schemas.openxmlformats.org/officeDocument/2006/relationships/oleObject" Target="../embeddings/oleObject2.bin"/><Relationship Id="rId31" Type="http://schemas.openxmlformats.org/officeDocument/2006/relationships/image" Target="../media/image41.png"/><Relationship Id="rId44" Type="http://schemas.openxmlformats.org/officeDocument/2006/relationships/image" Target="../media/image13.wmf"/><Relationship Id="rId52" Type="http://schemas.openxmlformats.org/officeDocument/2006/relationships/oleObject" Target="../embeddings/oleObject18.bin"/><Relationship Id="rId60" Type="http://schemas.openxmlformats.org/officeDocument/2006/relationships/image" Target="../media/image20.wmf"/><Relationship Id="rId65" Type="http://schemas.openxmlformats.org/officeDocument/2006/relationships/oleObject" Target="../embeddings/oleObject24.bin"/><Relationship Id="rId73" Type="http://schemas.openxmlformats.org/officeDocument/2006/relationships/oleObject" Target="../embeddings/oleObject28.bin"/><Relationship Id="rId78" Type="http://schemas.openxmlformats.org/officeDocument/2006/relationships/oleObject" Target="../embeddings/oleObject31.bin"/><Relationship Id="rId81" Type="http://schemas.openxmlformats.org/officeDocument/2006/relationships/image" Target="../media/image30.wmf"/><Relationship Id="rId86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10" descr="D:\Greg\UniPhysics\THESIS\conference\3pigeons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7487" y="27869140"/>
            <a:ext cx="3831122" cy="4174095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323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762000"/>
            <a:ext cx="323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323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319881"/>
            <a:ext cx="32369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323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655638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792163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323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762000"/>
            <a:ext cx="323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152400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0"/>
            <a:ext cx="323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0" y="808038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0" y="1044575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0" y="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323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762000"/>
            <a:ext cx="323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52400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323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663575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869950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3236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808038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1044575"/>
            <a:ext cx="3236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94222" y="2109363"/>
            <a:ext cx="1042661" cy="1045513"/>
          </a:xfrm>
          <a:prstGeom prst="rect">
            <a:avLst/>
          </a:prstGeom>
        </p:spPr>
      </p:pic>
      <p:pic>
        <p:nvPicPr>
          <p:cNvPr id="161" name="Content Placeholder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88199" y="1461859"/>
            <a:ext cx="3496539" cy="1548068"/>
          </a:xfrm>
          <a:prstGeom prst="rect">
            <a:avLst/>
          </a:prstGeom>
        </p:spPr>
      </p:pic>
      <p:sp>
        <p:nvSpPr>
          <p:cNvPr id="184" name="TextBox 183"/>
          <p:cNvSpPr txBox="1"/>
          <p:nvPr/>
        </p:nvSpPr>
        <p:spPr>
          <a:xfrm>
            <a:off x="15183644" y="1282250"/>
            <a:ext cx="1402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Gregory </a:t>
            </a:r>
            <a:r>
              <a:rPr lang="pt-BR" sz="4800" b="1" dirty="0" smtClean="0"/>
              <a:t>Reznik, Shrobona Bagchi</a:t>
            </a:r>
            <a:r>
              <a:rPr lang="pt-BR" sz="4800" b="1" dirty="0"/>
              <a:t>, Lev Vaidman </a:t>
            </a:r>
            <a:endParaRPr lang="en-US" sz="4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25562" y="548481"/>
            <a:ext cx="29900561" cy="939047"/>
          </a:xfrm>
          <a:prstGeom prst="rect">
            <a:avLst/>
          </a:prstGeom>
        </p:spPr>
        <p:txBody>
          <a:bodyPr vert="horz" lIns="92378" tIns="46188" rIns="92378" bIns="46188" rtlCol="0" anchor="b">
            <a:noAutofit/>
          </a:bodyPr>
          <a:lstStyle>
            <a:lvl1pPr algn="ctr" defTabSz="31751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8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/>
              <a:t>QUANTUM VIOLATION OF THE PIGEONHOLE PRINCIPLE</a:t>
            </a:r>
            <a:endParaRPr lang="en-US" sz="8800" b="1" dirty="0">
              <a:latin typeface="Berlin Sans FB Demi" panose="020E0802020502020306" pitchFamily="34" charset="0"/>
            </a:endParaRPr>
          </a:p>
        </p:txBody>
      </p:sp>
      <p:pic>
        <p:nvPicPr>
          <p:cNvPr id="16" name="Picture 35" descr="D:\Greg\UniPhysics\THESIS\conference\conferPi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9786" y="1503598"/>
            <a:ext cx="7713573" cy="1517318"/>
          </a:xfrm>
          <a:prstGeom prst="rect">
            <a:avLst/>
          </a:prstGeom>
          <a:noFill/>
        </p:spPr>
      </p:pic>
      <p:sp>
        <p:nvSpPr>
          <p:cNvPr id="191" name="Rounded Rectangle 190"/>
          <p:cNvSpPr/>
          <p:nvPr/>
        </p:nvSpPr>
        <p:spPr>
          <a:xfrm>
            <a:off x="858788" y="3415641"/>
            <a:ext cx="30405527" cy="5520242"/>
          </a:xfrm>
          <a:prstGeom prst="roundRect">
            <a:avLst/>
          </a:prstGeom>
          <a:noFill/>
          <a:ln w="635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0"/>
          </a:p>
        </p:txBody>
      </p:sp>
      <p:pic>
        <p:nvPicPr>
          <p:cNvPr id="192" name="Picture 24" descr="D:\Greg\UniPhysics\THESIS\conference\pigeons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4229" y="3758239"/>
            <a:ext cx="4906562" cy="4772763"/>
          </a:xfrm>
          <a:prstGeom prst="rect">
            <a:avLst/>
          </a:prstGeom>
          <a:noFill/>
        </p:spPr>
      </p:pic>
      <p:sp>
        <p:nvSpPr>
          <p:cNvPr id="212" name="Title 1"/>
          <p:cNvSpPr txBox="1">
            <a:spLocks/>
          </p:cNvSpPr>
          <p:nvPr/>
        </p:nvSpPr>
        <p:spPr>
          <a:xfrm>
            <a:off x="11892976" y="3688825"/>
            <a:ext cx="10502644" cy="838643"/>
          </a:xfrm>
          <a:prstGeom prst="rect">
            <a:avLst/>
          </a:prstGeom>
        </p:spPr>
        <p:txBody>
          <a:bodyPr vert="horz" lIns="92378" tIns="46188" rIns="92378" bIns="46188" rtlCol="0" anchor="b">
            <a:noAutofit/>
          </a:bodyPr>
          <a:lstStyle>
            <a:lvl1pPr algn="ctr" defTabSz="31751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8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PIGEONHOLE PRINCIPLE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6" name="Subtitle 2"/>
          <p:cNvSpPr txBox="1">
            <a:spLocks/>
          </p:cNvSpPr>
          <p:nvPr/>
        </p:nvSpPr>
        <p:spPr>
          <a:xfrm>
            <a:off x="7636740" y="6826887"/>
            <a:ext cx="11898430" cy="838802"/>
          </a:xfrm>
          <a:prstGeom prst="rect">
            <a:avLst/>
          </a:prstGeom>
        </p:spPr>
        <p:txBody>
          <a:bodyPr vert="horz" lIns="431588" tIns="215794" rIns="431588" bIns="215794" rtlCol="0">
            <a:noAutofit/>
          </a:bodyPr>
          <a:lstStyle/>
          <a:p>
            <a:r>
              <a:rPr lang="en-US" sz="3200" b="1" dirty="0" smtClean="0"/>
              <a:t>PIGEONHOLE DOES NOT CONTAIN MORE THAN ONE PIGEON</a:t>
            </a:r>
            <a:endParaRPr lang="en-US" sz="3200" b="1" dirty="0"/>
          </a:p>
        </p:txBody>
      </p:sp>
      <p:graphicFrame>
        <p:nvGraphicFramePr>
          <p:cNvPr id="217" name="Object 2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921540"/>
              </p:ext>
            </p:extLst>
          </p:nvPr>
        </p:nvGraphicFramePr>
        <p:xfrm>
          <a:off x="17009218" y="6118978"/>
          <a:ext cx="12402630" cy="93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" name="Equation" r:id="rId8" imgW="4229100" imgH="279400" progId="Equation.DSMT4">
                  <p:embed/>
                </p:oleObj>
              </mc:Choice>
              <mc:Fallback>
                <p:oleObj name="Equation" r:id="rId8" imgW="4229100" imgH="279400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9218" y="6118978"/>
                        <a:ext cx="12402630" cy="935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" name="Subtitle 2"/>
          <p:cNvSpPr txBox="1">
            <a:spLocks/>
          </p:cNvSpPr>
          <p:nvPr/>
        </p:nvSpPr>
        <p:spPr>
          <a:xfrm>
            <a:off x="7607741" y="6065358"/>
            <a:ext cx="9632624" cy="781169"/>
          </a:xfrm>
          <a:prstGeom prst="rect">
            <a:avLst/>
          </a:prstGeom>
        </p:spPr>
        <p:txBody>
          <a:bodyPr vert="horz" lIns="431588" tIns="215794" rIns="431588" bIns="215794" rtlCol="0">
            <a:no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PIGEONHOLE </a:t>
            </a:r>
            <a:r>
              <a:rPr lang="en-US" sz="3200" b="1" dirty="0" smtClean="0">
                <a:cs typeface="Arial" panose="020B0604020202020204" pitchFamily="34" charset="0"/>
              </a:rPr>
              <a:t>CONTAINS MORE THAN ONE PIGEON</a:t>
            </a:r>
            <a:endParaRPr lang="en-US" sz="3200" b="1" dirty="0">
              <a:cs typeface="Arial" panose="020B0604020202020204" pitchFamily="34" charset="0"/>
            </a:endParaRPr>
          </a:p>
        </p:txBody>
      </p:sp>
      <p:graphicFrame>
        <p:nvGraphicFramePr>
          <p:cNvPr id="219" name="Object 2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927017"/>
              </p:ext>
            </p:extLst>
          </p:nvPr>
        </p:nvGraphicFramePr>
        <p:xfrm>
          <a:off x="18788712" y="6952767"/>
          <a:ext cx="1443038" cy="859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" name="Equation" r:id="rId10" imgW="444307" imgH="241195" progId="Equation.DSMT4">
                  <p:embed/>
                </p:oleObj>
              </mc:Choice>
              <mc:Fallback>
                <p:oleObj name="Equation" r:id="rId10" imgW="444307" imgH="241195" progId="Equation.DSMT4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8712" y="6952767"/>
                        <a:ext cx="1443038" cy="859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ct 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74688"/>
              </p:ext>
            </p:extLst>
          </p:nvPr>
        </p:nvGraphicFramePr>
        <p:xfrm>
          <a:off x="19020985" y="7899554"/>
          <a:ext cx="1622545" cy="93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" name="Equation" r:id="rId12" imgW="457200" imgH="241300" progId="Equation.DSMT4">
                  <p:embed/>
                </p:oleObj>
              </mc:Choice>
              <mc:Fallback>
                <p:oleObj name="Equation" r:id="rId12" imgW="457200" imgH="241300" progId="Equation.DSMT4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0985" y="7899554"/>
                        <a:ext cx="1622545" cy="939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" name="Title 1"/>
          <p:cNvSpPr txBox="1">
            <a:spLocks/>
          </p:cNvSpPr>
          <p:nvPr/>
        </p:nvSpPr>
        <p:spPr>
          <a:xfrm>
            <a:off x="12621128" y="5353599"/>
            <a:ext cx="10502644" cy="838643"/>
          </a:xfrm>
          <a:prstGeom prst="rect">
            <a:avLst/>
          </a:prstGeom>
        </p:spPr>
        <p:txBody>
          <a:bodyPr vert="horz" lIns="92378" tIns="46188" rIns="92378" bIns="46188" rtlCol="0" anchor="b">
            <a:noAutofit/>
          </a:bodyPr>
          <a:lstStyle>
            <a:lvl1pPr algn="ctr" defTabSz="31751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8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latin typeface="+mn-lt"/>
              </a:rPr>
              <a:t>QUANTUM</a:t>
            </a:r>
            <a:r>
              <a:rPr lang="en-US" sz="4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smtClean="0">
                <a:latin typeface="+mn-lt"/>
              </a:rPr>
              <a:t>PIGEONHOLE PRINCIPLE</a:t>
            </a:r>
            <a:endParaRPr lang="en-US" sz="4400" b="1" dirty="0">
              <a:latin typeface="+mn-lt"/>
            </a:endParaRPr>
          </a:p>
        </p:txBody>
      </p:sp>
      <p:sp>
        <p:nvSpPr>
          <p:cNvPr id="230" name="Subtitle 2"/>
          <p:cNvSpPr txBox="1">
            <a:spLocks/>
          </p:cNvSpPr>
          <p:nvPr/>
        </p:nvSpPr>
        <p:spPr>
          <a:xfrm>
            <a:off x="9184071" y="1900303"/>
            <a:ext cx="23767503" cy="1026506"/>
          </a:xfrm>
          <a:prstGeom prst="rect">
            <a:avLst/>
          </a:prstGeom>
        </p:spPr>
        <p:txBody>
          <a:bodyPr vert="horz" lIns="288960" tIns="144480" rIns="288960" bIns="144480" rtlCol="1">
            <a:noAutofit/>
          </a:bodyPr>
          <a:lstStyle>
            <a:lvl1pPr marL="1083598" indent="-1083598" algn="r" defTabSz="2889595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0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7796" indent="-902999" algn="r" defTabSz="2889595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1994" indent="-722399" algn="r" defTabSz="2889595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56792" indent="-722399" algn="r" defTabSz="2889595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01590" indent="-722399" algn="r" defTabSz="2889595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46387" indent="-722399" algn="r" defTabSz="2889595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91185" indent="-722399" algn="r" defTabSz="2889595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35983" indent="-722399" algn="r" defTabSz="2889595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0781" indent="-722399" algn="r" defTabSz="2889595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7559283" y="4568782"/>
            <a:ext cx="24632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IF </a:t>
            </a:r>
            <a:r>
              <a:rPr lang="en-US" sz="3600" b="1" i="1" dirty="0">
                <a:solidFill>
                  <a:srgbClr val="FF0000"/>
                </a:solidFill>
              </a:rPr>
              <a:t>N</a:t>
            </a:r>
            <a:r>
              <a:rPr lang="en-US" sz="3600" b="1" dirty="0">
                <a:solidFill>
                  <a:srgbClr val="FF0000"/>
                </a:solidFill>
              </a:rPr>
              <a:t> PIGEONS ARE IN </a:t>
            </a:r>
            <a:r>
              <a:rPr lang="en-US" sz="3600" b="1" i="1" dirty="0">
                <a:solidFill>
                  <a:srgbClr val="FF0000"/>
                </a:solidFill>
              </a:rPr>
              <a:t>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PIGEONHOLES,  </a:t>
            </a:r>
            <a:r>
              <a:rPr lang="en-US" sz="3600" b="1" i="1" dirty="0">
                <a:solidFill>
                  <a:srgbClr val="FF0000"/>
                </a:solidFill>
              </a:rPr>
              <a:t>N</a:t>
            </a:r>
            <a:r>
              <a:rPr lang="en-US" sz="3600" b="1" dirty="0">
                <a:solidFill>
                  <a:srgbClr val="FF0000"/>
                </a:solidFill>
              </a:rPr>
              <a:t>&gt;</a:t>
            </a:r>
            <a:r>
              <a:rPr lang="en-US" sz="3600" b="1" i="1" dirty="0">
                <a:solidFill>
                  <a:srgbClr val="FF0000"/>
                </a:solidFill>
              </a:rPr>
              <a:t>M</a:t>
            </a:r>
            <a:r>
              <a:rPr lang="en-US" sz="3600" b="1" dirty="0">
                <a:solidFill>
                  <a:srgbClr val="FF0000"/>
                </a:solidFill>
              </a:rPr>
              <a:t>, THEN AT LEAST ONE </a:t>
            </a:r>
            <a:r>
              <a:rPr lang="en-US" sz="3600" b="1" dirty="0" smtClean="0">
                <a:solidFill>
                  <a:srgbClr val="FF0000"/>
                </a:solidFill>
              </a:rPr>
              <a:t>HOLE </a:t>
            </a:r>
            <a:r>
              <a:rPr lang="en-US" sz="3600" b="1" dirty="0">
                <a:solidFill>
                  <a:srgbClr val="FF0000"/>
                </a:solidFill>
              </a:rPr>
              <a:t>MUST CONTAIN MORE THAN ONE PIGEON</a:t>
            </a:r>
          </a:p>
        </p:txBody>
      </p:sp>
      <p:sp>
        <p:nvSpPr>
          <p:cNvPr id="164" name="Subtitle 2"/>
          <p:cNvSpPr txBox="1">
            <a:spLocks/>
          </p:cNvSpPr>
          <p:nvPr/>
        </p:nvSpPr>
        <p:spPr>
          <a:xfrm>
            <a:off x="7575124" y="7800237"/>
            <a:ext cx="23584797" cy="1026506"/>
          </a:xfrm>
          <a:prstGeom prst="rect">
            <a:avLst/>
          </a:prstGeom>
        </p:spPr>
        <p:txBody>
          <a:bodyPr vert="horz" lIns="431588" tIns="215794" rIns="431588" bIns="215794" rtlCol="0">
            <a:noAutofit/>
          </a:bodyPr>
          <a:lstStyle>
            <a:lvl1pPr marL="0" indent="0" algn="ctr" defTabSz="4315877" rtl="0" eaLnBrk="1" latinLnBrk="0" hangingPunct="1">
              <a:spcBef>
                <a:spcPct val="20000"/>
              </a:spcBef>
              <a:buFont typeface="Arial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57938" indent="0" algn="ctr" defTabSz="4315877" rtl="0" eaLnBrk="1" latinLnBrk="0" hangingPunct="1">
              <a:spcBef>
                <a:spcPct val="20000"/>
              </a:spcBef>
              <a:buFont typeface="Arial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15877" indent="0" algn="ctr" defTabSz="4315877" rtl="0" eaLnBrk="1" latinLnBrk="0" hangingPunct="1">
              <a:spcBef>
                <a:spcPct val="20000"/>
              </a:spcBef>
              <a:buFont typeface="Arial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73815" indent="0" algn="ctr" defTabSz="4315877" rtl="0" eaLnBrk="1" latinLnBrk="0" hangingPunct="1">
              <a:spcBef>
                <a:spcPct val="20000"/>
              </a:spcBef>
              <a:buFont typeface="Arial" pitchFamily="34" charset="0"/>
              <a:buNone/>
              <a:defRPr sz="9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31753" indent="0" algn="ctr" defTabSz="4315877" rtl="0" eaLnBrk="1" latinLnBrk="0" hangingPunct="1">
              <a:spcBef>
                <a:spcPct val="20000"/>
              </a:spcBef>
              <a:buFont typeface="Arial" pitchFamily="34" charset="0"/>
              <a:buNone/>
              <a:defRPr sz="9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89691" indent="0" algn="ctr" defTabSz="4315877" rtl="0" eaLnBrk="1" latinLnBrk="0" hangingPunct="1">
              <a:spcBef>
                <a:spcPct val="20000"/>
              </a:spcBef>
              <a:buFont typeface="Arial" pitchFamily="34" charset="0"/>
              <a:buNone/>
              <a:defRPr sz="9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47630" indent="0" algn="ctr" defTabSz="4315877" rtl="0" eaLnBrk="1" latinLnBrk="0" hangingPunct="1">
              <a:spcBef>
                <a:spcPct val="20000"/>
              </a:spcBef>
              <a:buFont typeface="Arial" pitchFamily="34" charset="0"/>
              <a:buNone/>
              <a:defRPr sz="9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05568" indent="0" algn="ctr" defTabSz="4315877" rtl="0" eaLnBrk="1" latinLnBrk="0" hangingPunct="1">
              <a:spcBef>
                <a:spcPct val="20000"/>
              </a:spcBef>
              <a:buFont typeface="Arial" pitchFamily="34" charset="0"/>
              <a:buNone/>
              <a:defRPr sz="9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63506" indent="0" algn="ctr" defTabSz="4315877" rtl="0" eaLnBrk="1" latinLnBrk="0" hangingPunct="1">
              <a:spcBef>
                <a:spcPct val="20000"/>
              </a:spcBef>
              <a:buFont typeface="Arial" pitchFamily="34" charset="0"/>
              <a:buNone/>
              <a:defRPr sz="9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IF </a:t>
            </a:r>
            <a:r>
              <a:rPr lang="en-US" sz="4000" b="1" i="1" dirty="0" smtClean="0">
                <a:solidFill>
                  <a:schemeClr val="tx1"/>
                </a:solidFill>
              </a:rPr>
              <a:t>N</a:t>
            </a:r>
            <a:r>
              <a:rPr lang="en-US" sz="4000" b="1" dirty="0" smtClean="0">
                <a:solidFill>
                  <a:schemeClr val="tx1"/>
                </a:solidFill>
              </a:rPr>
              <a:t> PIGEONS ARE IN </a:t>
            </a:r>
            <a:r>
              <a:rPr lang="en-US" sz="4000" b="1" i="1" dirty="0" smtClean="0">
                <a:solidFill>
                  <a:schemeClr val="tx1"/>
                </a:solidFill>
              </a:rPr>
              <a:t>M</a:t>
            </a:r>
            <a:r>
              <a:rPr lang="en-US" sz="4000" b="1" dirty="0" smtClean="0">
                <a:solidFill>
                  <a:schemeClr val="tx1"/>
                </a:solidFill>
              </a:rPr>
              <a:t> PIGEONHOLES, </a:t>
            </a:r>
            <a:r>
              <a:rPr lang="en-US" sz="4000" b="1" i="1" dirty="0" smtClean="0">
                <a:solidFill>
                  <a:schemeClr val="tx1"/>
                </a:solidFill>
              </a:rPr>
              <a:t>N</a:t>
            </a:r>
            <a:r>
              <a:rPr lang="en-US" sz="4000" b="1" dirty="0" smtClean="0">
                <a:solidFill>
                  <a:schemeClr val="tx1"/>
                </a:solidFill>
              </a:rPr>
              <a:t>&gt;</a:t>
            </a:r>
            <a:r>
              <a:rPr lang="en-US" sz="4000" b="1" i="1" dirty="0" smtClean="0">
                <a:solidFill>
                  <a:schemeClr val="tx1"/>
                </a:solidFill>
              </a:rPr>
              <a:t>M</a:t>
            </a:r>
            <a:r>
              <a:rPr lang="en-US" sz="4000" b="1" dirty="0" smtClean="0">
                <a:solidFill>
                  <a:schemeClr val="tx1"/>
                </a:solidFill>
              </a:rPr>
              <a:t>, THEN                   CANNOT BE TRUE FOR EVERY HOLE  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1" name="Picture 65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579820" y="2021167"/>
            <a:ext cx="2990098" cy="1092324"/>
          </a:xfrm>
          <a:prstGeom prst="rect">
            <a:avLst/>
          </a:prstGeom>
        </p:spPr>
      </p:pic>
      <p:pic>
        <p:nvPicPr>
          <p:cNvPr id="652" name="Picture 6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36301" y="2155916"/>
            <a:ext cx="4200356" cy="918015"/>
          </a:xfrm>
          <a:prstGeom prst="rect">
            <a:avLst/>
          </a:prstGeom>
        </p:spPr>
      </p:pic>
      <p:pic>
        <p:nvPicPr>
          <p:cNvPr id="653" name="Picture 2" descr="http://www.profilesoft.com/assets/customers-logos/logo-gif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92" y="2209566"/>
            <a:ext cx="1435287" cy="8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" name="Rounded Rectangle 654"/>
          <p:cNvSpPr/>
          <p:nvPr/>
        </p:nvSpPr>
        <p:spPr>
          <a:xfrm>
            <a:off x="858788" y="9397535"/>
            <a:ext cx="16862758" cy="4642010"/>
          </a:xfrm>
          <a:prstGeom prst="roundRect">
            <a:avLst/>
          </a:prstGeom>
          <a:noFill/>
          <a:ln w="635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0"/>
          </a:p>
        </p:txBody>
      </p:sp>
      <p:graphicFrame>
        <p:nvGraphicFramePr>
          <p:cNvPr id="65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26128"/>
              </p:ext>
            </p:extLst>
          </p:nvPr>
        </p:nvGraphicFramePr>
        <p:xfrm>
          <a:off x="2639624" y="13015742"/>
          <a:ext cx="1056483" cy="88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" name="Equation" r:id="rId17" imgW="228501" imgH="215806" progId="Equation.DSMT4">
                  <p:embed/>
                </p:oleObj>
              </mc:Choice>
              <mc:Fallback>
                <p:oleObj name="Equation" r:id="rId17" imgW="228501" imgH="215806" progId="Equation.DSMT4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24" y="13015742"/>
                        <a:ext cx="1056483" cy="887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018129"/>
              </p:ext>
            </p:extLst>
          </p:nvPr>
        </p:nvGraphicFramePr>
        <p:xfrm>
          <a:off x="2740229" y="10191766"/>
          <a:ext cx="1056483" cy="88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" name="Equation" r:id="rId19" imgW="228501" imgH="215806" progId="Equation.DSMT4">
                  <p:embed/>
                </p:oleObj>
              </mc:Choice>
              <mc:Fallback>
                <p:oleObj name="Equation" r:id="rId19" imgW="228501" imgH="215806" progId="Equation.DSMT4">
                  <p:embed/>
                  <p:pic>
                    <p:nvPicPr>
                      <p:cNvPr id="0" name="Picture 5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229" y="10191766"/>
                        <a:ext cx="1056483" cy="887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" name="Object 6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81554"/>
              </p:ext>
            </p:extLst>
          </p:nvPr>
        </p:nvGraphicFramePr>
        <p:xfrm>
          <a:off x="2886818" y="11608034"/>
          <a:ext cx="1993468" cy="82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" name="Equation" r:id="rId21" imgW="380670" imgH="177646" progId="Equation.DSMT4">
                  <p:embed/>
                </p:oleObj>
              </mc:Choice>
              <mc:Fallback>
                <p:oleObj name="Equation" r:id="rId21" imgW="380670" imgH="177646" progId="Equation.DSMT4">
                  <p:embed/>
                  <p:pic>
                    <p:nvPicPr>
                      <p:cNvPr id="0" name="Picture 5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818" y="11608034"/>
                        <a:ext cx="1993468" cy="821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" name="Object 6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287320"/>
              </p:ext>
            </p:extLst>
          </p:nvPr>
        </p:nvGraphicFramePr>
        <p:xfrm>
          <a:off x="5186683" y="11761120"/>
          <a:ext cx="477687" cy="66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" name="Equation" r:id="rId23" imgW="126725" imgH="126725" progId="Equation.DSMT4">
                  <p:embed/>
                </p:oleObj>
              </mc:Choice>
              <mc:Fallback>
                <p:oleObj name="Equation" r:id="rId23" imgW="126725" imgH="126725" progId="Equation.DSMT4">
                  <p:embed/>
                  <p:pic>
                    <p:nvPicPr>
                      <p:cNvPr id="0" name="Picture 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683" y="11761120"/>
                        <a:ext cx="477687" cy="660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" name="Title 1"/>
          <p:cNvSpPr txBox="1">
            <a:spLocks/>
          </p:cNvSpPr>
          <p:nvPr/>
        </p:nvSpPr>
        <p:spPr>
          <a:xfrm>
            <a:off x="2322953" y="13092357"/>
            <a:ext cx="7101893" cy="746993"/>
          </a:xfrm>
          <a:prstGeom prst="rect">
            <a:avLst/>
          </a:prstGeom>
        </p:spPr>
        <p:txBody>
          <a:bodyPr vert="horz" lIns="92378" tIns="46188" rIns="92378" bIns="46188" rtlCol="0" anchor="b">
            <a:noAutofit/>
          </a:bodyPr>
          <a:lstStyle>
            <a:lvl1pPr algn="ctr" defTabSz="31751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8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+mn-lt"/>
              </a:rPr>
              <a:t> </a:t>
            </a:r>
            <a:r>
              <a:rPr lang="en-US" sz="4400" b="1" dirty="0" smtClean="0">
                <a:latin typeface="+mn-lt"/>
              </a:rPr>
              <a:t>PRESELECTION</a:t>
            </a:r>
          </a:p>
        </p:txBody>
      </p:sp>
      <p:sp>
        <p:nvSpPr>
          <p:cNvPr id="661" name="Title 1"/>
          <p:cNvSpPr txBox="1">
            <a:spLocks/>
          </p:cNvSpPr>
          <p:nvPr/>
        </p:nvSpPr>
        <p:spPr>
          <a:xfrm>
            <a:off x="2811461" y="10284396"/>
            <a:ext cx="6731760" cy="746993"/>
          </a:xfrm>
          <a:prstGeom prst="rect">
            <a:avLst/>
          </a:prstGeom>
        </p:spPr>
        <p:txBody>
          <a:bodyPr vert="horz" lIns="92378" tIns="46188" rIns="92378" bIns="46188" rtlCol="0" anchor="b">
            <a:noAutofit/>
          </a:bodyPr>
          <a:lstStyle>
            <a:lvl1pPr algn="ctr" defTabSz="31751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8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+mn-lt"/>
              </a:rPr>
              <a:t> </a:t>
            </a:r>
            <a:r>
              <a:rPr lang="en-US" sz="4400" b="1" dirty="0" smtClean="0">
                <a:latin typeface="+mn-lt"/>
              </a:rPr>
              <a:t>POSTSELECTION</a:t>
            </a:r>
          </a:p>
        </p:txBody>
      </p:sp>
      <p:graphicFrame>
        <p:nvGraphicFramePr>
          <p:cNvPr id="662" name="Object 6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82933"/>
              </p:ext>
            </p:extLst>
          </p:nvPr>
        </p:nvGraphicFramePr>
        <p:xfrm>
          <a:off x="11872589" y="11725664"/>
          <a:ext cx="1130193" cy="70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" name="Equation" r:id="rId25" imgW="215713" imgH="152268" progId="Equation.DSMT4">
                  <p:embed/>
                </p:oleObj>
              </mc:Choice>
              <mc:Fallback>
                <p:oleObj name="Equation" r:id="rId25" imgW="215713" imgH="152268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2589" y="11725664"/>
                        <a:ext cx="1130193" cy="7035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3" name="Title 1"/>
          <p:cNvSpPr txBox="1">
            <a:spLocks/>
          </p:cNvSpPr>
          <p:nvPr/>
        </p:nvSpPr>
        <p:spPr>
          <a:xfrm>
            <a:off x="6241347" y="11414169"/>
            <a:ext cx="6180666" cy="1179814"/>
          </a:xfrm>
          <a:prstGeom prst="rect">
            <a:avLst/>
          </a:prstGeom>
        </p:spPr>
        <p:txBody>
          <a:bodyPr vert="horz" lIns="92378" tIns="46188" rIns="92378" bIns="46188" rtlCol="0" anchor="b">
            <a:noAutofit/>
          </a:bodyPr>
          <a:lstStyle>
            <a:lvl1pPr algn="ctr" defTabSz="31751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8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+mn-lt"/>
              </a:rPr>
              <a:t>GIVEN THE PRE AND POSTSELECTION PROBABILITY OF THE OUTCOME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Bradley Hand ITC" panose="03070402050302030203" pitchFamily="66" charset="0"/>
              </a:rPr>
              <a:t> 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IS 1</a:t>
            </a:r>
            <a:endParaRPr lang="en-US" sz="2800" dirty="0" smtClean="0">
              <a:latin typeface="+mn-lt"/>
            </a:endParaRPr>
          </a:p>
        </p:txBody>
      </p:sp>
      <p:graphicFrame>
        <p:nvGraphicFramePr>
          <p:cNvPr id="664" name="Object 6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41084"/>
              </p:ext>
            </p:extLst>
          </p:nvPr>
        </p:nvGraphicFramePr>
        <p:xfrm>
          <a:off x="13112619" y="11289903"/>
          <a:ext cx="3977078" cy="165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" name="Equation" r:id="rId27" imgW="1079500" imgH="508000" progId="Equation.DSMT4">
                  <p:embed/>
                </p:oleObj>
              </mc:Choice>
              <mc:Fallback>
                <p:oleObj name="Equation" r:id="rId27" imgW="1079500" imgH="50800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19" y="11289903"/>
                        <a:ext cx="3977078" cy="1656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5" name="Group 664"/>
          <p:cNvGrpSpPr/>
          <p:nvPr/>
        </p:nvGrpSpPr>
        <p:grpSpPr>
          <a:xfrm>
            <a:off x="1172773" y="9784050"/>
            <a:ext cx="967767" cy="4045327"/>
            <a:chOff x="2905139" y="4285865"/>
            <a:chExt cx="875423" cy="4595704"/>
          </a:xfrm>
        </p:grpSpPr>
        <p:cxnSp>
          <p:nvCxnSpPr>
            <p:cNvPr id="667" name="Straight Arrow Connector 666"/>
            <p:cNvCxnSpPr/>
            <p:nvPr/>
          </p:nvCxnSpPr>
          <p:spPr>
            <a:xfrm flipV="1">
              <a:off x="3744914" y="4285865"/>
              <a:ext cx="35648" cy="4595704"/>
            </a:xfrm>
            <a:prstGeom prst="straightConnector1">
              <a:avLst/>
            </a:prstGeom>
            <a:ln w="1270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68" name="TextBox 667"/>
            <p:cNvSpPr txBox="1"/>
            <p:nvPr/>
          </p:nvSpPr>
          <p:spPr>
            <a:xfrm>
              <a:off x="2940111" y="7885553"/>
              <a:ext cx="502141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500" b="1" dirty="0" smtClean="0">
                  <a:solidFill>
                    <a:schemeClr val="accent3">
                      <a:lumMod val="75000"/>
                    </a:schemeClr>
                  </a:solidFill>
                </a:rPr>
                <a:t>t</a:t>
              </a:r>
              <a:r>
                <a:rPr lang="en-US" sz="2000" b="1" dirty="0" smtClean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  <a:endParaRPr lang="en-US" sz="20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69" name="TextBox 668"/>
            <p:cNvSpPr txBox="1"/>
            <p:nvPr/>
          </p:nvSpPr>
          <p:spPr>
            <a:xfrm>
              <a:off x="2929498" y="6365639"/>
              <a:ext cx="5017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500" b="1" dirty="0" smtClean="0">
                  <a:solidFill>
                    <a:schemeClr val="accent3">
                      <a:lumMod val="75000"/>
                    </a:schemeClr>
                  </a:solidFill>
                </a:rPr>
                <a:t>t</a:t>
              </a:r>
              <a:endParaRPr lang="en-US" sz="35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70" name="TextBox 669"/>
            <p:cNvSpPr txBox="1"/>
            <p:nvPr/>
          </p:nvSpPr>
          <p:spPr>
            <a:xfrm>
              <a:off x="2905139" y="4826555"/>
              <a:ext cx="61437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500" b="1" dirty="0" smtClean="0">
                  <a:solidFill>
                    <a:schemeClr val="accent3">
                      <a:lumMod val="75000"/>
                    </a:schemeClr>
                  </a:solidFill>
                </a:rPr>
                <a:t>t</a:t>
              </a:r>
              <a:r>
                <a:rPr lang="en-US" sz="2000" b="1" dirty="0" smtClean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  <a:endParaRPr lang="en-US" sz="20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671" name="Straight Connector 670"/>
            <p:cNvCxnSpPr/>
            <p:nvPr/>
          </p:nvCxnSpPr>
          <p:spPr>
            <a:xfrm>
              <a:off x="3419474" y="6696802"/>
              <a:ext cx="320665" cy="3408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2" name="Straight Connector 671"/>
            <p:cNvCxnSpPr/>
            <p:nvPr/>
          </p:nvCxnSpPr>
          <p:spPr>
            <a:xfrm>
              <a:off x="3419474" y="5157788"/>
              <a:ext cx="320665" cy="3408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3" name="Straight Connector 672"/>
            <p:cNvCxnSpPr/>
            <p:nvPr/>
          </p:nvCxnSpPr>
          <p:spPr>
            <a:xfrm>
              <a:off x="3411471" y="8201025"/>
              <a:ext cx="320665" cy="3408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66" name="Rectangle 665"/>
          <p:cNvSpPr/>
          <p:nvPr/>
        </p:nvSpPr>
        <p:spPr>
          <a:xfrm>
            <a:off x="6093040" y="11651815"/>
            <a:ext cx="5514021" cy="9725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Title 1"/>
          <p:cNvSpPr txBox="1">
            <a:spLocks/>
          </p:cNvSpPr>
          <p:nvPr/>
        </p:nvSpPr>
        <p:spPr>
          <a:xfrm>
            <a:off x="2140540" y="9344764"/>
            <a:ext cx="14667183" cy="876060"/>
          </a:xfrm>
          <a:prstGeom prst="rect">
            <a:avLst/>
          </a:prstGeom>
        </p:spPr>
        <p:txBody>
          <a:bodyPr vert="horz" lIns="92378" tIns="46188" rIns="92378" bIns="46188" rtlCol="0" anchor="b">
            <a:noAutofit/>
          </a:bodyPr>
          <a:lstStyle>
            <a:lvl1pPr algn="ctr" defTabSz="31751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8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ELEMENTS OF REALITY OF PRE AND POSTSELECTED SYSTEM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636" name="Group 635"/>
          <p:cNvGrpSpPr/>
          <p:nvPr/>
        </p:nvGrpSpPr>
        <p:grpSpPr>
          <a:xfrm>
            <a:off x="693966" y="33162081"/>
            <a:ext cx="30673543" cy="9204425"/>
            <a:chOff x="870701" y="480751"/>
            <a:chExt cx="30673543" cy="9204425"/>
          </a:xfrm>
        </p:grpSpPr>
        <p:sp>
          <p:nvSpPr>
            <p:cNvPr id="637" name="Rounded Rectangle 636"/>
            <p:cNvSpPr/>
            <p:nvPr/>
          </p:nvSpPr>
          <p:spPr>
            <a:xfrm>
              <a:off x="870701" y="480751"/>
              <a:ext cx="30465956" cy="9204425"/>
            </a:xfrm>
            <a:prstGeom prst="roundRect">
              <a:avLst>
                <a:gd name="adj" fmla="val 8834"/>
              </a:avLst>
            </a:prstGeom>
            <a:noFill/>
            <a:ln w="635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20"/>
            </a:p>
          </p:txBody>
        </p:sp>
        <p:sp>
          <p:nvSpPr>
            <p:cNvPr id="638" name="Title 1"/>
            <p:cNvSpPr txBox="1">
              <a:spLocks/>
            </p:cNvSpPr>
            <p:nvPr/>
          </p:nvSpPr>
          <p:spPr>
            <a:xfrm>
              <a:off x="5384979" y="496574"/>
              <a:ext cx="18415915" cy="897191"/>
            </a:xfrm>
            <a:prstGeom prst="rect">
              <a:avLst/>
            </a:prstGeom>
          </p:spPr>
          <p:txBody>
            <a:bodyPr vert="horz" lIns="92378" tIns="46188" rIns="92378" bIns="46188" rtlCol="0" anchor="b">
              <a:noAutofit/>
            </a:bodyPr>
            <a:lstStyle>
              <a:lvl1pPr algn="ctr" defTabSz="317516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83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solidFill>
                    <a:srgbClr val="FF0000"/>
                  </a:solidFill>
                </a:rPr>
                <a:t>SWITCHING OFF THE INTERACTIONS THROUGH QUANTUM PIGEONHOLE EFFECT</a:t>
              </a:r>
              <a:endParaRPr lang="en-US" sz="4000" b="1" dirty="0">
                <a:solidFill>
                  <a:srgbClr val="FF0000"/>
                </a:solidFill>
                <a:latin typeface="Berlin Sans FB Demi" panose="020E0802020502020306" pitchFamily="34" charset="0"/>
              </a:endParaRPr>
            </a:p>
          </p:txBody>
        </p:sp>
        <p:grpSp>
          <p:nvGrpSpPr>
            <p:cNvPr id="639" name="Group 638"/>
            <p:cNvGrpSpPr/>
            <p:nvPr/>
          </p:nvGrpSpPr>
          <p:grpSpPr>
            <a:xfrm>
              <a:off x="1259311" y="1712521"/>
              <a:ext cx="4048717" cy="6427463"/>
              <a:chOff x="272423" y="2636322"/>
              <a:chExt cx="3289516" cy="5692191"/>
            </a:xfrm>
          </p:grpSpPr>
          <p:sp>
            <p:nvSpPr>
              <p:cNvPr id="911" name="Title 1"/>
              <p:cNvSpPr txBox="1">
                <a:spLocks/>
              </p:cNvSpPr>
              <p:nvPr/>
            </p:nvSpPr>
            <p:spPr>
              <a:xfrm>
                <a:off x="1194825" y="2724129"/>
                <a:ext cx="2367114" cy="816864"/>
              </a:xfrm>
              <a:prstGeom prst="rect">
                <a:avLst/>
              </a:prstGeom>
            </p:spPr>
            <p:txBody>
              <a:bodyPr vert="horz" lIns="92378" tIns="46188" rIns="92378" bIns="46188" rtlCol="0" anchor="b">
                <a:noAutofit/>
              </a:bodyPr>
              <a:lstStyle>
                <a:lvl1pPr algn="ctr" defTabSz="31751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0834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b="1" dirty="0" smtClean="0"/>
                  <a:t>SINGLE BI-PARTICLE INTERACTION</a:t>
                </a:r>
                <a:endParaRPr lang="en-US" sz="2000" b="1" dirty="0"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912" name="PC"/>
              <p:cNvSpPr>
                <a:spLocks noEditPoints="1" noChangeArrowheads="1"/>
              </p:cNvSpPr>
              <p:nvPr/>
            </p:nvSpPr>
            <p:spPr bwMode="auto">
              <a:xfrm rot="10800000">
                <a:off x="1954476" y="7489251"/>
                <a:ext cx="648993" cy="504198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214748364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2802 w 21600"/>
                  <a:gd name="T19" fmla="*/ 3891 h 21600"/>
                  <a:gd name="T20" fmla="*/ 19065 w 21600"/>
                  <a:gd name="T21" fmla="*/ 142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extrusionOk="0">
                    <a:moveTo>
                      <a:pt x="21600" y="10851"/>
                    </a:moveTo>
                    <a:lnTo>
                      <a:pt x="21600" y="0"/>
                    </a:lnTo>
                    <a:lnTo>
                      <a:pt x="10823" y="0"/>
                    </a:lnTo>
                    <a:lnTo>
                      <a:pt x="0" y="0"/>
                    </a:lnTo>
                    <a:lnTo>
                      <a:pt x="0" y="10919"/>
                    </a:lnTo>
                    <a:lnTo>
                      <a:pt x="0" y="19328"/>
                    </a:lnTo>
                    <a:lnTo>
                      <a:pt x="5924" y="19328"/>
                    </a:lnTo>
                    <a:lnTo>
                      <a:pt x="6494" y="21600"/>
                    </a:lnTo>
                    <a:lnTo>
                      <a:pt x="10663" y="21600"/>
                    </a:lnTo>
                    <a:lnTo>
                      <a:pt x="15334" y="21600"/>
                    </a:lnTo>
                    <a:lnTo>
                      <a:pt x="15904" y="19328"/>
                    </a:lnTo>
                    <a:lnTo>
                      <a:pt x="21600" y="19328"/>
                    </a:lnTo>
                    <a:lnTo>
                      <a:pt x="21600" y="10851"/>
                    </a:lnTo>
                    <a:close/>
                  </a:path>
                  <a:path w="21600" h="21600" extrusionOk="0"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19367" y="14750"/>
                    </a:lnTo>
                    <a:lnTo>
                      <a:pt x="19367" y="3459"/>
                    </a:lnTo>
                    <a:lnTo>
                      <a:pt x="2461" y="3459"/>
                    </a:lnTo>
                    <a:lnTo>
                      <a:pt x="2461" y="14750"/>
                    </a:lnTo>
                    <a:lnTo>
                      <a:pt x="4967" y="14750"/>
                    </a:lnTo>
                    <a:lnTo>
                      <a:pt x="5924" y="19159"/>
                    </a:lnTo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2461" y="1475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 rtl="1"/>
                <a:endParaRPr lang="he-IL" sz="140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13" name="Straight Connector 912"/>
              <p:cNvCxnSpPr/>
              <p:nvPr/>
            </p:nvCxnSpPr>
            <p:spPr>
              <a:xfrm flipV="1">
                <a:off x="2199016" y="4232478"/>
                <a:ext cx="16268" cy="3289602"/>
              </a:xfrm>
              <a:prstGeom prst="line">
                <a:avLst/>
              </a:prstGeom>
              <a:no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  <p:cxnSp>
            <p:nvCxnSpPr>
              <p:cNvPr id="914" name="Straight Connector 913"/>
              <p:cNvCxnSpPr/>
              <p:nvPr/>
            </p:nvCxnSpPr>
            <p:spPr>
              <a:xfrm flipV="1">
                <a:off x="2327168" y="4232478"/>
                <a:ext cx="5290" cy="324411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915" name="Straight Connector 914"/>
              <p:cNvCxnSpPr/>
              <p:nvPr/>
            </p:nvCxnSpPr>
            <p:spPr>
              <a:xfrm flipV="1">
                <a:off x="2267590" y="4219816"/>
                <a:ext cx="16268" cy="3289602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pic>
            <p:nvPicPr>
              <p:cNvPr id="916" name="Picture 2" descr="D:\Greg\UniPhysics\THESIS\conference\interaction-arm.png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 rot="5400000">
                <a:off x="1923311" y="5851658"/>
                <a:ext cx="721092" cy="571511"/>
              </a:xfrm>
              <a:prstGeom prst="rect">
                <a:avLst/>
              </a:prstGeom>
              <a:noFill/>
            </p:spPr>
          </p:pic>
          <p:pic>
            <p:nvPicPr>
              <p:cNvPr id="917" name="Picture 5" descr="D:\Greg\UniPhysics\THESIS\conference\detector.png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 rot="16200000">
                <a:off x="1856987" y="3532577"/>
                <a:ext cx="909179" cy="936185"/>
              </a:xfrm>
              <a:prstGeom prst="rect">
                <a:avLst/>
              </a:prstGeom>
              <a:noFill/>
            </p:spPr>
          </p:pic>
          <p:sp>
            <p:nvSpPr>
              <p:cNvPr id="918" name="Rounded Rectangle 917"/>
              <p:cNvSpPr/>
              <p:nvPr/>
            </p:nvSpPr>
            <p:spPr>
              <a:xfrm>
                <a:off x="660608" y="2636322"/>
                <a:ext cx="2900229" cy="5692191"/>
              </a:xfrm>
              <a:prstGeom prst="roundRect">
                <a:avLst>
                  <a:gd name="adj" fmla="val 0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20"/>
              </a:p>
            </p:txBody>
          </p:sp>
          <p:pic>
            <p:nvPicPr>
              <p:cNvPr id="919" name="Picture 2" descr="D:\Greg\UniPhysics\THESIS\conference\interaction-arm.png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 rot="5400000">
                <a:off x="678547" y="2996135"/>
                <a:ext cx="721092" cy="571511"/>
              </a:xfrm>
              <a:prstGeom prst="rect">
                <a:avLst/>
              </a:prstGeom>
              <a:noFill/>
            </p:spPr>
          </p:pic>
          <p:grpSp>
            <p:nvGrpSpPr>
              <p:cNvPr id="920" name="Group 919"/>
              <p:cNvGrpSpPr/>
              <p:nvPr/>
            </p:nvGrpSpPr>
            <p:grpSpPr>
              <a:xfrm>
                <a:off x="2202418" y="4245381"/>
                <a:ext cx="1158313" cy="906954"/>
                <a:chOff x="16664802" y="4479169"/>
                <a:chExt cx="1158313" cy="906954"/>
              </a:xfrm>
            </p:grpSpPr>
            <p:grpSp>
              <p:nvGrpSpPr>
                <p:cNvPr id="953" name="Group 952"/>
                <p:cNvGrpSpPr/>
                <p:nvPr/>
              </p:nvGrpSpPr>
              <p:grpSpPr>
                <a:xfrm rot="16382149">
                  <a:off x="16790482" y="4353489"/>
                  <a:ext cx="906954" cy="1158313"/>
                  <a:chOff x="2523239" y="9689151"/>
                  <a:chExt cx="1090753" cy="1340986"/>
                </a:xfrm>
              </p:grpSpPr>
              <p:sp>
                <p:nvSpPr>
                  <p:cNvPr id="955" name="Oval 954"/>
                  <p:cNvSpPr/>
                  <p:nvPr/>
                </p:nvSpPr>
                <p:spPr>
                  <a:xfrm>
                    <a:off x="3180882" y="10705664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70C0"/>
                      </a:gs>
                      <a:gs pos="34000">
                        <a:srgbClr val="00B0F0"/>
                      </a:gs>
                      <a:gs pos="61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Oval 955"/>
                  <p:cNvSpPr/>
                  <p:nvPr/>
                </p:nvSpPr>
                <p:spPr>
                  <a:xfrm>
                    <a:off x="3063856" y="10357679"/>
                    <a:ext cx="178351" cy="162227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B050"/>
                      </a:gs>
                      <a:gs pos="63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7" name="Oval 956"/>
                  <p:cNvSpPr/>
                  <p:nvPr/>
                </p:nvSpPr>
                <p:spPr>
                  <a:xfrm>
                    <a:off x="2588476" y="10004621"/>
                    <a:ext cx="1025516" cy="102551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58" name="Straight Connector 957"/>
                  <p:cNvCxnSpPr>
                    <a:stCxn id="959" idx="1"/>
                  </p:cNvCxnSpPr>
                  <p:nvPr/>
                </p:nvCxnSpPr>
                <p:spPr>
                  <a:xfrm rot="5217851" flipV="1">
                    <a:off x="2896851" y="9648623"/>
                    <a:ext cx="304304" cy="53258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9" name="Oval 958"/>
                  <p:cNvSpPr/>
                  <p:nvPr/>
                </p:nvSpPr>
                <p:spPr>
                  <a:xfrm rot="7313457">
                    <a:off x="2557517" y="9654873"/>
                    <a:ext cx="197762" cy="266317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60" name="Straight Connector 959"/>
                  <p:cNvCxnSpPr/>
                  <p:nvPr/>
                </p:nvCxnSpPr>
                <p:spPr>
                  <a:xfrm>
                    <a:off x="2659320" y="9905694"/>
                    <a:ext cx="2889" cy="33781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54" name="Oval 953"/>
                <p:cNvSpPr/>
                <p:nvPr/>
              </p:nvSpPr>
              <p:spPr>
                <a:xfrm rot="16382149">
                  <a:off x="17252639" y="5125845"/>
                  <a:ext cx="148298" cy="140128"/>
                </a:xfrm>
                <a:prstGeom prst="ellipse">
                  <a:avLst/>
                </a:prstGeom>
                <a:gradFill flip="none" rotWithShape="1">
                  <a:gsLst>
                    <a:gs pos="12000">
                      <a:srgbClr val="FF0000"/>
                    </a:gs>
                    <a:gs pos="63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1" name="Group 920"/>
              <p:cNvGrpSpPr/>
              <p:nvPr/>
            </p:nvGrpSpPr>
            <p:grpSpPr>
              <a:xfrm>
                <a:off x="2201119" y="6282479"/>
                <a:ext cx="1158305" cy="906954"/>
                <a:chOff x="16664743" y="4479172"/>
                <a:chExt cx="1158305" cy="906954"/>
              </a:xfrm>
            </p:grpSpPr>
            <p:grpSp>
              <p:nvGrpSpPr>
                <p:cNvPr id="945" name="Group 944"/>
                <p:cNvGrpSpPr/>
                <p:nvPr/>
              </p:nvGrpSpPr>
              <p:grpSpPr>
                <a:xfrm rot="16382149">
                  <a:off x="16790419" y="4353496"/>
                  <a:ext cx="906954" cy="1158305"/>
                  <a:chOff x="2523239" y="9689151"/>
                  <a:chExt cx="1090753" cy="1340986"/>
                </a:xfrm>
              </p:grpSpPr>
              <p:sp>
                <p:nvSpPr>
                  <p:cNvPr id="947" name="Oval 946"/>
                  <p:cNvSpPr/>
                  <p:nvPr/>
                </p:nvSpPr>
                <p:spPr>
                  <a:xfrm>
                    <a:off x="3089360" y="10542092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70C0"/>
                      </a:gs>
                      <a:gs pos="34000">
                        <a:srgbClr val="00B0F0"/>
                      </a:gs>
                      <a:gs pos="61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8" name="Oval 947"/>
                  <p:cNvSpPr/>
                  <p:nvPr/>
                </p:nvSpPr>
                <p:spPr>
                  <a:xfrm>
                    <a:off x="3085509" y="10346033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B050"/>
                      </a:gs>
                      <a:gs pos="63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9" name="Oval 948"/>
                  <p:cNvSpPr/>
                  <p:nvPr/>
                </p:nvSpPr>
                <p:spPr>
                  <a:xfrm>
                    <a:off x="2588476" y="10004621"/>
                    <a:ext cx="1025516" cy="102551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50" name="Straight Connector 949"/>
                  <p:cNvCxnSpPr>
                    <a:stCxn id="951" idx="1"/>
                  </p:cNvCxnSpPr>
                  <p:nvPr/>
                </p:nvCxnSpPr>
                <p:spPr>
                  <a:xfrm rot="5217851" flipV="1">
                    <a:off x="2896851" y="9648623"/>
                    <a:ext cx="304304" cy="53258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1" name="Oval 950"/>
                  <p:cNvSpPr/>
                  <p:nvPr/>
                </p:nvSpPr>
                <p:spPr>
                  <a:xfrm rot="7313457">
                    <a:off x="2557517" y="9654873"/>
                    <a:ext cx="197762" cy="266317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2659320" y="9905694"/>
                    <a:ext cx="2889" cy="33781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46" name="Oval 945"/>
                <p:cNvSpPr/>
                <p:nvPr/>
              </p:nvSpPr>
              <p:spPr>
                <a:xfrm rot="16382149">
                  <a:off x="17312040" y="4901284"/>
                  <a:ext cx="148298" cy="140128"/>
                </a:xfrm>
                <a:prstGeom prst="ellipse">
                  <a:avLst/>
                </a:prstGeom>
                <a:gradFill flip="none" rotWithShape="1">
                  <a:gsLst>
                    <a:gs pos="12000">
                      <a:srgbClr val="FF0000"/>
                    </a:gs>
                    <a:gs pos="63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2" name="Group 921"/>
              <p:cNvGrpSpPr/>
              <p:nvPr/>
            </p:nvGrpSpPr>
            <p:grpSpPr>
              <a:xfrm>
                <a:off x="272423" y="4185393"/>
                <a:ext cx="1952125" cy="3141883"/>
                <a:chOff x="997234" y="8618121"/>
                <a:chExt cx="2877310" cy="4156116"/>
              </a:xfrm>
            </p:grpSpPr>
            <p:pic>
              <p:nvPicPr>
                <p:cNvPr id="933" name="Picture 2" descr="D:\Greg\UniPhysics\THESIS\conference\interaction-arm.png"/>
                <p:cNvPicPr>
                  <a:picLocks noChangeAspect="1" noChangeArrowheads="1"/>
                </p:cNvPicPr>
                <p:nvPr/>
              </p:nvPicPr>
              <p:blipFill>
                <a:blip r:embed="rId31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2">
                          <a14:imgEffect>
                            <a14:artisticPhotocopy/>
                          </a14:imgEffect>
                          <a14:imgEffect>
                            <a14:colorTemperature colorTemp="10094"/>
                          </a14:imgEffect>
                          <a14:imgEffect>
                            <a14:saturation sat="204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620697" y="9182925"/>
                  <a:ext cx="3630384" cy="2877310"/>
                </a:xfrm>
                <a:prstGeom prst="rect">
                  <a:avLst/>
                </a:prstGeom>
                <a:noFill/>
                <a:scene3d>
                  <a:camera prst="orthographicFront"/>
                  <a:lightRig rig="chilly" dir="t"/>
                </a:scene3d>
                <a:sp3d/>
              </p:spPr>
            </p:pic>
            <p:cxnSp>
              <p:nvCxnSpPr>
                <p:cNvPr id="934" name="Straight Connector 933"/>
                <p:cNvCxnSpPr/>
                <p:nvPr/>
              </p:nvCxnSpPr>
              <p:spPr>
                <a:xfrm flipH="1" flipV="1">
                  <a:off x="2243050" y="8637101"/>
                  <a:ext cx="1383" cy="4129574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935" name="Straight Connector 934"/>
                <p:cNvCxnSpPr/>
                <p:nvPr/>
              </p:nvCxnSpPr>
              <p:spPr>
                <a:xfrm flipH="1" flipV="1">
                  <a:off x="2479799" y="12001384"/>
                  <a:ext cx="3949" cy="772853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936" name="Straight Connector 935"/>
                <p:cNvCxnSpPr/>
                <p:nvPr/>
              </p:nvCxnSpPr>
              <p:spPr>
                <a:xfrm flipH="1" flipV="1">
                  <a:off x="2743032" y="11995813"/>
                  <a:ext cx="3279" cy="771525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937" name="Straight Connector 936"/>
                <p:cNvCxnSpPr/>
                <p:nvPr/>
              </p:nvCxnSpPr>
              <p:spPr>
                <a:xfrm flipH="1" flipV="1">
                  <a:off x="2576963" y="9489017"/>
                  <a:ext cx="16602" cy="2304305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938" name="Straight Connector 937"/>
                <p:cNvCxnSpPr/>
                <p:nvPr/>
              </p:nvCxnSpPr>
              <p:spPr>
                <a:xfrm flipH="1" flipV="1">
                  <a:off x="2633519" y="9511763"/>
                  <a:ext cx="25530" cy="2281558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939" name="Straight Connector 938"/>
                <p:cNvCxnSpPr/>
                <p:nvPr/>
              </p:nvCxnSpPr>
              <p:spPr>
                <a:xfrm flipH="1" flipV="1">
                  <a:off x="2482447" y="8618121"/>
                  <a:ext cx="2871" cy="654209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940" name="Straight Connector 939"/>
                <p:cNvCxnSpPr/>
                <p:nvPr/>
              </p:nvCxnSpPr>
              <p:spPr>
                <a:xfrm flipH="1" flipV="1">
                  <a:off x="2766704" y="8632142"/>
                  <a:ext cx="3497" cy="65421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2630828" y="9243483"/>
                  <a:ext cx="139849" cy="276743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942" name="Straight Connector 941"/>
                <p:cNvCxnSpPr/>
                <p:nvPr/>
              </p:nvCxnSpPr>
              <p:spPr>
                <a:xfrm flipH="1" flipV="1">
                  <a:off x="2659049" y="11793320"/>
                  <a:ext cx="81076" cy="20183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943" name="Straight Connector 942"/>
                <p:cNvCxnSpPr/>
                <p:nvPr/>
              </p:nvCxnSpPr>
              <p:spPr>
                <a:xfrm flipH="1" flipV="1">
                  <a:off x="2479799" y="9243483"/>
                  <a:ext cx="89137" cy="268281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944" name="Straight Connector 943"/>
                <p:cNvCxnSpPr/>
                <p:nvPr/>
              </p:nvCxnSpPr>
              <p:spPr>
                <a:xfrm flipV="1">
                  <a:off x="2482200" y="11761950"/>
                  <a:ext cx="114056" cy="249453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640" name="Group 639"/>
            <p:cNvGrpSpPr/>
            <p:nvPr/>
          </p:nvGrpSpPr>
          <p:grpSpPr>
            <a:xfrm>
              <a:off x="5618913" y="1718303"/>
              <a:ext cx="4533799" cy="6430314"/>
              <a:chOff x="3690260" y="2603976"/>
              <a:chExt cx="3477698" cy="5691622"/>
            </a:xfrm>
          </p:grpSpPr>
          <p:pic>
            <p:nvPicPr>
              <p:cNvPr id="871" name="Picture 2" descr="D:\Greg\UniPhysics\THESIS\conference\interaction-arm.png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398831" y="5617936"/>
                <a:ext cx="843766" cy="702728"/>
              </a:xfrm>
              <a:prstGeom prst="rect">
                <a:avLst/>
              </a:prstGeom>
              <a:noFill/>
            </p:spPr>
          </p:pic>
          <p:sp>
            <p:nvSpPr>
              <p:cNvPr id="872" name="PC"/>
              <p:cNvSpPr>
                <a:spLocks noEditPoints="1" noChangeArrowheads="1"/>
              </p:cNvSpPr>
              <p:nvPr/>
            </p:nvSpPr>
            <p:spPr bwMode="auto">
              <a:xfrm rot="10800000">
                <a:off x="5491332" y="7479350"/>
                <a:ext cx="648993" cy="504198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214748364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2802 w 21600"/>
                  <a:gd name="T19" fmla="*/ 3891 h 21600"/>
                  <a:gd name="T20" fmla="*/ 19065 w 21600"/>
                  <a:gd name="T21" fmla="*/ 142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extrusionOk="0">
                    <a:moveTo>
                      <a:pt x="21600" y="10851"/>
                    </a:moveTo>
                    <a:lnTo>
                      <a:pt x="21600" y="0"/>
                    </a:lnTo>
                    <a:lnTo>
                      <a:pt x="10823" y="0"/>
                    </a:lnTo>
                    <a:lnTo>
                      <a:pt x="0" y="0"/>
                    </a:lnTo>
                    <a:lnTo>
                      <a:pt x="0" y="10919"/>
                    </a:lnTo>
                    <a:lnTo>
                      <a:pt x="0" y="19328"/>
                    </a:lnTo>
                    <a:lnTo>
                      <a:pt x="5924" y="19328"/>
                    </a:lnTo>
                    <a:lnTo>
                      <a:pt x="6494" y="21600"/>
                    </a:lnTo>
                    <a:lnTo>
                      <a:pt x="10663" y="21600"/>
                    </a:lnTo>
                    <a:lnTo>
                      <a:pt x="15334" y="21600"/>
                    </a:lnTo>
                    <a:lnTo>
                      <a:pt x="15904" y="19328"/>
                    </a:lnTo>
                    <a:lnTo>
                      <a:pt x="21600" y="19328"/>
                    </a:lnTo>
                    <a:lnTo>
                      <a:pt x="21600" y="10851"/>
                    </a:lnTo>
                    <a:close/>
                  </a:path>
                  <a:path w="21600" h="21600" extrusionOk="0"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19367" y="14750"/>
                    </a:lnTo>
                    <a:lnTo>
                      <a:pt x="19367" y="3459"/>
                    </a:lnTo>
                    <a:lnTo>
                      <a:pt x="2461" y="3459"/>
                    </a:lnTo>
                    <a:lnTo>
                      <a:pt x="2461" y="14750"/>
                    </a:lnTo>
                    <a:lnTo>
                      <a:pt x="4967" y="14750"/>
                    </a:lnTo>
                    <a:lnTo>
                      <a:pt x="5924" y="19159"/>
                    </a:lnTo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2461" y="1475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 rtl="1"/>
                <a:endParaRPr lang="he-IL" sz="140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73" name="Straight Connector 872"/>
              <p:cNvCxnSpPr/>
              <p:nvPr/>
            </p:nvCxnSpPr>
            <p:spPr>
              <a:xfrm flipV="1">
                <a:off x="5735872" y="4222577"/>
                <a:ext cx="16268" cy="3289602"/>
              </a:xfrm>
              <a:prstGeom prst="line">
                <a:avLst/>
              </a:prstGeom>
              <a:no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  <p:cxnSp>
            <p:nvCxnSpPr>
              <p:cNvPr id="874" name="Straight Connector 873"/>
              <p:cNvCxnSpPr/>
              <p:nvPr/>
            </p:nvCxnSpPr>
            <p:spPr>
              <a:xfrm flipV="1">
                <a:off x="5864024" y="4222577"/>
                <a:ext cx="5290" cy="324411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875" name="Straight Connector 874"/>
              <p:cNvCxnSpPr/>
              <p:nvPr/>
            </p:nvCxnSpPr>
            <p:spPr>
              <a:xfrm flipV="1">
                <a:off x="5804446" y="4209915"/>
                <a:ext cx="16268" cy="3289602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pic>
            <p:nvPicPr>
              <p:cNvPr id="876" name="Picture 5" descr="D:\Greg\UniPhysics\THESIS\conference\detector.png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 rot="16200000">
                <a:off x="5402505" y="3551851"/>
                <a:ext cx="852025" cy="936185"/>
              </a:xfrm>
              <a:prstGeom prst="rect">
                <a:avLst/>
              </a:prstGeom>
              <a:noFill/>
            </p:spPr>
          </p:pic>
          <p:grpSp>
            <p:nvGrpSpPr>
              <p:cNvPr id="877" name="Group 876"/>
              <p:cNvGrpSpPr/>
              <p:nvPr/>
            </p:nvGrpSpPr>
            <p:grpSpPr>
              <a:xfrm>
                <a:off x="5714001" y="6303979"/>
                <a:ext cx="1158305" cy="906954"/>
                <a:chOff x="16664743" y="4479172"/>
                <a:chExt cx="1158305" cy="906954"/>
              </a:xfrm>
            </p:grpSpPr>
            <p:grpSp>
              <p:nvGrpSpPr>
                <p:cNvPr id="903" name="Group 902"/>
                <p:cNvGrpSpPr/>
                <p:nvPr/>
              </p:nvGrpSpPr>
              <p:grpSpPr>
                <a:xfrm rot="16382149">
                  <a:off x="16790419" y="4353496"/>
                  <a:ext cx="906954" cy="1158305"/>
                  <a:chOff x="2523239" y="9689151"/>
                  <a:chExt cx="1090753" cy="1340986"/>
                </a:xfrm>
              </p:grpSpPr>
              <p:sp>
                <p:nvSpPr>
                  <p:cNvPr id="905" name="Oval 904"/>
                  <p:cNvSpPr/>
                  <p:nvPr/>
                </p:nvSpPr>
                <p:spPr>
                  <a:xfrm>
                    <a:off x="3089360" y="10542092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70C0"/>
                      </a:gs>
                      <a:gs pos="34000">
                        <a:srgbClr val="00B0F0"/>
                      </a:gs>
                      <a:gs pos="61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6" name="Oval 905"/>
                  <p:cNvSpPr/>
                  <p:nvPr/>
                </p:nvSpPr>
                <p:spPr>
                  <a:xfrm>
                    <a:off x="3085509" y="10346033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B050"/>
                      </a:gs>
                      <a:gs pos="63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7" name="Oval 906"/>
                  <p:cNvSpPr/>
                  <p:nvPr/>
                </p:nvSpPr>
                <p:spPr>
                  <a:xfrm>
                    <a:off x="2588476" y="10004621"/>
                    <a:ext cx="1025516" cy="102551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08" name="Straight Connector 907"/>
                  <p:cNvCxnSpPr>
                    <a:stCxn id="909" idx="1"/>
                  </p:cNvCxnSpPr>
                  <p:nvPr/>
                </p:nvCxnSpPr>
                <p:spPr>
                  <a:xfrm rot="5217851" flipV="1">
                    <a:off x="2896851" y="9648623"/>
                    <a:ext cx="304304" cy="53258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Oval 908"/>
                  <p:cNvSpPr/>
                  <p:nvPr/>
                </p:nvSpPr>
                <p:spPr>
                  <a:xfrm rot="7313457">
                    <a:off x="2557517" y="9654873"/>
                    <a:ext cx="197762" cy="266317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10" name="Straight Connector 909"/>
                  <p:cNvCxnSpPr/>
                  <p:nvPr/>
                </p:nvCxnSpPr>
                <p:spPr>
                  <a:xfrm>
                    <a:off x="2659320" y="9905694"/>
                    <a:ext cx="2889" cy="33781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4" name="Oval 903"/>
                <p:cNvSpPr/>
                <p:nvPr/>
              </p:nvSpPr>
              <p:spPr>
                <a:xfrm rot="16382149">
                  <a:off x="17312040" y="4901284"/>
                  <a:ext cx="148298" cy="140128"/>
                </a:xfrm>
                <a:prstGeom prst="ellipse">
                  <a:avLst/>
                </a:prstGeom>
                <a:gradFill flip="none" rotWithShape="1">
                  <a:gsLst>
                    <a:gs pos="12000">
                      <a:srgbClr val="FF0000"/>
                    </a:gs>
                    <a:gs pos="63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8" name="Group 877"/>
              <p:cNvGrpSpPr/>
              <p:nvPr/>
            </p:nvGrpSpPr>
            <p:grpSpPr>
              <a:xfrm>
                <a:off x="5744782" y="4239563"/>
                <a:ext cx="1158305" cy="906954"/>
                <a:chOff x="16664743" y="4479172"/>
                <a:chExt cx="1158305" cy="906954"/>
              </a:xfrm>
            </p:grpSpPr>
            <p:grpSp>
              <p:nvGrpSpPr>
                <p:cNvPr id="895" name="Group 894"/>
                <p:cNvGrpSpPr/>
                <p:nvPr/>
              </p:nvGrpSpPr>
              <p:grpSpPr>
                <a:xfrm rot="16382149">
                  <a:off x="16790419" y="4353496"/>
                  <a:ext cx="906954" cy="1158305"/>
                  <a:chOff x="2523239" y="9689151"/>
                  <a:chExt cx="1090753" cy="1340986"/>
                </a:xfrm>
              </p:grpSpPr>
              <p:sp>
                <p:nvSpPr>
                  <p:cNvPr id="897" name="Oval 896"/>
                  <p:cNvSpPr/>
                  <p:nvPr/>
                </p:nvSpPr>
                <p:spPr>
                  <a:xfrm>
                    <a:off x="3116393" y="10570156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70C0"/>
                      </a:gs>
                      <a:gs pos="34000">
                        <a:srgbClr val="00B0F0"/>
                      </a:gs>
                      <a:gs pos="61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8" name="Oval 897"/>
                  <p:cNvSpPr/>
                  <p:nvPr/>
                </p:nvSpPr>
                <p:spPr>
                  <a:xfrm>
                    <a:off x="3109576" y="10320267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B050"/>
                      </a:gs>
                      <a:gs pos="63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9" name="Oval 898"/>
                  <p:cNvSpPr/>
                  <p:nvPr/>
                </p:nvSpPr>
                <p:spPr>
                  <a:xfrm>
                    <a:off x="2588476" y="10004621"/>
                    <a:ext cx="1025516" cy="102551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00" name="Straight Connector 899"/>
                  <p:cNvCxnSpPr>
                    <a:stCxn id="901" idx="1"/>
                  </p:cNvCxnSpPr>
                  <p:nvPr/>
                </p:nvCxnSpPr>
                <p:spPr>
                  <a:xfrm rot="5217851" flipV="1">
                    <a:off x="2896851" y="9648623"/>
                    <a:ext cx="304304" cy="53258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1" name="Oval 900"/>
                  <p:cNvSpPr/>
                  <p:nvPr/>
                </p:nvSpPr>
                <p:spPr>
                  <a:xfrm rot="7313457">
                    <a:off x="2557517" y="9654873"/>
                    <a:ext cx="197762" cy="266317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02" name="Straight Connector 901"/>
                  <p:cNvCxnSpPr/>
                  <p:nvPr/>
                </p:nvCxnSpPr>
                <p:spPr>
                  <a:xfrm>
                    <a:off x="2659320" y="9905694"/>
                    <a:ext cx="2889" cy="33781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6" name="Oval 895"/>
                <p:cNvSpPr/>
                <p:nvPr/>
              </p:nvSpPr>
              <p:spPr>
                <a:xfrm rot="16382149">
                  <a:off x="17312040" y="4947847"/>
                  <a:ext cx="148298" cy="140128"/>
                </a:xfrm>
                <a:prstGeom prst="ellipse">
                  <a:avLst/>
                </a:prstGeom>
                <a:gradFill flip="none" rotWithShape="1">
                  <a:gsLst>
                    <a:gs pos="12000">
                      <a:srgbClr val="FF0000"/>
                    </a:gs>
                    <a:gs pos="63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9" name="Rounded Rectangle 878"/>
              <p:cNvSpPr/>
              <p:nvPr/>
            </p:nvSpPr>
            <p:spPr>
              <a:xfrm>
                <a:off x="4158085" y="2636322"/>
                <a:ext cx="3009873" cy="5659276"/>
              </a:xfrm>
              <a:prstGeom prst="roundRect">
                <a:avLst>
                  <a:gd name="adj" fmla="val 0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20"/>
              </a:p>
            </p:txBody>
          </p:sp>
          <p:pic>
            <p:nvPicPr>
              <p:cNvPr id="880" name="Picture 2" descr="D:\Greg\UniPhysics\THESIS\conference\interaction-arm.png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033598" y="2842870"/>
                <a:ext cx="843766" cy="702728"/>
              </a:xfrm>
              <a:prstGeom prst="rect">
                <a:avLst/>
              </a:prstGeom>
              <a:noFill/>
            </p:spPr>
          </p:pic>
          <p:sp>
            <p:nvSpPr>
              <p:cNvPr id="881" name="Title 1"/>
              <p:cNvSpPr txBox="1">
                <a:spLocks/>
              </p:cNvSpPr>
              <p:nvPr/>
            </p:nvSpPr>
            <p:spPr>
              <a:xfrm>
                <a:off x="4676273" y="2603976"/>
                <a:ext cx="2377855" cy="897191"/>
              </a:xfrm>
              <a:prstGeom prst="rect">
                <a:avLst/>
              </a:prstGeom>
            </p:spPr>
            <p:txBody>
              <a:bodyPr vert="horz" lIns="92378" tIns="46188" rIns="92378" bIns="46188" rtlCol="0" anchor="b">
                <a:noAutofit/>
              </a:bodyPr>
              <a:lstStyle>
                <a:lvl1pPr algn="ctr" defTabSz="31751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0834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b="1" dirty="0" smtClean="0"/>
                  <a:t>WEAK ALL </a:t>
                </a:r>
                <a:r>
                  <a:rPr lang="en-US" sz="2000" b="1" dirty="0"/>
                  <a:t>BI-PARTICLE </a:t>
                </a:r>
                <a:r>
                  <a:rPr lang="en-US" sz="2000" b="1" dirty="0" smtClean="0"/>
                  <a:t>INTERACTIONS TOGETHER</a:t>
                </a:r>
                <a:endParaRPr lang="en-US" sz="2000" b="1" dirty="0">
                  <a:latin typeface="Berlin Sans FB Demi" panose="020E0802020502020306" pitchFamily="34" charset="0"/>
                </a:endParaRPr>
              </a:p>
            </p:txBody>
          </p:sp>
          <p:grpSp>
            <p:nvGrpSpPr>
              <p:cNvPr id="882" name="Group 881"/>
              <p:cNvGrpSpPr/>
              <p:nvPr/>
            </p:nvGrpSpPr>
            <p:grpSpPr>
              <a:xfrm>
                <a:off x="3690260" y="4274090"/>
                <a:ext cx="2267811" cy="2958826"/>
                <a:chOff x="3962195" y="8848057"/>
                <a:chExt cx="2877310" cy="4011404"/>
              </a:xfrm>
            </p:grpSpPr>
            <p:pic>
              <p:nvPicPr>
                <p:cNvPr id="883" name="Picture 2" descr="D:\Greg\UniPhysics\THESIS\conference\interaction-arm.png"/>
                <p:cNvPicPr>
                  <a:picLocks noChangeAspect="1" noChangeArrowheads="1"/>
                </p:cNvPicPr>
                <p:nvPr/>
              </p:nvPicPr>
              <p:blipFill>
                <a:blip r:embed="rId34">
                  <a:extLst>
                    <a:ext uri="{BEBA8EAE-BF5A-486C-A8C5-ECC9F3942E4B}">
                      <a14:imgProps xmlns:a14="http://schemas.microsoft.com/office/drawing/2010/main">
                        <a14:imgLayer r:embed="rId32">
                          <a14:imgEffect>
                            <a14:artisticPhotocopy/>
                          </a14:imgEffect>
                          <a14:imgEffect>
                            <a14:colorTemperature colorTemp="9502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3585658" y="9441599"/>
                  <a:ext cx="3630384" cy="2877310"/>
                </a:xfrm>
                <a:prstGeom prst="rect">
                  <a:avLst/>
                </a:prstGeom>
                <a:noFill/>
                <a:scene3d>
                  <a:camera prst="orthographicFront"/>
                  <a:lightRig rig="chilly" dir="t"/>
                </a:scene3d>
                <a:sp3d/>
              </p:spPr>
            </p:pic>
            <p:cxnSp>
              <p:nvCxnSpPr>
                <p:cNvPr id="884" name="Straight Connector 883"/>
                <p:cNvCxnSpPr/>
                <p:nvPr/>
              </p:nvCxnSpPr>
              <p:spPr>
                <a:xfrm flipH="1" flipV="1">
                  <a:off x="5199181" y="12240684"/>
                  <a:ext cx="1204" cy="613299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885" name="Straight Connector 884"/>
                <p:cNvCxnSpPr/>
                <p:nvPr/>
              </p:nvCxnSpPr>
              <p:spPr>
                <a:xfrm flipH="1" flipV="1">
                  <a:off x="5442221" y="8848057"/>
                  <a:ext cx="26538" cy="4011404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886" name="Straight Connector 885"/>
                <p:cNvCxnSpPr/>
                <p:nvPr/>
              </p:nvCxnSpPr>
              <p:spPr>
                <a:xfrm flipH="1" flipV="1">
                  <a:off x="5730391" y="12216196"/>
                  <a:ext cx="13615" cy="637787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887" name="Straight Connector 886"/>
                <p:cNvCxnSpPr/>
                <p:nvPr/>
              </p:nvCxnSpPr>
              <p:spPr>
                <a:xfrm flipH="1" flipV="1">
                  <a:off x="5724665" y="8863831"/>
                  <a:ext cx="3497" cy="65421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888" name="Straight Connector 887"/>
                <p:cNvCxnSpPr/>
                <p:nvPr/>
              </p:nvCxnSpPr>
              <p:spPr>
                <a:xfrm flipH="1" flipV="1">
                  <a:off x="5563937" y="9757005"/>
                  <a:ext cx="25530" cy="2281558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889" name="Straight Connector 888"/>
                <p:cNvCxnSpPr/>
                <p:nvPr/>
              </p:nvCxnSpPr>
              <p:spPr>
                <a:xfrm flipV="1">
                  <a:off x="5568390" y="9528841"/>
                  <a:ext cx="148442" cy="228164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890" name="Straight Connector 889"/>
                <p:cNvCxnSpPr/>
                <p:nvPr/>
              </p:nvCxnSpPr>
              <p:spPr>
                <a:xfrm flipH="1" flipV="1">
                  <a:off x="5590970" y="12047127"/>
                  <a:ext cx="129438" cy="174464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891" name="Straight Connector 890"/>
                <p:cNvCxnSpPr/>
                <p:nvPr/>
              </p:nvCxnSpPr>
              <p:spPr>
                <a:xfrm flipH="1" flipV="1">
                  <a:off x="5316088" y="9782555"/>
                  <a:ext cx="25530" cy="2281558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892" name="Straight Connector 891"/>
                <p:cNvCxnSpPr/>
                <p:nvPr/>
              </p:nvCxnSpPr>
              <p:spPr>
                <a:xfrm flipH="1" flipV="1">
                  <a:off x="5153845" y="9562458"/>
                  <a:ext cx="166165" cy="211950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893" name="Straight Connector 892"/>
                <p:cNvCxnSpPr/>
                <p:nvPr/>
              </p:nvCxnSpPr>
              <p:spPr>
                <a:xfrm flipV="1">
                  <a:off x="5194885" y="12047451"/>
                  <a:ext cx="146733" cy="205862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894" name="Straight Connector 893"/>
                <p:cNvCxnSpPr/>
                <p:nvPr/>
              </p:nvCxnSpPr>
              <p:spPr>
                <a:xfrm flipH="1" flipV="1">
                  <a:off x="5146874" y="8902803"/>
                  <a:ext cx="8386" cy="659655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641" name="Group 640"/>
            <p:cNvGrpSpPr/>
            <p:nvPr/>
          </p:nvGrpSpPr>
          <p:grpSpPr>
            <a:xfrm>
              <a:off x="20960774" y="1323743"/>
              <a:ext cx="10583470" cy="7913856"/>
              <a:chOff x="4466961" y="1752470"/>
              <a:chExt cx="10583470" cy="8041367"/>
            </a:xfrm>
          </p:grpSpPr>
          <p:sp>
            <p:nvSpPr>
              <p:cNvPr id="771" name="Title 1"/>
              <p:cNvSpPr txBox="1">
                <a:spLocks/>
              </p:cNvSpPr>
              <p:nvPr/>
            </p:nvSpPr>
            <p:spPr>
              <a:xfrm>
                <a:off x="9303610" y="2508705"/>
                <a:ext cx="5746821" cy="897191"/>
              </a:xfrm>
              <a:prstGeom prst="rect">
                <a:avLst/>
              </a:prstGeom>
            </p:spPr>
            <p:txBody>
              <a:bodyPr vert="horz" lIns="92378" tIns="46188" rIns="92378" bIns="46188" rtlCol="0" anchor="b">
                <a:noAutofit/>
              </a:bodyPr>
              <a:lstStyle>
                <a:lvl1pPr algn="ctr" defTabSz="31751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0834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b="1" dirty="0"/>
                  <a:t>WEAK </a:t>
                </a:r>
                <a:r>
                  <a:rPr lang="en-US" sz="2000" b="1" dirty="0" smtClean="0"/>
                  <a:t>INTERACTIONS </a:t>
                </a:r>
                <a:r>
                  <a:rPr lang="en-US" sz="2000" b="1" dirty="0"/>
                  <a:t>OF </a:t>
                </a:r>
                <a:r>
                  <a:rPr lang="en-US" sz="2000" b="1" dirty="0" smtClean="0"/>
                  <a:t>ALL PAIRS</a:t>
                </a:r>
                <a:endParaRPr lang="en-US" sz="2000" b="1" dirty="0"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772" name="Title 1"/>
              <p:cNvSpPr txBox="1">
                <a:spLocks/>
              </p:cNvSpPr>
              <p:nvPr/>
            </p:nvSpPr>
            <p:spPr>
              <a:xfrm>
                <a:off x="4926671" y="1752470"/>
                <a:ext cx="9733408" cy="897191"/>
              </a:xfrm>
              <a:prstGeom prst="rect">
                <a:avLst/>
              </a:prstGeom>
            </p:spPr>
            <p:txBody>
              <a:bodyPr vert="horz" lIns="92378" tIns="46188" rIns="92378" bIns="46188" rtlCol="0" anchor="b">
                <a:noAutofit/>
              </a:bodyPr>
              <a:lstStyle>
                <a:lvl1pPr algn="ctr" defTabSz="31751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0834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SWITCHING OFF IDENTICAL INTERACTIONS IN THE TWO HOLES</a:t>
                </a:r>
                <a:endParaRPr lang="en-US" sz="2400" b="1" dirty="0">
                  <a:solidFill>
                    <a:srgbClr val="FF0000"/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773" name="Title 1"/>
              <p:cNvSpPr txBox="1">
                <a:spLocks/>
              </p:cNvSpPr>
              <p:nvPr/>
            </p:nvSpPr>
            <p:spPr>
              <a:xfrm>
                <a:off x="4466961" y="2892534"/>
                <a:ext cx="6224388" cy="495757"/>
              </a:xfrm>
              <a:prstGeom prst="rect">
                <a:avLst/>
              </a:prstGeom>
            </p:spPr>
            <p:txBody>
              <a:bodyPr vert="horz" lIns="92378" tIns="46188" rIns="92378" bIns="46188" rtlCol="0" anchor="b">
                <a:noAutofit/>
              </a:bodyPr>
              <a:lstStyle>
                <a:lvl1pPr algn="ctr" defTabSz="31751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0834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b="1" dirty="0" smtClean="0"/>
                  <a:t> STRONG   INTERACTION OF ONE PAIR</a:t>
                </a:r>
                <a:endParaRPr lang="en-US" sz="2000" b="1" dirty="0">
                  <a:latin typeface="Berlin Sans FB Demi" panose="020E0802020502020306" pitchFamily="34" charset="0"/>
                </a:endParaRPr>
              </a:p>
            </p:txBody>
          </p:sp>
          <p:grpSp>
            <p:nvGrpSpPr>
              <p:cNvPr id="774" name="Group 773"/>
              <p:cNvGrpSpPr/>
              <p:nvPr/>
            </p:nvGrpSpPr>
            <p:grpSpPr>
              <a:xfrm>
                <a:off x="5251674" y="1969735"/>
                <a:ext cx="9083402" cy="7824102"/>
                <a:chOff x="5138039" y="1892699"/>
                <a:chExt cx="9083402" cy="7824102"/>
              </a:xfrm>
            </p:grpSpPr>
            <p:grpSp>
              <p:nvGrpSpPr>
                <p:cNvPr id="775" name="Group 774"/>
                <p:cNvGrpSpPr/>
                <p:nvPr/>
              </p:nvGrpSpPr>
              <p:grpSpPr>
                <a:xfrm>
                  <a:off x="9898232" y="3347517"/>
                  <a:ext cx="3813811" cy="5926806"/>
                  <a:chOff x="10244508" y="4370359"/>
                  <a:chExt cx="3813811" cy="5926806"/>
                </a:xfrm>
              </p:grpSpPr>
              <p:cxnSp>
                <p:nvCxnSpPr>
                  <p:cNvPr id="826" name="Straight Connector 825"/>
                  <p:cNvCxnSpPr/>
                  <p:nvPr/>
                </p:nvCxnSpPr>
                <p:spPr>
                  <a:xfrm flipH="1" flipV="1">
                    <a:off x="10300538" y="7504013"/>
                    <a:ext cx="1782646" cy="171860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7" name="Straight Connector 826"/>
                  <p:cNvCxnSpPr>
                    <a:endCxn id="842" idx="3"/>
                  </p:cNvCxnSpPr>
                  <p:nvPr/>
                </p:nvCxnSpPr>
                <p:spPr>
                  <a:xfrm>
                    <a:off x="11715883" y="5102199"/>
                    <a:ext cx="2262540" cy="236224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8" name="Straight Connector 827"/>
                  <p:cNvCxnSpPr/>
                  <p:nvPr/>
                </p:nvCxnSpPr>
                <p:spPr>
                  <a:xfrm flipH="1">
                    <a:off x="12102227" y="7488817"/>
                    <a:ext cx="1886294" cy="173275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10300538" y="5657413"/>
                    <a:ext cx="1968916" cy="18466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sp>
                <p:nvSpPr>
                  <p:cNvPr id="830" name="PC"/>
                  <p:cNvSpPr>
                    <a:spLocks noEditPoints="1" noChangeArrowheads="1"/>
                  </p:cNvSpPr>
                  <p:nvPr/>
                </p:nvSpPr>
                <p:spPr bwMode="auto">
                  <a:xfrm rot="8179476">
                    <a:off x="12587700" y="9792967"/>
                    <a:ext cx="648993" cy="50419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47483647 w 21600"/>
                      <a:gd name="T3" fmla="*/ 0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w 21600"/>
                      <a:gd name="T11" fmla="*/ 2147483647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2802 w 21600"/>
                      <a:gd name="T19" fmla="*/ 3891 h 21600"/>
                      <a:gd name="T20" fmla="*/ 19065 w 21600"/>
                      <a:gd name="T21" fmla="*/ 1425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 extrusionOk="0">
                        <a:moveTo>
                          <a:pt x="21600" y="10851"/>
                        </a:moveTo>
                        <a:lnTo>
                          <a:pt x="21600" y="0"/>
                        </a:lnTo>
                        <a:lnTo>
                          <a:pt x="10823" y="0"/>
                        </a:lnTo>
                        <a:lnTo>
                          <a:pt x="0" y="0"/>
                        </a:lnTo>
                        <a:lnTo>
                          <a:pt x="0" y="10919"/>
                        </a:lnTo>
                        <a:lnTo>
                          <a:pt x="0" y="19328"/>
                        </a:lnTo>
                        <a:lnTo>
                          <a:pt x="5924" y="19328"/>
                        </a:lnTo>
                        <a:lnTo>
                          <a:pt x="6494" y="21600"/>
                        </a:lnTo>
                        <a:lnTo>
                          <a:pt x="10663" y="21600"/>
                        </a:lnTo>
                        <a:lnTo>
                          <a:pt x="15334" y="21600"/>
                        </a:lnTo>
                        <a:lnTo>
                          <a:pt x="15904" y="19328"/>
                        </a:lnTo>
                        <a:lnTo>
                          <a:pt x="21600" y="19328"/>
                        </a:lnTo>
                        <a:lnTo>
                          <a:pt x="21600" y="10851"/>
                        </a:lnTo>
                        <a:close/>
                      </a:path>
                      <a:path w="21600" h="21600" extrusionOk="0">
                        <a:moveTo>
                          <a:pt x="15904" y="19328"/>
                        </a:moveTo>
                        <a:lnTo>
                          <a:pt x="16861" y="14750"/>
                        </a:lnTo>
                        <a:lnTo>
                          <a:pt x="19367" y="14750"/>
                        </a:lnTo>
                        <a:lnTo>
                          <a:pt x="19367" y="3459"/>
                        </a:lnTo>
                        <a:lnTo>
                          <a:pt x="2461" y="3459"/>
                        </a:lnTo>
                        <a:lnTo>
                          <a:pt x="2461" y="14750"/>
                        </a:lnTo>
                        <a:lnTo>
                          <a:pt x="4967" y="14750"/>
                        </a:lnTo>
                        <a:lnTo>
                          <a:pt x="5924" y="19159"/>
                        </a:lnTo>
                        <a:moveTo>
                          <a:pt x="15904" y="19328"/>
                        </a:moveTo>
                        <a:lnTo>
                          <a:pt x="16861" y="14750"/>
                        </a:lnTo>
                        <a:lnTo>
                          <a:pt x="2461" y="14750"/>
                        </a:lnTo>
                      </a:path>
                    </a:pathLst>
                  </a:custGeom>
                  <a:solidFill>
                    <a:srgbClr val="FF6600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rtl="1"/>
                    <a:endParaRPr lang="he-IL" sz="1400">
                      <a:solidFill>
                        <a:prstClr val="black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831" name="Group 830"/>
                  <p:cNvGrpSpPr/>
                  <p:nvPr/>
                </p:nvGrpSpPr>
                <p:grpSpPr>
                  <a:xfrm rot="8185215">
                    <a:off x="12006818" y="5436196"/>
                    <a:ext cx="560057" cy="550641"/>
                    <a:chOff x="6012159" y="3145009"/>
                    <a:chExt cx="624438" cy="504056"/>
                  </a:xfrm>
                </p:grpSpPr>
                <p:sp>
                  <p:nvSpPr>
                    <p:cNvPr id="869" name="Flowchart: Process 868"/>
                    <p:cNvSpPr/>
                    <p:nvPr/>
                  </p:nvSpPr>
                  <p:spPr>
                    <a:xfrm>
                      <a:off x="6012160" y="3145009"/>
                      <a:ext cx="624437" cy="504056"/>
                    </a:xfrm>
                    <a:prstGeom prst="flowChartProcess">
                      <a:avLst/>
                    </a:prstGeom>
                    <a:noFill/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1" anchor="ctr"/>
                    <a:lstStyle/>
                    <a:p>
                      <a:pPr algn="ctr" rtl="1">
                        <a:defRPr/>
                      </a:pPr>
                      <a:endParaRPr lang="he-IL" sz="1400" kern="0">
                        <a:solidFill>
                          <a:prstClr val="white"/>
                        </a:solidFill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H="1">
                      <a:off x="6012159" y="3145009"/>
                      <a:ext cx="624437" cy="504056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832" name="Group 831"/>
                  <p:cNvGrpSpPr/>
                  <p:nvPr/>
                </p:nvGrpSpPr>
                <p:grpSpPr>
                  <a:xfrm rot="8186036">
                    <a:off x="11803155" y="8947301"/>
                    <a:ext cx="560057" cy="550641"/>
                    <a:chOff x="6012159" y="3145009"/>
                    <a:chExt cx="624438" cy="504056"/>
                  </a:xfrm>
                </p:grpSpPr>
                <p:sp>
                  <p:nvSpPr>
                    <p:cNvPr id="867" name="Flowchart: Process 866"/>
                    <p:cNvSpPr/>
                    <p:nvPr/>
                  </p:nvSpPr>
                  <p:spPr>
                    <a:xfrm>
                      <a:off x="6012160" y="3145009"/>
                      <a:ext cx="624437" cy="504056"/>
                    </a:xfrm>
                    <a:prstGeom prst="flowChartProcess">
                      <a:avLst/>
                    </a:prstGeom>
                    <a:noFill/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1" anchor="ctr"/>
                    <a:lstStyle/>
                    <a:p>
                      <a:pPr algn="ctr" rtl="1">
                        <a:defRPr/>
                      </a:pPr>
                      <a:endParaRPr lang="he-IL" sz="1400" kern="0">
                        <a:solidFill>
                          <a:prstClr val="white"/>
                        </a:solidFill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H="1">
                      <a:off x="6012159" y="3145009"/>
                      <a:ext cx="624437" cy="504056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833" name="Straight Connector 832"/>
                  <p:cNvCxnSpPr/>
                  <p:nvPr/>
                </p:nvCxnSpPr>
                <p:spPr>
                  <a:xfrm flipH="1" flipV="1">
                    <a:off x="11949242" y="9093583"/>
                    <a:ext cx="818458" cy="79106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 flipH="1" flipV="1">
                    <a:off x="10311574" y="7596584"/>
                    <a:ext cx="2410506" cy="230945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11679378" y="5142186"/>
                    <a:ext cx="2320150" cy="240397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 flipH="1">
                    <a:off x="12085781" y="7562777"/>
                    <a:ext cx="1886294" cy="173275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 flipH="1">
                    <a:off x="10308243" y="5721390"/>
                    <a:ext cx="1951520" cy="1860208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 flipH="1" flipV="1">
                    <a:off x="10290397" y="7429517"/>
                    <a:ext cx="2493395" cy="239760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 rot="2786036">
                    <a:off x="11262021" y="6243990"/>
                    <a:ext cx="322817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 flipH="1">
                    <a:off x="12085305" y="7438122"/>
                    <a:ext cx="1886294" cy="173275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10286193" y="5595036"/>
                    <a:ext cx="1983260" cy="183139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</p:cxnSp>
              <p:sp>
                <p:nvSpPr>
                  <p:cNvPr id="842" name="Flowchart: Process 841"/>
                  <p:cNvSpPr/>
                  <p:nvPr/>
                </p:nvSpPr>
                <p:spPr>
                  <a:xfrm rot="10716570">
                    <a:off x="13978411" y="7060314"/>
                    <a:ext cx="79908" cy="806310"/>
                  </a:xfrm>
                  <a:prstGeom prst="flowChartProcess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algn="ctr" rtl="1">
                      <a:defRPr/>
                    </a:pPr>
                    <a:endParaRPr lang="he-IL" sz="1400" kern="0">
                      <a:solidFill>
                        <a:prstClr val="white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3" name="Flowchart: Process 842"/>
                  <p:cNvSpPr/>
                  <p:nvPr/>
                </p:nvSpPr>
                <p:spPr>
                  <a:xfrm rot="10716570">
                    <a:off x="10244508" y="7082098"/>
                    <a:ext cx="79908" cy="806310"/>
                  </a:xfrm>
                  <a:prstGeom prst="flowChartProcess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algn="ctr" rtl="1">
                      <a:defRPr/>
                    </a:pPr>
                    <a:endParaRPr lang="he-IL" sz="1400" kern="0">
                      <a:solidFill>
                        <a:prstClr val="white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4" name="Rectangle 843"/>
                  <p:cNvSpPr/>
                  <p:nvPr/>
                </p:nvSpPr>
                <p:spPr>
                  <a:xfrm rot="18955836">
                    <a:off x="10745053" y="7784276"/>
                    <a:ext cx="480051" cy="787724"/>
                  </a:xfrm>
                  <a:prstGeom prst="rect">
                    <a:avLst/>
                  </a:prstGeom>
                  <a:solidFill>
                    <a:srgbClr val="996633">
                      <a:alpha val="46000"/>
                    </a:srgbClr>
                  </a:solidFill>
                  <a:ln w="47625">
                    <a:solidFill>
                      <a:srgbClr val="66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5" name="Rectangle 844"/>
                  <p:cNvSpPr/>
                  <p:nvPr/>
                </p:nvSpPr>
                <p:spPr>
                  <a:xfrm rot="2803614">
                    <a:off x="13079575" y="7722557"/>
                    <a:ext cx="480051" cy="787724"/>
                  </a:xfrm>
                  <a:prstGeom prst="rect">
                    <a:avLst/>
                  </a:prstGeom>
                  <a:solidFill>
                    <a:srgbClr val="996633">
                      <a:alpha val="46000"/>
                    </a:srgbClr>
                  </a:solidFill>
                  <a:ln w="47625">
                    <a:solidFill>
                      <a:srgbClr val="6633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846" name="Picture 5" descr="D:\Greg\UniPhysics\THESIS\conference\detector.png"/>
                  <p:cNvPicPr>
                    <a:picLocks noChangeAspect="1" noChangeArrowheads="1"/>
                  </p:cNvPicPr>
                  <p:nvPr/>
                </p:nvPicPr>
                <p:blipFill>
                  <a:blip r:embed="rId30"/>
                  <a:srcRect/>
                  <a:stretch>
                    <a:fillRect/>
                  </a:stretch>
                </p:blipFill>
                <p:spPr bwMode="auto">
                  <a:xfrm rot="13794451">
                    <a:off x="11046497" y="4356856"/>
                    <a:ext cx="909179" cy="936185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847" name="Group 846"/>
                  <p:cNvGrpSpPr/>
                  <p:nvPr/>
                </p:nvGrpSpPr>
                <p:grpSpPr>
                  <a:xfrm rot="16382149">
                    <a:off x="11962246" y="4393689"/>
                    <a:ext cx="906954" cy="1158305"/>
                    <a:chOff x="2523239" y="9689151"/>
                    <a:chExt cx="1090753" cy="1340986"/>
                  </a:xfrm>
                </p:grpSpPr>
                <p:sp>
                  <p:nvSpPr>
                    <p:cNvPr id="861" name="Oval 860"/>
                    <p:cNvSpPr/>
                    <p:nvPr/>
                  </p:nvSpPr>
                  <p:spPr>
                    <a:xfrm>
                      <a:off x="3089360" y="10542092"/>
                      <a:ext cx="178351" cy="162228"/>
                    </a:xfrm>
                    <a:prstGeom prst="ellipse">
                      <a:avLst/>
                    </a:prstGeom>
                    <a:gradFill flip="none" rotWithShape="1">
                      <a:gsLst>
                        <a:gs pos="12000">
                          <a:srgbClr val="0070C0"/>
                        </a:gs>
                        <a:gs pos="34000">
                          <a:srgbClr val="00B0F0"/>
                        </a:gs>
                        <a:gs pos="61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Oval 861"/>
                    <p:cNvSpPr/>
                    <p:nvPr/>
                  </p:nvSpPr>
                  <p:spPr>
                    <a:xfrm>
                      <a:off x="3085509" y="10346033"/>
                      <a:ext cx="178351" cy="162228"/>
                    </a:xfrm>
                    <a:prstGeom prst="ellipse">
                      <a:avLst/>
                    </a:prstGeom>
                    <a:gradFill flip="none" rotWithShape="1">
                      <a:gsLst>
                        <a:gs pos="12000">
                          <a:srgbClr val="00B050"/>
                        </a:gs>
                        <a:gs pos="63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3" name="Oval 862"/>
                    <p:cNvSpPr/>
                    <p:nvPr/>
                  </p:nvSpPr>
                  <p:spPr>
                    <a:xfrm>
                      <a:off x="2588476" y="10004621"/>
                      <a:ext cx="1025516" cy="102551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64" name="Straight Connector 863"/>
                    <p:cNvCxnSpPr>
                      <a:stCxn id="865" idx="1"/>
                    </p:cNvCxnSpPr>
                    <p:nvPr/>
                  </p:nvCxnSpPr>
                  <p:spPr>
                    <a:xfrm rot="5217851" flipV="1">
                      <a:off x="2896851" y="9648623"/>
                      <a:ext cx="304304" cy="532583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65" name="Oval 864"/>
                    <p:cNvSpPr/>
                    <p:nvPr/>
                  </p:nvSpPr>
                  <p:spPr>
                    <a:xfrm rot="7313457">
                      <a:off x="2557517" y="9654873"/>
                      <a:ext cx="197762" cy="26631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>
                      <a:off x="2659320" y="9905694"/>
                      <a:ext cx="2889" cy="337819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48" name="Oval 847"/>
                  <p:cNvSpPr/>
                  <p:nvPr/>
                </p:nvSpPr>
                <p:spPr>
                  <a:xfrm rot="16382149">
                    <a:off x="12483867" y="4941477"/>
                    <a:ext cx="148298" cy="1401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FF0000"/>
                      </a:gs>
                      <a:gs pos="63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9" name="Group 848"/>
                  <p:cNvGrpSpPr/>
                  <p:nvPr/>
                </p:nvGrpSpPr>
                <p:grpSpPr>
                  <a:xfrm rot="16382149">
                    <a:off x="12507350" y="8679396"/>
                    <a:ext cx="906954" cy="1158305"/>
                    <a:chOff x="2523239" y="9689151"/>
                    <a:chExt cx="1090753" cy="1340986"/>
                  </a:xfrm>
                </p:grpSpPr>
                <p:sp>
                  <p:nvSpPr>
                    <p:cNvPr id="855" name="Oval 854"/>
                    <p:cNvSpPr/>
                    <p:nvPr/>
                  </p:nvSpPr>
                  <p:spPr>
                    <a:xfrm>
                      <a:off x="3089360" y="10542092"/>
                      <a:ext cx="178351" cy="162228"/>
                    </a:xfrm>
                    <a:prstGeom prst="ellipse">
                      <a:avLst/>
                    </a:prstGeom>
                    <a:gradFill flip="none" rotWithShape="1">
                      <a:gsLst>
                        <a:gs pos="12000">
                          <a:srgbClr val="0070C0"/>
                        </a:gs>
                        <a:gs pos="34000">
                          <a:srgbClr val="00B0F0"/>
                        </a:gs>
                        <a:gs pos="61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6" name="Oval 855"/>
                    <p:cNvSpPr/>
                    <p:nvPr/>
                  </p:nvSpPr>
                  <p:spPr>
                    <a:xfrm>
                      <a:off x="3085509" y="10346033"/>
                      <a:ext cx="178351" cy="162228"/>
                    </a:xfrm>
                    <a:prstGeom prst="ellipse">
                      <a:avLst/>
                    </a:prstGeom>
                    <a:gradFill flip="none" rotWithShape="1">
                      <a:gsLst>
                        <a:gs pos="12000">
                          <a:srgbClr val="00B050"/>
                        </a:gs>
                        <a:gs pos="63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7" name="Oval 856"/>
                    <p:cNvSpPr/>
                    <p:nvPr/>
                  </p:nvSpPr>
                  <p:spPr>
                    <a:xfrm>
                      <a:off x="2588476" y="10004621"/>
                      <a:ext cx="1025516" cy="102551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58" name="Straight Connector 857"/>
                    <p:cNvCxnSpPr>
                      <a:stCxn id="859" idx="1"/>
                    </p:cNvCxnSpPr>
                    <p:nvPr/>
                  </p:nvCxnSpPr>
                  <p:spPr>
                    <a:xfrm rot="5217851" flipV="1">
                      <a:off x="2896851" y="9648623"/>
                      <a:ext cx="304304" cy="532583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59" name="Oval 858"/>
                    <p:cNvSpPr/>
                    <p:nvPr/>
                  </p:nvSpPr>
                  <p:spPr>
                    <a:xfrm rot="7313457">
                      <a:off x="2557517" y="9654873"/>
                      <a:ext cx="197762" cy="26631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60" name="Straight Connector 859"/>
                    <p:cNvCxnSpPr/>
                    <p:nvPr/>
                  </p:nvCxnSpPr>
                  <p:spPr>
                    <a:xfrm>
                      <a:off x="2659320" y="9905694"/>
                      <a:ext cx="2889" cy="337819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50" name="Oval 849"/>
                  <p:cNvSpPr/>
                  <p:nvPr/>
                </p:nvSpPr>
                <p:spPr>
                  <a:xfrm rot="16382149">
                    <a:off x="13023467" y="9251219"/>
                    <a:ext cx="148298" cy="1401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FF0000"/>
                      </a:gs>
                      <a:gs pos="63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851" name="Picture 2" descr="D:\Greg\UniPhysics\THESIS\conference\interaction-arm.png"/>
                  <p:cNvPicPr>
                    <a:picLocks noChangeAspect="1" noChangeArrowheads="1"/>
                  </p:cNvPicPr>
                  <p:nvPr/>
                </p:nvPicPr>
                <p:blipFill>
                  <a:blip r:embed="rId33">
                    <a:extLst>
                      <a:ext uri="{BEBA8EAE-BF5A-486C-A8C5-ECC9F3942E4B}">
                        <a14:imgProps xmlns:a14="http://schemas.microsoft.com/office/drawing/2010/main">
                          <a14:imgLayer r:embed="rId32">
                            <a14:imgEffect>
                              <a14:artisticPhotocopy/>
                            </a14:imgEffect>
                          </a14:imgLayer>
                        </a14:imgProps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563152">
                    <a:off x="10609993" y="7848988"/>
                    <a:ext cx="740930" cy="617081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52" name="Picture 2" descr="D:\Greg\UniPhysics\THESIS\conference\interaction-arm.png"/>
                  <p:cNvPicPr>
                    <a:picLocks noChangeAspect="1" noChangeArrowheads="1"/>
                  </p:cNvPicPr>
                  <p:nvPr/>
                </p:nvPicPr>
                <p:blipFill>
                  <a:blip r:embed="rId33">
                    <a:extLst>
                      <a:ext uri="{BEBA8EAE-BF5A-486C-A8C5-ECC9F3942E4B}">
                        <a14:imgProps xmlns:a14="http://schemas.microsoft.com/office/drawing/2010/main">
                          <a14:imgLayer r:embed="rId32">
                            <a14:imgEffect>
                              <a14:artisticPhotocopy/>
                            </a14:imgEffect>
                          </a14:imgLayer>
                        </a14:imgProps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8073265">
                    <a:off x="12935222" y="7815728"/>
                    <a:ext cx="740930" cy="617081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853" name="TextBox 852"/>
                  <p:cNvSpPr txBox="1"/>
                  <p:nvPr/>
                </p:nvSpPr>
                <p:spPr>
                  <a:xfrm>
                    <a:off x="10366599" y="8221192"/>
                    <a:ext cx="44773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4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4" name="TextBox 853"/>
                  <p:cNvSpPr txBox="1"/>
                  <p:nvPr/>
                </p:nvSpPr>
                <p:spPr>
                  <a:xfrm>
                    <a:off x="13480787" y="8151737"/>
                    <a:ext cx="44773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en-US" sz="4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776" name="Straight Connector 775"/>
                <p:cNvCxnSpPr/>
                <p:nvPr/>
              </p:nvCxnSpPr>
              <p:spPr>
                <a:xfrm flipH="1" flipV="1">
                  <a:off x="5487557" y="6489023"/>
                  <a:ext cx="1782646" cy="171860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777" name="Straight Connector 776"/>
                <p:cNvCxnSpPr>
                  <a:endCxn id="792" idx="3"/>
                </p:cNvCxnSpPr>
                <p:nvPr/>
              </p:nvCxnSpPr>
              <p:spPr>
                <a:xfrm>
                  <a:off x="6902902" y="4087209"/>
                  <a:ext cx="2262540" cy="236224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778" name="Straight Connector 777"/>
                <p:cNvCxnSpPr/>
                <p:nvPr/>
              </p:nvCxnSpPr>
              <p:spPr>
                <a:xfrm flipH="1">
                  <a:off x="7289246" y="6473827"/>
                  <a:ext cx="1886294" cy="1732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779" name="Straight Connector 778"/>
                <p:cNvCxnSpPr/>
                <p:nvPr/>
              </p:nvCxnSpPr>
              <p:spPr>
                <a:xfrm flipH="1">
                  <a:off x="5487557" y="4642423"/>
                  <a:ext cx="1968916" cy="184660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sp>
              <p:nvSpPr>
                <p:cNvPr id="780" name="PC"/>
                <p:cNvSpPr>
                  <a:spLocks noEditPoints="1" noChangeArrowheads="1"/>
                </p:cNvSpPr>
                <p:nvPr/>
              </p:nvSpPr>
              <p:spPr bwMode="auto">
                <a:xfrm rot="8179476">
                  <a:off x="7774719" y="8777977"/>
                  <a:ext cx="648993" cy="50419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47483647 w 21600"/>
                    <a:gd name="T3" fmla="*/ 0 h 21600"/>
                    <a:gd name="T4" fmla="*/ 2147483647 w 21600"/>
                    <a:gd name="T5" fmla="*/ 0 h 21600"/>
                    <a:gd name="T6" fmla="*/ 2147483647 w 21600"/>
                    <a:gd name="T7" fmla="*/ 2147483647 h 21600"/>
                    <a:gd name="T8" fmla="*/ 2147483647 w 21600"/>
                    <a:gd name="T9" fmla="*/ 2147483647 h 21600"/>
                    <a:gd name="T10" fmla="*/ 0 w 21600"/>
                    <a:gd name="T11" fmla="*/ 2147483647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2802 w 21600"/>
                    <a:gd name="T19" fmla="*/ 3891 h 21600"/>
                    <a:gd name="T20" fmla="*/ 19065 w 21600"/>
                    <a:gd name="T21" fmla="*/ 142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 extrusionOk="0">
                      <a:moveTo>
                        <a:pt x="21600" y="10851"/>
                      </a:moveTo>
                      <a:lnTo>
                        <a:pt x="21600" y="0"/>
                      </a:lnTo>
                      <a:lnTo>
                        <a:pt x="10823" y="0"/>
                      </a:lnTo>
                      <a:lnTo>
                        <a:pt x="0" y="0"/>
                      </a:lnTo>
                      <a:lnTo>
                        <a:pt x="0" y="10919"/>
                      </a:lnTo>
                      <a:lnTo>
                        <a:pt x="0" y="19328"/>
                      </a:lnTo>
                      <a:lnTo>
                        <a:pt x="5924" y="19328"/>
                      </a:lnTo>
                      <a:lnTo>
                        <a:pt x="6494" y="21600"/>
                      </a:lnTo>
                      <a:lnTo>
                        <a:pt x="10663" y="21600"/>
                      </a:lnTo>
                      <a:lnTo>
                        <a:pt x="15334" y="21600"/>
                      </a:lnTo>
                      <a:lnTo>
                        <a:pt x="15904" y="19328"/>
                      </a:lnTo>
                      <a:lnTo>
                        <a:pt x="21600" y="19328"/>
                      </a:lnTo>
                      <a:lnTo>
                        <a:pt x="21600" y="10851"/>
                      </a:lnTo>
                      <a:close/>
                    </a:path>
                    <a:path w="21600" h="21600" extrusionOk="0">
                      <a:moveTo>
                        <a:pt x="15904" y="19328"/>
                      </a:moveTo>
                      <a:lnTo>
                        <a:pt x="16861" y="14750"/>
                      </a:lnTo>
                      <a:lnTo>
                        <a:pt x="19367" y="14750"/>
                      </a:lnTo>
                      <a:lnTo>
                        <a:pt x="19367" y="3459"/>
                      </a:lnTo>
                      <a:lnTo>
                        <a:pt x="2461" y="3459"/>
                      </a:lnTo>
                      <a:lnTo>
                        <a:pt x="2461" y="14750"/>
                      </a:lnTo>
                      <a:lnTo>
                        <a:pt x="4967" y="14750"/>
                      </a:lnTo>
                      <a:lnTo>
                        <a:pt x="5924" y="19159"/>
                      </a:lnTo>
                      <a:moveTo>
                        <a:pt x="15904" y="19328"/>
                      </a:moveTo>
                      <a:lnTo>
                        <a:pt x="16861" y="14750"/>
                      </a:lnTo>
                      <a:lnTo>
                        <a:pt x="2461" y="14750"/>
                      </a:lnTo>
                    </a:path>
                  </a:pathLst>
                </a:custGeom>
                <a:solidFill>
                  <a:srgbClr val="FF66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rtl="1"/>
                  <a:endParaRPr lang="he-IL" sz="14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81" name="Group 780"/>
                <p:cNvGrpSpPr/>
                <p:nvPr/>
              </p:nvGrpSpPr>
              <p:grpSpPr>
                <a:xfrm rot="8185215">
                  <a:off x="7193837" y="4421206"/>
                  <a:ext cx="560057" cy="550641"/>
                  <a:chOff x="6012159" y="3145009"/>
                  <a:chExt cx="624438" cy="504056"/>
                </a:xfrm>
              </p:grpSpPr>
              <p:sp>
                <p:nvSpPr>
                  <p:cNvPr id="824" name="Flowchart: Process 823"/>
                  <p:cNvSpPr/>
                  <p:nvPr/>
                </p:nvSpPr>
                <p:spPr>
                  <a:xfrm>
                    <a:off x="6012160" y="3145009"/>
                    <a:ext cx="624437" cy="504056"/>
                  </a:xfrm>
                  <a:prstGeom prst="flowChartProcess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algn="ctr" rtl="1">
                      <a:defRPr/>
                    </a:pPr>
                    <a:endParaRPr lang="he-IL" sz="1400" kern="0">
                      <a:solidFill>
                        <a:prstClr val="white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25" name="Straight Connector 824"/>
                  <p:cNvCxnSpPr/>
                  <p:nvPr/>
                </p:nvCxnSpPr>
                <p:spPr>
                  <a:xfrm flipH="1">
                    <a:off x="6012159" y="3145009"/>
                    <a:ext cx="624437" cy="50405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82" name="Group 781"/>
                <p:cNvGrpSpPr/>
                <p:nvPr/>
              </p:nvGrpSpPr>
              <p:grpSpPr>
                <a:xfrm rot="8186036">
                  <a:off x="6990174" y="7932311"/>
                  <a:ext cx="560057" cy="550641"/>
                  <a:chOff x="6012159" y="3145009"/>
                  <a:chExt cx="624438" cy="504056"/>
                </a:xfrm>
              </p:grpSpPr>
              <p:sp>
                <p:nvSpPr>
                  <p:cNvPr id="822" name="Flowchart: Process 821"/>
                  <p:cNvSpPr/>
                  <p:nvPr/>
                </p:nvSpPr>
                <p:spPr>
                  <a:xfrm>
                    <a:off x="6012160" y="3145009"/>
                    <a:ext cx="624437" cy="504056"/>
                  </a:xfrm>
                  <a:prstGeom prst="flowChartProcess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algn="ctr" rtl="1">
                      <a:defRPr/>
                    </a:pPr>
                    <a:endParaRPr lang="he-IL" sz="1400" kern="0">
                      <a:solidFill>
                        <a:prstClr val="white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23" name="Straight Connector 822"/>
                  <p:cNvCxnSpPr/>
                  <p:nvPr/>
                </p:nvCxnSpPr>
                <p:spPr>
                  <a:xfrm flipH="1">
                    <a:off x="6012159" y="3145009"/>
                    <a:ext cx="624437" cy="50405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783" name="Straight Connector 782"/>
                <p:cNvCxnSpPr/>
                <p:nvPr/>
              </p:nvCxnSpPr>
              <p:spPr>
                <a:xfrm flipH="1" flipV="1">
                  <a:off x="7136261" y="8078593"/>
                  <a:ext cx="818458" cy="7910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784" name="Straight Connector 783"/>
                <p:cNvCxnSpPr/>
                <p:nvPr/>
              </p:nvCxnSpPr>
              <p:spPr>
                <a:xfrm flipH="1" flipV="1">
                  <a:off x="5498593" y="6581594"/>
                  <a:ext cx="2410506" cy="230945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785" name="Straight Connector 784"/>
                <p:cNvCxnSpPr/>
                <p:nvPr/>
              </p:nvCxnSpPr>
              <p:spPr>
                <a:xfrm>
                  <a:off x="6866397" y="4127196"/>
                  <a:ext cx="2320150" cy="240397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786" name="Straight Connector 785"/>
                <p:cNvCxnSpPr/>
                <p:nvPr/>
              </p:nvCxnSpPr>
              <p:spPr>
                <a:xfrm flipH="1">
                  <a:off x="7272800" y="6547787"/>
                  <a:ext cx="1886294" cy="1732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787" name="Straight Connector 786"/>
                <p:cNvCxnSpPr/>
                <p:nvPr/>
              </p:nvCxnSpPr>
              <p:spPr>
                <a:xfrm flipH="1">
                  <a:off x="5495262" y="4706400"/>
                  <a:ext cx="1951520" cy="186020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788" name="Straight Connector 787"/>
                <p:cNvCxnSpPr/>
                <p:nvPr/>
              </p:nvCxnSpPr>
              <p:spPr>
                <a:xfrm flipH="1" flipV="1">
                  <a:off x="5477416" y="6414527"/>
                  <a:ext cx="2493395" cy="239760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789" name="Straight Connector 788"/>
                <p:cNvCxnSpPr/>
                <p:nvPr/>
              </p:nvCxnSpPr>
              <p:spPr>
                <a:xfrm rot="2786036">
                  <a:off x="6449040" y="5229000"/>
                  <a:ext cx="3228174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790" name="Straight Connector 789"/>
                <p:cNvCxnSpPr/>
                <p:nvPr/>
              </p:nvCxnSpPr>
              <p:spPr>
                <a:xfrm flipH="1">
                  <a:off x="7272324" y="6423132"/>
                  <a:ext cx="1886294" cy="1732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791" name="Straight Connector 790"/>
                <p:cNvCxnSpPr/>
                <p:nvPr/>
              </p:nvCxnSpPr>
              <p:spPr>
                <a:xfrm flipH="1">
                  <a:off x="5473212" y="4580046"/>
                  <a:ext cx="1983260" cy="183139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sp>
              <p:nvSpPr>
                <p:cNvPr id="792" name="Flowchart: Process 791"/>
                <p:cNvSpPr/>
                <p:nvPr/>
              </p:nvSpPr>
              <p:spPr>
                <a:xfrm rot="10716570">
                  <a:off x="9165430" y="6045324"/>
                  <a:ext cx="79908" cy="806310"/>
                </a:xfrm>
                <a:prstGeom prst="flowChartProcess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algn="ctr" rtl="1">
                    <a:defRPr/>
                  </a:pPr>
                  <a:endParaRPr lang="he-IL" sz="1400" kern="0">
                    <a:solidFill>
                      <a:prstClr val="white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3" name="Flowchart: Process 792"/>
                <p:cNvSpPr/>
                <p:nvPr/>
              </p:nvSpPr>
              <p:spPr>
                <a:xfrm rot="10716570">
                  <a:off x="5431527" y="6067108"/>
                  <a:ext cx="79908" cy="806310"/>
                </a:xfrm>
                <a:prstGeom prst="flowChartProcess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algn="ctr" rtl="1">
                    <a:defRPr/>
                  </a:pPr>
                  <a:endParaRPr lang="he-IL" sz="1400" kern="0">
                    <a:solidFill>
                      <a:prstClr val="white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4" name="Rectangle 793"/>
                <p:cNvSpPr/>
                <p:nvPr/>
              </p:nvSpPr>
              <p:spPr>
                <a:xfrm rot="18955836">
                  <a:off x="5886097" y="6749092"/>
                  <a:ext cx="480051" cy="787724"/>
                </a:xfrm>
                <a:prstGeom prst="rect">
                  <a:avLst/>
                </a:prstGeom>
                <a:solidFill>
                  <a:srgbClr val="996633">
                    <a:alpha val="46000"/>
                  </a:srgbClr>
                </a:solidFill>
                <a:ln w="47625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/>
                <p:cNvSpPr/>
                <p:nvPr/>
              </p:nvSpPr>
              <p:spPr>
                <a:xfrm rot="2803614">
                  <a:off x="8266594" y="6707567"/>
                  <a:ext cx="480051" cy="787724"/>
                </a:xfrm>
                <a:prstGeom prst="rect">
                  <a:avLst/>
                </a:prstGeom>
                <a:solidFill>
                  <a:srgbClr val="996633">
                    <a:alpha val="46000"/>
                  </a:srgbClr>
                </a:solidFill>
                <a:ln w="47625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96" name="Picture 5" descr="D:\Greg\UniPhysics\THESIS\conference\detector.png"/>
                <p:cNvPicPr>
                  <a:picLocks noChangeAspect="1" noChangeArrowheads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 rot="13794451">
                  <a:off x="6233516" y="3341866"/>
                  <a:ext cx="909179" cy="936185"/>
                </a:xfrm>
                <a:prstGeom prst="rect">
                  <a:avLst/>
                </a:prstGeom>
                <a:noFill/>
              </p:spPr>
            </p:pic>
            <p:pic>
              <p:nvPicPr>
                <p:cNvPr id="797" name="Picture 2" descr="D:\Greg\UniPhysics\THESIS\conference\interaction-arm.png"/>
                <p:cNvPicPr>
                  <a:picLocks noChangeAspect="1" noChangeArrowheads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 rot="8228031">
                  <a:off x="8134555" y="6822235"/>
                  <a:ext cx="721092" cy="571511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798" name="Group 797"/>
                <p:cNvGrpSpPr/>
                <p:nvPr/>
              </p:nvGrpSpPr>
              <p:grpSpPr>
                <a:xfrm>
                  <a:off x="7023589" y="3504375"/>
                  <a:ext cx="1158305" cy="906954"/>
                  <a:chOff x="16664743" y="4479172"/>
                  <a:chExt cx="1158305" cy="906954"/>
                </a:xfrm>
              </p:grpSpPr>
              <p:grpSp>
                <p:nvGrpSpPr>
                  <p:cNvPr id="814" name="Group 813"/>
                  <p:cNvGrpSpPr/>
                  <p:nvPr/>
                </p:nvGrpSpPr>
                <p:grpSpPr>
                  <a:xfrm rot="16382149">
                    <a:off x="16790419" y="4353496"/>
                    <a:ext cx="906954" cy="1158305"/>
                    <a:chOff x="2523239" y="9689151"/>
                    <a:chExt cx="1090753" cy="1340986"/>
                  </a:xfrm>
                </p:grpSpPr>
                <p:sp>
                  <p:nvSpPr>
                    <p:cNvPr id="816" name="Oval 815"/>
                    <p:cNvSpPr/>
                    <p:nvPr/>
                  </p:nvSpPr>
                  <p:spPr>
                    <a:xfrm>
                      <a:off x="3089360" y="10542092"/>
                      <a:ext cx="178351" cy="162228"/>
                    </a:xfrm>
                    <a:prstGeom prst="ellipse">
                      <a:avLst/>
                    </a:prstGeom>
                    <a:gradFill flip="none" rotWithShape="1">
                      <a:gsLst>
                        <a:gs pos="12000">
                          <a:srgbClr val="0070C0"/>
                        </a:gs>
                        <a:gs pos="34000">
                          <a:srgbClr val="00B0F0"/>
                        </a:gs>
                        <a:gs pos="61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Oval 816"/>
                    <p:cNvSpPr/>
                    <p:nvPr/>
                  </p:nvSpPr>
                  <p:spPr>
                    <a:xfrm>
                      <a:off x="3085509" y="10346033"/>
                      <a:ext cx="178351" cy="162228"/>
                    </a:xfrm>
                    <a:prstGeom prst="ellipse">
                      <a:avLst/>
                    </a:prstGeom>
                    <a:gradFill flip="none" rotWithShape="1">
                      <a:gsLst>
                        <a:gs pos="12000">
                          <a:srgbClr val="00B050"/>
                        </a:gs>
                        <a:gs pos="63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8" name="Oval 817"/>
                    <p:cNvSpPr/>
                    <p:nvPr/>
                  </p:nvSpPr>
                  <p:spPr>
                    <a:xfrm>
                      <a:off x="2588476" y="10004621"/>
                      <a:ext cx="1025516" cy="102551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19" name="Straight Connector 818"/>
                    <p:cNvCxnSpPr>
                      <a:stCxn id="820" idx="1"/>
                    </p:cNvCxnSpPr>
                    <p:nvPr/>
                  </p:nvCxnSpPr>
                  <p:spPr>
                    <a:xfrm rot="5217851" flipV="1">
                      <a:off x="2896851" y="9648623"/>
                      <a:ext cx="304304" cy="532583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0" name="Oval 819"/>
                    <p:cNvSpPr/>
                    <p:nvPr/>
                  </p:nvSpPr>
                  <p:spPr>
                    <a:xfrm rot="7313457">
                      <a:off x="2557517" y="9654873"/>
                      <a:ext cx="197762" cy="26631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21" name="Straight Connector 820"/>
                    <p:cNvCxnSpPr/>
                    <p:nvPr/>
                  </p:nvCxnSpPr>
                  <p:spPr>
                    <a:xfrm>
                      <a:off x="2659320" y="9905694"/>
                      <a:ext cx="2889" cy="337819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15" name="Oval 814"/>
                  <p:cNvSpPr/>
                  <p:nvPr/>
                </p:nvSpPr>
                <p:spPr>
                  <a:xfrm rot="16382149">
                    <a:off x="17312040" y="4901284"/>
                    <a:ext cx="148298" cy="1401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FF0000"/>
                      </a:gs>
                      <a:gs pos="63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9" name="Group 798"/>
                <p:cNvGrpSpPr/>
                <p:nvPr/>
              </p:nvGrpSpPr>
              <p:grpSpPr>
                <a:xfrm rot="16382149">
                  <a:off x="7694369" y="7664406"/>
                  <a:ext cx="906954" cy="1158305"/>
                  <a:chOff x="2523239" y="9689151"/>
                  <a:chExt cx="1090753" cy="1340986"/>
                </a:xfrm>
              </p:grpSpPr>
              <p:sp>
                <p:nvSpPr>
                  <p:cNvPr id="808" name="Oval 807"/>
                  <p:cNvSpPr/>
                  <p:nvPr/>
                </p:nvSpPr>
                <p:spPr>
                  <a:xfrm>
                    <a:off x="3089360" y="10542092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70C0"/>
                      </a:gs>
                      <a:gs pos="34000">
                        <a:srgbClr val="00B0F0"/>
                      </a:gs>
                      <a:gs pos="61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" name="Oval 808"/>
                  <p:cNvSpPr/>
                  <p:nvPr/>
                </p:nvSpPr>
                <p:spPr>
                  <a:xfrm>
                    <a:off x="3085509" y="10346033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B050"/>
                      </a:gs>
                      <a:gs pos="63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0" name="Oval 809"/>
                  <p:cNvSpPr/>
                  <p:nvPr/>
                </p:nvSpPr>
                <p:spPr>
                  <a:xfrm>
                    <a:off x="2588476" y="10004621"/>
                    <a:ext cx="1025516" cy="102551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1" name="Straight Connector 810"/>
                  <p:cNvCxnSpPr>
                    <a:stCxn id="812" idx="1"/>
                  </p:cNvCxnSpPr>
                  <p:nvPr/>
                </p:nvCxnSpPr>
                <p:spPr>
                  <a:xfrm rot="5217851" flipV="1">
                    <a:off x="2896851" y="9648623"/>
                    <a:ext cx="304304" cy="53258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2" name="Oval 811"/>
                  <p:cNvSpPr/>
                  <p:nvPr/>
                </p:nvSpPr>
                <p:spPr>
                  <a:xfrm rot="7313457">
                    <a:off x="2557517" y="9654873"/>
                    <a:ext cx="197762" cy="266317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3" name="Straight Connector 812"/>
                  <p:cNvCxnSpPr/>
                  <p:nvPr/>
                </p:nvCxnSpPr>
                <p:spPr>
                  <a:xfrm>
                    <a:off x="2659320" y="9905694"/>
                    <a:ext cx="2889" cy="33781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0" name="Oval 799"/>
                <p:cNvSpPr/>
                <p:nvPr/>
              </p:nvSpPr>
              <p:spPr>
                <a:xfrm rot="16382149">
                  <a:off x="8210486" y="8236229"/>
                  <a:ext cx="148298" cy="140128"/>
                </a:xfrm>
                <a:prstGeom prst="ellipse">
                  <a:avLst/>
                </a:prstGeom>
                <a:gradFill flip="none" rotWithShape="1">
                  <a:gsLst>
                    <a:gs pos="12000">
                      <a:srgbClr val="FF0000"/>
                    </a:gs>
                    <a:gs pos="63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01" name="Picture 2" descr="D:\Greg\UniPhysics\THESIS\conference\interaction-arm.png"/>
                <p:cNvPicPr>
                  <a:picLocks noChangeAspect="1" noChangeArrowheads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 rot="2626598">
                  <a:off x="5772656" y="6859756"/>
                  <a:ext cx="721092" cy="571511"/>
                </a:xfrm>
                <a:prstGeom prst="rect">
                  <a:avLst/>
                </a:prstGeom>
                <a:noFill/>
              </p:spPr>
            </p:pic>
            <p:sp>
              <p:nvSpPr>
                <p:cNvPr id="802" name="TextBox 801"/>
                <p:cNvSpPr txBox="1"/>
                <p:nvPr/>
              </p:nvSpPr>
              <p:spPr>
                <a:xfrm>
                  <a:off x="5555384" y="7150598"/>
                  <a:ext cx="44773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3" name="TextBox 802"/>
                <p:cNvSpPr txBox="1"/>
                <p:nvPr/>
              </p:nvSpPr>
              <p:spPr>
                <a:xfrm>
                  <a:off x="8669572" y="7081143"/>
                  <a:ext cx="44773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4" name="Rectangle 803"/>
                <p:cNvSpPr/>
                <p:nvPr/>
              </p:nvSpPr>
              <p:spPr>
                <a:xfrm>
                  <a:off x="11819579" y="2563629"/>
                  <a:ext cx="19064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FF0000"/>
                      </a:solidFill>
                    </a:rPr>
                    <a:t>AHARONOV </a:t>
                  </a:r>
                  <a:r>
                    <a:rPr lang="en-US" sz="1800" b="1" dirty="0" smtClean="0">
                      <a:solidFill>
                        <a:srgbClr val="FF0000"/>
                      </a:solidFill>
                    </a:rPr>
                    <a:t>2016 </a:t>
                  </a:r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5" name="Rounded Rectangle 804"/>
                <p:cNvSpPr/>
                <p:nvPr/>
              </p:nvSpPr>
              <p:spPr>
                <a:xfrm>
                  <a:off x="5138039" y="1892699"/>
                  <a:ext cx="9083402" cy="7824102"/>
                </a:xfrm>
                <a:prstGeom prst="roundRect">
                  <a:avLst>
                    <a:gd name="adj" fmla="val 8834"/>
                  </a:avLst>
                </a:prstGeom>
                <a:noFill/>
                <a:ln w="38100">
                  <a:solidFill>
                    <a:srgbClr val="00C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20"/>
                </a:p>
              </p:txBody>
            </p:sp>
            <p:graphicFrame>
              <p:nvGraphicFramePr>
                <p:cNvPr id="806" name="Object 80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83073395"/>
                    </p:ext>
                  </p:extLst>
                </p:nvPr>
              </p:nvGraphicFramePr>
              <p:xfrm>
                <a:off x="5326290" y="8581650"/>
                <a:ext cx="2182767" cy="5847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48" name="Equation" r:id="rId35" imgW="952200" imgH="253800" progId="Equation.DSMT4">
                        <p:embed/>
                      </p:oleObj>
                    </mc:Choice>
                    <mc:Fallback>
                      <p:oleObj name="Equation" r:id="rId35" imgW="952200" imgH="253800" progId="Equation.DSMT4">
                        <p:embed/>
                        <p:pic>
                          <p:nvPicPr>
                            <p:cNvPr id="0" name="Picture 5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26290" y="8581650"/>
                              <a:ext cx="2182767" cy="58477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07" name="Object 80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24075185"/>
                    </p:ext>
                  </p:extLst>
                </p:nvPr>
              </p:nvGraphicFramePr>
              <p:xfrm>
                <a:off x="9817750" y="8731762"/>
                <a:ext cx="2012409" cy="58092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49" name="Equation" r:id="rId37" imgW="1104840" imgH="317160" progId="Equation.DSMT4">
                        <p:embed/>
                      </p:oleObj>
                    </mc:Choice>
                    <mc:Fallback>
                      <p:oleObj name="Equation" r:id="rId37" imgW="1104840" imgH="317160" progId="Equation.DSMT4">
                        <p:embed/>
                        <p:pic>
                          <p:nvPicPr>
                            <p:cNvPr id="0" name="Picture 5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17750" y="8731762"/>
                              <a:ext cx="2012409" cy="58092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642" name="Group 641"/>
            <p:cNvGrpSpPr/>
            <p:nvPr/>
          </p:nvGrpSpPr>
          <p:grpSpPr>
            <a:xfrm>
              <a:off x="10944576" y="1233794"/>
              <a:ext cx="11108613" cy="8013261"/>
              <a:chOff x="11411441" y="1306650"/>
              <a:chExt cx="11108613" cy="8013261"/>
            </a:xfrm>
          </p:grpSpPr>
          <p:grpSp>
            <p:nvGrpSpPr>
              <p:cNvPr id="650" name="Group 649"/>
              <p:cNvGrpSpPr/>
              <p:nvPr/>
            </p:nvGrpSpPr>
            <p:grpSpPr>
              <a:xfrm>
                <a:off x="11411441" y="1306650"/>
                <a:ext cx="11108613" cy="8013261"/>
                <a:chOff x="14320986" y="2668810"/>
                <a:chExt cx="11108613" cy="8134700"/>
              </a:xfrm>
            </p:grpSpPr>
            <p:sp>
              <p:nvSpPr>
                <p:cNvPr id="676" name="Title 1"/>
                <p:cNvSpPr txBox="1">
                  <a:spLocks/>
                </p:cNvSpPr>
                <p:nvPr/>
              </p:nvSpPr>
              <p:spPr>
                <a:xfrm>
                  <a:off x="21100222" y="3349810"/>
                  <a:ext cx="4329377" cy="546381"/>
                </a:xfrm>
                <a:prstGeom prst="rect">
                  <a:avLst/>
                </a:prstGeom>
              </p:spPr>
              <p:txBody>
                <a:bodyPr vert="horz" lIns="92378" tIns="46188" rIns="92378" bIns="46188" rtlCol="0" anchor="b">
                  <a:noAutofit/>
                </a:bodyPr>
                <a:lstStyle>
                  <a:lvl1pPr algn="ctr" defTabSz="3175163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0834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800" b="1" dirty="0" smtClean="0">
                      <a:solidFill>
                        <a:srgbClr val="FF0000"/>
                      </a:solidFill>
                    </a:rPr>
                    <a:t>AHARONOV 2012</a:t>
                  </a:r>
                  <a:endParaRPr lang="en-US" sz="1800" b="1" dirty="0">
                    <a:solidFill>
                      <a:srgbClr val="FF0000"/>
                    </a:solidFill>
                    <a:latin typeface="Berlin Sans FB Demi" panose="020E0802020502020306" pitchFamily="34" charset="0"/>
                  </a:endParaRPr>
                </a:p>
              </p:txBody>
            </p:sp>
            <p:cxnSp>
              <p:nvCxnSpPr>
                <p:cNvPr id="677" name="Straight Connector 676"/>
                <p:cNvCxnSpPr/>
                <p:nvPr/>
              </p:nvCxnSpPr>
              <p:spPr>
                <a:xfrm flipH="1" flipV="1">
                  <a:off x="15812097" y="7438306"/>
                  <a:ext cx="1782646" cy="171860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678" name="Straight Connector 677"/>
                <p:cNvCxnSpPr>
                  <a:endCxn id="691" idx="3"/>
                </p:cNvCxnSpPr>
                <p:nvPr/>
              </p:nvCxnSpPr>
              <p:spPr>
                <a:xfrm>
                  <a:off x="17227442" y="5036492"/>
                  <a:ext cx="2262540" cy="236224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679" name="Straight Connector 678"/>
                <p:cNvCxnSpPr/>
                <p:nvPr/>
              </p:nvCxnSpPr>
              <p:spPr>
                <a:xfrm flipH="1">
                  <a:off x="17613786" y="7423110"/>
                  <a:ext cx="1886294" cy="1732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680" name="Straight Connector 679"/>
                <p:cNvCxnSpPr/>
                <p:nvPr/>
              </p:nvCxnSpPr>
              <p:spPr>
                <a:xfrm flipH="1">
                  <a:off x="15812097" y="5591706"/>
                  <a:ext cx="1968916" cy="184660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grpSp>
              <p:nvGrpSpPr>
                <p:cNvPr id="681" name="Group 680"/>
                <p:cNvGrpSpPr/>
                <p:nvPr/>
              </p:nvGrpSpPr>
              <p:grpSpPr>
                <a:xfrm rot="8185215">
                  <a:off x="17518377" y="5370489"/>
                  <a:ext cx="560057" cy="550641"/>
                  <a:chOff x="6012159" y="3145009"/>
                  <a:chExt cx="624438" cy="504056"/>
                </a:xfrm>
              </p:grpSpPr>
              <p:sp>
                <p:nvSpPr>
                  <p:cNvPr id="769" name="Flowchart: Process 768"/>
                  <p:cNvSpPr/>
                  <p:nvPr/>
                </p:nvSpPr>
                <p:spPr>
                  <a:xfrm>
                    <a:off x="6012160" y="3145009"/>
                    <a:ext cx="624437" cy="504056"/>
                  </a:xfrm>
                  <a:prstGeom prst="flowChartProcess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algn="ctr" rtl="1">
                      <a:defRPr/>
                    </a:pPr>
                    <a:endParaRPr lang="he-IL" sz="1400" kern="0">
                      <a:solidFill>
                        <a:prstClr val="white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70" name="Straight Connector 769"/>
                  <p:cNvCxnSpPr/>
                  <p:nvPr/>
                </p:nvCxnSpPr>
                <p:spPr>
                  <a:xfrm flipH="1">
                    <a:off x="6012159" y="3145009"/>
                    <a:ext cx="624437" cy="50405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682" name="Straight Connector 681"/>
                <p:cNvCxnSpPr/>
                <p:nvPr/>
              </p:nvCxnSpPr>
              <p:spPr>
                <a:xfrm flipH="1" flipV="1">
                  <a:off x="17460801" y="9027876"/>
                  <a:ext cx="222937" cy="22442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683" name="Straight Connector 682"/>
                <p:cNvCxnSpPr/>
                <p:nvPr/>
              </p:nvCxnSpPr>
              <p:spPr>
                <a:xfrm flipH="1" flipV="1">
                  <a:off x="15823133" y="7530878"/>
                  <a:ext cx="1804045" cy="17424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684" name="Straight Connector 683"/>
                <p:cNvCxnSpPr/>
                <p:nvPr/>
              </p:nvCxnSpPr>
              <p:spPr>
                <a:xfrm>
                  <a:off x="17190937" y="5076479"/>
                  <a:ext cx="2320150" cy="240397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685" name="Straight Connector 684"/>
                <p:cNvCxnSpPr/>
                <p:nvPr/>
              </p:nvCxnSpPr>
              <p:spPr>
                <a:xfrm flipH="1">
                  <a:off x="17597340" y="7497070"/>
                  <a:ext cx="1886294" cy="1732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686" name="Straight Connector 685"/>
                <p:cNvCxnSpPr/>
                <p:nvPr/>
              </p:nvCxnSpPr>
              <p:spPr>
                <a:xfrm flipH="1">
                  <a:off x="15819802" y="5655683"/>
                  <a:ext cx="1951520" cy="186020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687" name="Straight Connector 686"/>
                <p:cNvCxnSpPr/>
                <p:nvPr/>
              </p:nvCxnSpPr>
              <p:spPr>
                <a:xfrm flipH="1" flipV="1">
                  <a:off x="15819803" y="7361670"/>
                  <a:ext cx="1918080" cy="186397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688" name="Straight Connector 687"/>
                <p:cNvCxnSpPr/>
                <p:nvPr/>
              </p:nvCxnSpPr>
              <p:spPr>
                <a:xfrm rot="2786036">
                  <a:off x="16773580" y="6178283"/>
                  <a:ext cx="3228174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689" name="Straight Connector 688"/>
                <p:cNvCxnSpPr/>
                <p:nvPr/>
              </p:nvCxnSpPr>
              <p:spPr>
                <a:xfrm flipH="1">
                  <a:off x="17596864" y="7372415"/>
                  <a:ext cx="1886294" cy="1732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690" name="Straight Connector 689"/>
                <p:cNvCxnSpPr/>
                <p:nvPr/>
              </p:nvCxnSpPr>
              <p:spPr>
                <a:xfrm flipH="1">
                  <a:off x="15797752" y="5529329"/>
                  <a:ext cx="1983260" cy="183139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sp>
              <p:nvSpPr>
                <p:cNvPr id="691" name="Flowchart: Process 690"/>
                <p:cNvSpPr/>
                <p:nvPr/>
              </p:nvSpPr>
              <p:spPr>
                <a:xfrm rot="10716570">
                  <a:off x="19489970" y="6994607"/>
                  <a:ext cx="79908" cy="806310"/>
                </a:xfrm>
                <a:prstGeom prst="flowChartProcess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algn="ctr" rtl="1">
                    <a:defRPr/>
                  </a:pPr>
                  <a:endParaRPr lang="he-IL" sz="1400" kern="0">
                    <a:solidFill>
                      <a:prstClr val="white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2" name="Flowchart: Process 691"/>
                <p:cNvSpPr/>
                <p:nvPr/>
              </p:nvSpPr>
              <p:spPr>
                <a:xfrm rot="10716570">
                  <a:off x="15756067" y="7016391"/>
                  <a:ext cx="79908" cy="806310"/>
                </a:xfrm>
                <a:prstGeom prst="flowChartProcess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algn="ctr" rtl="1">
                    <a:defRPr/>
                  </a:pPr>
                  <a:endParaRPr lang="he-IL" sz="1400" kern="0">
                    <a:solidFill>
                      <a:prstClr val="white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 rot="18955836">
                  <a:off x="16210637" y="7698375"/>
                  <a:ext cx="480051" cy="787724"/>
                </a:xfrm>
                <a:prstGeom prst="rect">
                  <a:avLst/>
                </a:prstGeom>
                <a:solidFill>
                  <a:srgbClr val="996633">
                    <a:alpha val="46000"/>
                  </a:srgbClr>
                </a:solidFill>
                <a:ln w="47625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 rot="2803614">
                  <a:off x="18591134" y="7656850"/>
                  <a:ext cx="480051" cy="787724"/>
                </a:xfrm>
                <a:prstGeom prst="rect">
                  <a:avLst/>
                </a:prstGeom>
                <a:solidFill>
                  <a:srgbClr val="996633">
                    <a:alpha val="46000"/>
                  </a:srgbClr>
                </a:solidFill>
                <a:ln w="47625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5" name="Group 694"/>
                <p:cNvGrpSpPr/>
                <p:nvPr/>
              </p:nvGrpSpPr>
              <p:grpSpPr>
                <a:xfrm>
                  <a:off x="17348129" y="4453658"/>
                  <a:ext cx="1158305" cy="906954"/>
                  <a:chOff x="16664743" y="4479172"/>
                  <a:chExt cx="1158305" cy="906954"/>
                </a:xfrm>
              </p:grpSpPr>
              <p:grpSp>
                <p:nvGrpSpPr>
                  <p:cNvPr id="761" name="Group 760"/>
                  <p:cNvGrpSpPr/>
                  <p:nvPr/>
                </p:nvGrpSpPr>
                <p:grpSpPr>
                  <a:xfrm rot="16382149">
                    <a:off x="16790419" y="4353496"/>
                    <a:ext cx="906954" cy="1158305"/>
                    <a:chOff x="2523239" y="9689151"/>
                    <a:chExt cx="1090753" cy="1340986"/>
                  </a:xfrm>
                </p:grpSpPr>
                <p:sp>
                  <p:nvSpPr>
                    <p:cNvPr id="763" name="Oval 762"/>
                    <p:cNvSpPr/>
                    <p:nvPr/>
                  </p:nvSpPr>
                  <p:spPr>
                    <a:xfrm>
                      <a:off x="3089360" y="10542092"/>
                      <a:ext cx="178351" cy="162228"/>
                    </a:xfrm>
                    <a:prstGeom prst="ellipse">
                      <a:avLst/>
                    </a:prstGeom>
                    <a:gradFill flip="none" rotWithShape="1">
                      <a:gsLst>
                        <a:gs pos="12000">
                          <a:srgbClr val="0070C0"/>
                        </a:gs>
                        <a:gs pos="34000">
                          <a:srgbClr val="00B0F0"/>
                        </a:gs>
                        <a:gs pos="61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4" name="Oval 763"/>
                    <p:cNvSpPr/>
                    <p:nvPr/>
                  </p:nvSpPr>
                  <p:spPr>
                    <a:xfrm>
                      <a:off x="3085509" y="10346033"/>
                      <a:ext cx="178351" cy="162228"/>
                    </a:xfrm>
                    <a:prstGeom prst="ellipse">
                      <a:avLst/>
                    </a:prstGeom>
                    <a:gradFill flip="none" rotWithShape="1">
                      <a:gsLst>
                        <a:gs pos="12000">
                          <a:srgbClr val="00B050"/>
                        </a:gs>
                        <a:gs pos="63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5" name="Oval 764"/>
                    <p:cNvSpPr/>
                    <p:nvPr/>
                  </p:nvSpPr>
                  <p:spPr>
                    <a:xfrm>
                      <a:off x="2588476" y="10004621"/>
                      <a:ext cx="1025516" cy="102551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66" name="Straight Connector 765"/>
                    <p:cNvCxnSpPr>
                      <a:stCxn id="767" idx="1"/>
                    </p:cNvCxnSpPr>
                    <p:nvPr/>
                  </p:nvCxnSpPr>
                  <p:spPr>
                    <a:xfrm rot="5217851" flipV="1">
                      <a:off x="2896851" y="9648623"/>
                      <a:ext cx="304304" cy="532583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7" name="Oval 766"/>
                    <p:cNvSpPr/>
                    <p:nvPr/>
                  </p:nvSpPr>
                  <p:spPr>
                    <a:xfrm rot="7313457">
                      <a:off x="2557517" y="9654873"/>
                      <a:ext cx="197762" cy="26631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68" name="Straight Connector 767"/>
                    <p:cNvCxnSpPr/>
                    <p:nvPr/>
                  </p:nvCxnSpPr>
                  <p:spPr>
                    <a:xfrm>
                      <a:off x="2659320" y="9905694"/>
                      <a:ext cx="2889" cy="337819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62" name="Oval 761"/>
                  <p:cNvSpPr/>
                  <p:nvPr/>
                </p:nvSpPr>
                <p:spPr>
                  <a:xfrm rot="16382149">
                    <a:off x="17312040" y="4901284"/>
                    <a:ext cx="148298" cy="1401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FF0000"/>
                      </a:gs>
                      <a:gs pos="63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6" name="Group 695"/>
                <p:cNvGrpSpPr/>
                <p:nvPr/>
              </p:nvGrpSpPr>
              <p:grpSpPr>
                <a:xfrm rot="16382149">
                  <a:off x="17130284" y="7763366"/>
                  <a:ext cx="906954" cy="1158305"/>
                  <a:chOff x="2523239" y="9689151"/>
                  <a:chExt cx="1090753" cy="1340986"/>
                </a:xfrm>
              </p:grpSpPr>
              <p:sp>
                <p:nvSpPr>
                  <p:cNvPr id="755" name="Oval 754"/>
                  <p:cNvSpPr/>
                  <p:nvPr/>
                </p:nvSpPr>
                <p:spPr>
                  <a:xfrm>
                    <a:off x="3089360" y="10542092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70C0"/>
                      </a:gs>
                      <a:gs pos="34000">
                        <a:srgbClr val="00B0F0"/>
                      </a:gs>
                      <a:gs pos="61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Oval 755"/>
                  <p:cNvSpPr/>
                  <p:nvPr/>
                </p:nvSpPr>
                <p:spPr>
                  <a:xfrm>
                    <a:off x="3085509" y="10346033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B050"/>
                      </a:gs>
                      <a:gs pos="63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Oval 756"/>
                  <p:cNvSpPr/>
                  <p:nvPr/>
                </p:nvSpPr>
                <p:spPr>
                  <a:xfrm>
                    <a:off x="2588476" y="10004621"/>
                    <a:ext cx="1025516" cy="102551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58" name="Straight Connector 757"/>
                  <p:cNvCxnSpPr>
                    <a:stCxn id="759" idx="1"/>
                  </p:cNvCxnSpPr>
                  <p:nvPr/>
                </p:nvCxnSpPr>
                <p:spPr>
                  <a:xfrm rot="5217851" flipV="1">
                    <a:off x="2896851" y="9648623"/>
                    <a:ext cx="304304" cy="53258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9" name="Oval 758"/>
                  <p:cNvSpPr/>
                  <p:nvPr/>
                </p:nvSpPr>
                <p:spPr>
                  <a:xfrm rot="7313457">
                    <a:off x="2557517" y="9654873"/>
                    <a:ext cx="197762" cy="266317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60" name="Straight Connector 759"/>
                  <p:cNvCxnSpPr/>
                  <p:nvPr/>
                </p:nvCxnSpPr>
                <p:spPr>
                  <a:xfrm>
                    <a:off x="2659320" y="9905694"/>
                    <a:ext cx="2889" cy="33781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7" name="Oval 696"/>
                <p:cNvSpPr/>
                <p:nvPr/>
              </p:nvSpPr>
              <p:spPr>
                <a:xfrm rot="16382149">
                  <a:off x="17646234" y="8334604"/>
                  <a:ext cx="148298" cy="140128"/>
                </a:xfrm>
                <a:prstGeom prst="ellipse">
                  <a:avLst/>
                </a:prstGeom>
                <a:gradFill flip="none" rotWithShape="1">
                  <a:gsLst>
                    <a:gs pos="12000">
                      <a:srgbClr val="FF0000"/>
                    </a:gs>
                    <a:gs pos="63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98" name="Picture 2" descr="D:\Greg\UniPhysics\THESIS\conference\interaction-arm.png"/>
                <p:cNvPicPr>
                  <a:picLocks noChangeAspect="1" noChangeArrowheads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 rot="2626598">
                  <a:off x="16097196" y="7809039"/>
                  <a:ext cx="721092" cy="571511"/>
                </a:xfrm>
                <a:prstGeom prst="rect">
                  <a:avLst/>
                </a:prstGeom>
                <a:noFill/>
              </p:spPr>
            </p:pic>
            <p:sp>
              <p:nvSpPr>
                <p:cNvPr id="699" name="TextBox 698"/>
                <p:cNvSpPr txBox="1"/>
                <p:nvPr/>
              </p:nvSpPr>
              <p:spPr>
                <a:xfrm>
                  <a:off x="15879924" y="8099881"/>
                  <a:ext cx="44773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0" name="TextBox 699"/>
                <p:cNvSpPr txBox="1"/>
                <p:nvPr/>
              </p:nvSpPr>
              <p:spPr>
                <a:xfrm>
                  <a:off x="18994112" y="8030426"/>
                  <a:ext cx="44773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01" name="Group 700"/>
                <p:cNvGrpSpPr/>
                <p:nvPr/>
              </p:nvGrpSpPr>
              <p:grpSpPr>
                <a:xfrm>
                  <a:off x="17247214" y="8871188"/>
                  <a:ext cx="779302" cy="737665"/>
                  <a:chOff x="2259728" y="1552887"/>
                  <a:chExt cx="417904" cy="373591"/>
                </a:xfrm>
              </p:grpSpPr>
              <p:sp>
                <p:nvSpPr>
                  <p:cNvPr id="752" name="PC"/>
                  <p:cNvSpPr>
                    <a:spLocks noEditPoints="1" noChangeArrowheads="1"/>
                  </p:cNvSpPr>
                  <p:nvPr/>
                </p:nvSpPr>
                <p:spPr bwMode="auto">
                  <a:xfrm rot="10800000">
                    <a:off x="2288040" y="1612619"/>
                    <a:ext cx="362328" cy="3138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800 w 21600"/>
                      <a:gd name="T3" fmla="*/ 0 h 21600"/>
                      <a:gd name="T4" fmla="*/ 21600 w 21600"/>
                      <a:gd name="T5" fmla="*/ 0 h 21600"/>
                      <a:gd name="T6" fmla="*/ 21600 w 21600"/>
                      <a:gd name="T7" fmla="*/ 10800 h 21600"/>
                      <a:gd name="T8" fmla="*/ 10800 w 21600"/>
                      <a:gd name="T9" fmla="*/ 21600 h 21600"/>
                      <a:gd name="T10" fmla="*/ 0 w 21600"/>
                      <a:gd name="T11" fmla="*/ 10800 h 21600"/>
                      <a:gd name="T12" fmla="*/ 2802 w 21600"/>
                      <a:gd name="T13" fmla="*/ 3891 h 21600"/>
                      <a:gd name="T14" fmla="*/ 19065 w 21600"/>
                      <a:gd name="T15" fmla="*/ 1425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T12" t="T13" r="T14" b="T15"/>
                    <a:pathLst>
                      <a:path w="21600" h="21600" extrusionOk="0">
                        <a:moveTo>
                          <a:pt x="21600" y="10851"/>
                        </a:moveTo>
                        <a:lnTo>
                          <a:pt x="21600" y="0"/>
                        </a:lnTo>
                        <a:lnTo>
                          <a:pt x="10823" y="0"/>
                        </a:lnTo>
                        <a:lnTo>
                          <a:pt x="0" y="0"/>
                        </a:lnTo>
                        <a:lnTo>
                          <a:pt x="0" y="10919"/>
                        </a:lnTo>
                        <a:lnTo>
                          <a:pt x="0" y="19328"/>
                        </a:lnTo>
                        <a:lnTo>
                          <a:pt x="5924" y="19328"/>
                        </a:lnTo>
                        <a:lnTo>
                          <a:pt x="6494" y="21600"/>
                        </a:lnTo>
                        <a:lnTo>
                          <a:pt x="10663" y="21600"/>
                        </a:lnTo>
                        <a:lnTo>
                          <a:pt x="15334" y="21600"/>
                        </a:lnTo>
                        <a:lnTo>
                          <a:pt x="15904" y="19328"/>
                        </a:lnTo>
                        <a:lnTo>
                          <a:pt x="21600" y="19328"/>
                        </a:lnTo>
                        <a:lnTo>
                          <a:pt x="21600" y="10851"/>
                        </a:lnTo>
                        <a:close/>
                      </a:path>
                      <a:path w="21600" h="21600" extrusionOk="0">
                        <a:moveTo>
                          <a:pt x="15904" y="19328"/>
                        </a:moveTo>
                        <a:lnTo>
                          <a:pt x="16861" y="14750"/>
                        </a:lnTo>
                        <a:lnTo>
                          <a:pt x="19367" y="14750"/>
                        </a:lnTo>
                        <a:lnTo>
                          <a:pt x="19367" y="3459"/>
                        </a:lnTo>
                        <a:lnTo>
                          <a:pt x="2461" y="3459"/>
                        </a:lnTo>
                        <a:lnTo>
                          <a:pt x="2461" y="14750"/>
                        </a:lnTo>
                        <a:lnTo>
                          <a:pt x="4967" y="14750"/>
                        </a:lnTo>
                        <a:lnTo>
                          <a:pt x="5924" y="19159"/>
                        </a:lnTo>
                        <a:moveTo>
                          <a:pt x="15904" y="19328"/>
                        </a:moveTo>
                        <a:lnTo>
                          <a:pt x="16861" y="14750"/>
                        </a:lnTo>
                        <a:lnTo>
                          <a:pt x="2461" y="14750"/>
                        </a:lnTo>
                      </a:path>
                    </a:pathLst>
                  </a:custGeom>
                  <a:solidFill>
                    <a:srgbClr val="CC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3" name="Picture 752"/>
                  <p:cNvPicPr>
                    <a:picLocks noChangeAspect="1"/>
                  </p:cNvPicPr>
                  <p:nvPr/>
                </p:nvPicPr>
                <p:blipFill>
                  <a:blip r:embed="rId39">
                    <a:extLst>
                      <a:ext uri="{BEBA8EAE-BF5A-486C-A8C5-ECC9F3942E4B}">
                        <a14:imgProps xmlns:a14="http://schemas.microsoft.com/office/drawing/2010/main">
                          <a14:imgLayer r:embed="rId40">
                            <a14:imgEffect>
                              <a14:colorTemperature colorTemp="112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2348700">
                    <a:off x="2464254" y="1556346"/>
                    <a:ext cx="213378" cy="140220"/>
                  </a:xfrm>
                  <a:prstGeom prst="rect">
                    <a:avLst/>
                  </a:prstGeom>
                </p:spPr>
              </p:pic>
              <p:sp>
                <p:nvSpPr>
                  <p:cNvPr id="754" name="Trapezoid 753"/>
                  <p:cNvSpPr/>
                  <p:nvPr/>
                </p:nvSpPr>
                <p:spPr>
                  <a:xfrm rot="19294038">
                    <a:off x="2259728" y="1552887"/>
                    <a:ext cx="190500" cy="130434"/>
                  </a:xfrm>
                  <a:prstGeom prst="trapezoid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02" name="Straight Connector 701"/>
                <p:cNvCxnSpPr/>
                <p:nvPr/>
              </p:nvCxnSpPr>
              <p:spPr>
                <a:xfrm flipH="1" flipV="1">
                  <a:off x="20399340" y="7426698"/>
                  <a:ext cx="1782646" cy="171860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703" name="Straight Connector 702"/>
                <p:cNvCxnSpPr>
                  <a:endCxn id="716" idx="3"/>
                </p:cNvCxnSpPr>
                <p:nvPr/>
              </p:nvCxnSpPr>
              <p:spPr>
                <a:xfrm>
                  <a:off x="21814685" y="5024884"/>
                  <a:ext cx="2262540" cy="236224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704" name="Straight Connector 703"/>
                <p:cNvCxnSpPr/>
                <p:nvPr/>
              </p:nvCxnSpPr>
              <p:spPr>
                <a:xfrm flipH="1">
                  <a:off x="22201029" y="7411502"/>
                  <a:ext cx="1886294" cy="1732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705" name="Straight Connector 704"/>
                <p:cNvCxnSpPr/>
                <p:nvPr/>
              </p:nvCxnSpPr>
              <p:spPr>
                <a:xfrm flipH="1">
                  <a:off x="20399340" y="5580098"/>
                  <a:ext cx="1968916" cy="184660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grpSp>
              <p:nvGrpSpPr>
                <p:cNvPr id="706" name="Group 705"/>
                <p:cNvGrpSpPr/>
                <p:nvPr/>
              </p:nvGrpSpPr>
              <p:grpSpPr>
                <a:xfrm rot="8185215">
                  <a:off x="22105620" y="5358881"/>
                  <a:ext cx="560057" cy="550641"/>
                  <a:chOff x="6012159" y="3145009"/>
                  <a:chExt cx="624438" cy="504056"/>
                </a:xfrm>
              </p:grpSpPr>
              <p:sp>
                <p:nvSpPr>
                  <p:cNvPr id="750" name="Flowchart: Process 749"/>
                  <p:cNvSpPr/>
                  <p:nvPr/>
                </p:nvSpPr>
                <p:spPr>
                  <a:xfrm>
                    <a:off x="6012160" y="3145009"/>
                    <a:ext cx="624437" cy="504056"/>
                  </a:xfrm>
                  <a:prstGeom prst="flowChartProcess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algn="ctr" rtl="1">
                      <a:defRPr/>
                    </a:pPr>
                    <a:endParaRPr lang="he-IL" sz="1400" kern="0">
                      <a:solidFill>
                        <a:prstClr val="white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51" name="Straight Connector 750"/>
                  <p:cNvCxnSpPr/>
                  <p:nvPr/>
                </p:nvCxnSpPr>
                <p:spPr>
                  <a:xfrm flipH="1">
                    <a:off x="6012159" y="3145009"/>
                    <a:ext cx="624437" cy="50405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707" name="Straight Connector 706"/>
                <p:cNvCxnSpPr/>
                <p:nvPr/>
              </p:nvCxnSpPr>
              <p:spPr>
                <a:xfrm flipH="1" flipV="1">
                  <a:off x="22048044" y="9016268"/>
                  <a:ext cx="222937" cy="22442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cxnSp>
              <p:nvCxnSpPr>
                <p:cNvPr id="708" name="Straight Connector 707"/>
                <p:cNvCxnSpPr/>
                <p:nvPr/>
              </p:nvCxnSpPr>
              <p:spPr>
                <a:xfrm flipH="1" flipV="1">
                  <a:off x="20410376" y="7519270"/>
                  <a:ext cx="1804045" cy="17424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709" name="Straight Connector 708"/>
                <p:cNvCxnSpPr/>
                <p:nvPr/>
              </p:nvCxnSpPr>
              <p:spPr>
                <a:xfrm>
                  <a:off x="21778180" y="5064871"/>
                  <a:ext cx="2320150" cy="240397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710" name="Straight Connector 709"/>
                <p:cNvCxnSpPr/>
                <p:nvPr/>
              </p:nvCxnSpPr>
              <p:spPr>
                <a:xfrm flipH="1">
                  <a:off x="22184583" y="7485462"/>
                  <a:ext cx="1886294" cy="1732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711" name="Straight Connector 710"/>
                <p:cNvCxnSpPr/>
                <p:nvPr/>
              </p:nvCxnSpPr>
              <p:spPr>
                <a:xfrm flipH="1">
                  <a:off x="20407045" y="5644075"/>
                  <a:ext cx="1951520" cy="186020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</p:cxnSp>
            <p:cxnSp>
              <p:nvCxnSpPr>
                <p:cNvPr id="712" name="Straight Connector 711"/>
                <p:cNvCxnSpPr/>
                <p:nvPr/>
              </p:nvCxnSpPr>
              <p:spPr>
                <a:xfrm flipH="1" flipV="1">
                  <a:off x="20407046" y="7350062"/>
                  <a:ext cx="1918080" cy="186397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713" name="Straight Connector 712"/>
                <p:cNvCxnSpPr/>
                <p:nvPr/>
              </p:nvCxnSpPr>
              <p:spPr>
                <a:xfrm rot="2786036">
                  <a:off x="21360823" y="6166675"/>
                  <a:ext cx="3228174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714" name="Straight Connector 713"/>
                <p:cNvCxnSpPr/>
                <p:nvPr/>
              </p:nvCxnSpPr>
              <p:spPr>
                <a:xfrm flipH="1">
                  <a:off x="22184107" y="7360807"/>
                  <a:ext cx="1886294" cy="1732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cxnSp>
              <p:nvCxnSpPr>
                <p:cNvPr id="715" name="Straight Connector 714"/>
                <p:cNvCxnSpPr/>
                <p:nvPr/>
              </p:nvCxnSpPr>
              <p:spPr>
                <a:xfrm flipH="1">
                  <a:off x="20384995" y="5517721"/>
                  <a:ext cx="1983260" cy="183139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</p:cxnSp>
            <p:sp>
              <p:nvSpPr>
                <p:cNvPr id="716" name="Flowchart: Process 715"/>
                <p:cNvSpPr/>
                <p:nvPr/>
              </p:nvSpPr>
              <p:spPr>
                <a:xfrm rot="10716570">
                  <a:off x="24077213" y="6982999"/>
                  <a:ext cx="79908" cy="806310"/>
                </a:xfrm>
                <a:prstGeom prst="flowChartProcess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algn="ctr" rtl="1">
                    <a:defRPr/>
                  </a:pPr>
                  <a:endParaRPr lang="he-IL" sz="1400" kern="0">
                    <a:solidFill>
                      <a:prstClr val="white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7" name="Flowchart: Process 716"/>
                <p:cNvSpPr/>
                <p:nvPr/>
              </p:nvSpPr>
              <p:spPr>
                <a:xfrm rot="10716570">
                  <a:off x="20343310" y="7004783"/>
                  <a:ext cx="79908" cy="806310"/>
                </a:xfrm>
                <a:prstGeom prst="flowChartProcess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algn="ctr" rtl="1">
                    <a:defRPr/>
                  </a:pPr>
                  <a:endParaRPr lang="he-IL" sz="1400" kern="0">
                    <a:solidFill>
                      <a:prstClr val="white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 rot="18955836">
                  <a:off x="20797880" y="7686767"/>
                  <a:ext cx="480051" cy="787724"/>
                </a:xfrm>
                <a:prstGeom prst="rect">
                  <a:avLst/>
                </a:prstGeom>
                <a:solidFill>
                  <a:srgbClr val="996633">
                    <a:alpha val="46000"/>
                  </a:srgbClr>
                </a:solidFill>
                <a:ln w="47625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 rot="2803614">
                  <a:off x="23178377" y="7645242"/>
                  <a:ext cx="480051" cy="787724"/>
                </a:xfrm>
                <a:prstGeom prst="rect">
                  <a:avLst/>
                </a:prstGeom>
                <a:solidFill>
                  <a:srgbClr val="996633">
                    <a:alpha val="46000"/>
                  </a:srgbClr>
                </a:solidFill>
                <a:ln w="47625"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20" name="Group 719"/>
                <p:cNvGrpSpPr/>
                <p:nvPr/>
              </p:nvGrpSpPr>
              <p:grpSpPr>
                <a:xfrm>
                  <a:off x="21935372" y="4442050"/>
                  <a:ext cx="1158305" cy="906954"/>
                  <a:chOff x="16664743" y="4479172"/>
                  <a:chExt cx="1158305" cy="906954"/>
                </a:xfrm>
              </p:grpSpPr>
              <p:grpSp>
                <p:nvGrpSpPr>
                  <p:cNvPr id="742" name="Group 741"/>
                  <p:cNvGrpSpPr/>
                  <p:nvPr/>
                </p:nvGrpSpPr>
                <p:grpSpPr>
                  <a:xfrm rot="16382149">
                    <a:off x="16790419" y="4353496"/>
                    <a:ext cx="906954" cy="1158305"/>
                    <a:chOff x="2523239" y="9689151"/>
                    <a:chExt cx="1090753" cy="1340986"/>
                  </a:xfrm>
                </p:grpSpPr>
                <p:sp>
                  <p:nvSpPr>
                    <p:cNvPr id="744" name="Oval 743"/>
                    <p:cNvSpPr/>
                    <p:nvPr/>
                  </p:nvSpPr>
                  <p:spPr>
                    <a:xfrm>
                      <a:off x="3089360" y="10542092"/>
                      <a:ext cx="178351" cy="162228"/>
                    </a:xfrm>
                    <a:prstGeom prst="ellipse">
                      <a:avLst/>
                    </a:prstGeom>
                    <a:gradFill flip="none" rotWithShape="1">
                      <a:gsLst>
                        <a:gs pos="12000">
                          <a:srgbClr val="0070C0"/>
                        </a:gs>
                        <a:gs pos="34000">
                          <a:srgbClr val="00B0F0"/>
                        </a:gs>
                        <a:gs pos="61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5" name="Oval 744"/>
                    <p:cNvSpPr/>
                    <p:nvPr/>
                  </p:nvSpPr>
                  <p:spPr>
                    <a:xfrm>
                      <a:off x="3085509" y="10346033"/>
                      <a:ext cx="178351" cy="162228"/>
                    </a:xfrm>
                    <a:prstGeom prst="ellipse">
                      <a:avLst/>
                    </a:prstGeom>
                    <a:gradFill flip="none" rotWithShape="1">
                      <a:gsLst>
                        <a:gs pos="12000">
                          <a:srgbClr val="00B050"/>
                        </a:gs>
                        <a:gs pos="63000">
                          <a:schemeClr val="bg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6" name="Oval 745"/>
                    <p:cNvSpPr/>
                    <p:nvPr/>
                  </p:nvSpPr>
                  <p:spPr>
                    <a:xfrm>
                      <a:off x="2588476" y="10004621"/>
                      <a:ext cx="1025516" cy="1025516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47" name="Straight Connector 746"/>
                    <p:cNvCxnSpPr>
                      <a:stCxn id="748" idx="1"/>
                    </p:cNvCxnSpPr>
                    <p:nvPr/>
                  </p:nvCxnSpPr>
                  <p:spPr>
                    <a:xfrm rot="5217851" flipV="1">
                      <a:off x="2896851" y="9648623"/>
                      <a:ext cx="304304" cy="532583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48" name="Oval 747"/>
                    <p:cNvSpPr/>
                    <p:nvPr/>
                  </p:nvSpPr>
                  <p:spPr>
                    <a:xfrm rot="7313457">
                      <a:off x="2557517" y="9654873"/>
                      <a:ext cx="197762" cy="26631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>
                      <a:off x="2659320" y="9905694"/>
                      <a:ext cx="2889" cy="337819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43" name="Oval 742"/>
                  <p:cNvSpPr/>
                  <p:nvPr/>
                </p:nvSpPr>
                <p:spPr>
                  <a:xfrm rot="16382149">
                    <a:off x="17312040" y="4901284"/>
                    <a:ext cx="148298" cy="1401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FF0000"/>
                      </a:gs>
                      <a:gs pos="63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1" name="Group 720"/>
                <p:cNvGrpSpPr/>
                <p:nvPr/>
              </p:nvGrpSpPr>
              <p:grpSpPr>
                <a:xfrm rot="16382149">
                  <a:off x="21717527" y="7751758"/>
                  <a:ext cx="906954" cy="1158305"/>
                  <a:chOff x="2523239" y="9689151"/>
                  <a:chExt cx="1090753" cy="1340986"/>
                </a:xfrm>
              </p:grpSpPr>
              <p:sp>
                <p:nvSpPr>
                  <p:cNvPr id="736" name="Oval 735"/>
                  <p:cNvSpPr/>
                  <p:nvPr/>
                </p:nvSpPr>
                <p:spPr>
                  <a:xfrm>
                    <a:off x="3089360" y="10542092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70C0"/>
                      </a:gs>
                      <a:gs pos="34000">
                        <a:srgbClr val="00B0F0"/>
                      </a:gs>
                      <a:gs pos="61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7" name="Oval 736"/>
                  <p:cNvSpPr/>
                  <p:nvPr/>
                </p:nvSpPr>
                <p:spPr>
                  <a:xfrm>
                    <a:off x="3085509" y="10346033"/>
                    <a:ext cx="178351" cy="162228"/>
                  </a:xfrm>
                  <a:prstGeom prst="ellipse">
                    <a:avLst/>
                  </a:prstGeom>
                  <a:gradFill flip="none" rotWithShape="1">
                    <a:gsLst>
                      <a:gs pos="12000">
                        <a:srgbClr val="00B050"/>
                      </a:gs>
                      <a:gs pos="6300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8" name="Oval 737"/>
                  <p:cNvSpPr/>
                  <p:nvPr/>
                </p:nvSpPr>
                <p:spPr>
                  <a:xfrm>
                    <a:off x="2588476" y="10004621"/>
                    <a:ext cx="1025516" cy="1025516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9" name="Straight Connector 738"/>
                  <p:cNvCxnSpPr>
                    <a:stCxn id="740" idx="1"/>
                  </p:cNvCxnSpPr>
                  <p:nvPr/>
                </p:nvCxnSpPr>
                <p:spPr>
                  <a:xfrm rot="5217851" flipV="1">
                    <a:off x="2896851" y="9648623"/>
                    <a:ext cx="304304" cy="53258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0" name="Oval 739"/>
                  <p:cNvSpPr/>
                  <p:nvPr/>
                </p:nvSpPr>
                <p:spPr>
                  <a:xfrm rot="7313457">
                    <a:off x="2557517" y="9654873"/>
                    <a:ext cx="197762" cy="266317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41" name="Straight Connector 740"/>
                  <p:cNvCxnSpPr/>
                  <p:nvPr/>
                </p:nvCxnSpPr>
                <p:spPr>
                  <a:xfrm>
                    <a:off x="2659320" y="9905694"/>
                    <a:ext cx="2889" cy="33781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2" name="Oval 721"/>
                <p:cNvSpPr/>
                <p:nvPr/>
              </p:nvSpPr>
              <p:spPr>
                <a:xfrm rot="16382149">
                  <a:off x="22233477" y="8322996"/>
                  <a:ext cx="148298" cy="140128"/>
                </a:xfrm>
                <a:prstGeom prst="ellipse">
                  <a:avLst/>
                </a:prstGeom>
                <a:gradFill flip="none" rotWithShape="1">
                  <a:gsLst>
                    <a:gs pos="12000">
                      <a:srgbClr val="FF0000"/>
                    </a:gs>
                    <a:gs pos="63000">
                      <a:schemeClr val="bg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TextBox 722"/>
                <p:cNvSpPr txBox="1"/>
                <p:nvPr/>
              </p:nvSpPr>
              <p:spPr>
                <a:xfrm>
                  <a:off x="20467167" y="8088273"/>
                  <a:ext cx="44773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4" name="TextBox 723"/>
                <p:cNvSpPr txBox="1"/>
                <p:nvPr/>
              </p:nvSpPr>
              <p:spPr>
                <a:xfrm>
                  <a:off x="23581355" y="8018818"/>
                  <a:ext cx="44773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25" name="Group 724"/>
                <p:cNvGrpSpPr/>
                <p:nvPr/>
              </p:nvGrpSpPr>
              <p:grpSpPr>
                <a:xfrm>
                  <a:off x="21834457" y="8859580"/>
                  <a:ext cx="779302" cy="737665"/>
                  <a:chOff x="2259728" y="1552887"/>
                  <a:chExt cx="417904" cy="373591"/>
                </a:xfrm>
              </p:grpSpPr>
              <p:sp>
                <p:nvSpPr>
                  <p:cNvPr id="733" name="PC"/>
                  <p:cNvSpPr>
                    <a:spLocks noEditPoints="1" noChangeArrowheads="1"/>
                  </p:cNvSpPr>
                  <p:nvPr/>
                </p:nvSpPr>
                <p:spPr bwMode="auto">
                  <a:xfrm rot="10800000">
                    <a:off x="2288040" y="1612619"/>
                    <a:ext cx="362328" cy="31385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0800 w 21600"/>
                      <a:gd name="T3" fmla="*/ 0 h 21600"/>
                      <a:gd name="T4" fmla="*/ 21600 w 21600"/>
                      <a:gd name="T5" fmla="*/ 0 h 21600"/>
                      <a:gd name="T6" fmla="*/ 21600 w 21600"/>
                      <a:gd name="T7" fmla="*/ 10800 h 21600"/>
                      <a:gd name="T8" fmla="*/ 10800 w 21600"/>
                      <a:gd name="T9" fmla="*/ 21600 h 21600"/>
                      <a:gd name="T10" fmla="*/ 0 w 21600"/>
                      <a:gd name="T11" fmla="*/ 10800 h 21600"/>
                      <a:gd name="T12" fmla="*/ 2802 w 21600"/>
                      <a:gd name="T13" fmla="*/ 3891 h 21600"/>
                      <a:gd name="T14" fmla="*/ 19065 w 21600"/>
                      <a:gd name="T15" fmla="*/ 1425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T12" t="T13" r="T14" b="T15"/>
                    <a:pathLst>
                      <a:path w="21600" h="21600" extrusionOk="0">
                        <a:moveTo>
                          <a:pt x="21600" y="10851"/>
                        </a:moveTo>
                        <a:lnTo>
                          <a:pt x="21600" y="0"/>
                        </a:lnTo>
                        <a:lnTo>
                          <a:pt x="10823" y="0"/>
                        </a:lnTo>
                        <a:lnTo>
                          <a:pt x="0" y="0"/>
                        </a:lnTo>
                        <a:lnTo>
                          <a:pt x="0" y="10919"/>
                        </a:lnTo>
                        <a:lnTo>
                          <a:pt x="0" y="19328"/>
                        </a:lnTo>
                        <a:lnTo>
                          <a:pt x="5924" y="19328"/>
                        </a:lnTo>
                        <a:lnTo>
                          <a:pt x="6494" y="21600"/>
                        </a:lnTo>
                        <a:lnTo>
                          <a:pt x="10663" y="21600"/>
                        </a:lnTo>
                        <a:lnTo>
                          <a:pt x="15334" y="21600"/>
                        </a:lnTo>
                        <a:lnTo>
                          <a:pt x="15904" y="19328"/>
                        </a:lnTo>
                        <a:lnTo>
                          <a:pt x="21600" y="19328"/>
                        </a:lnTo>
                        <a:lnTo>
                          <a:pt x="21600" y="10851"/>
                        </a:lnTo>
                        <a:close/>
                      </a:path>
                      <a:path w="21600" h="21600" extrusionOk="0">
                        <a:moveTo>
                          <a:pt x="15904" y="19328"/>
                        </a:moveTo>
                        <a:lnTo>
                          <a:pt x="16861" y="14750"/>
                        </a:lnTo>
                        <a:lnTo>
                          <a:pt x="19367" y="14750"/>
                        </a:lnTo>
                        <a:lnTo>
                          <a:pt x="19367" y="3459"/>
                        </a:lnTo>
                        <a:lnTo>
                          <a:pt x="2461" y="3459"/>
                        </a:lnTo>
                        <a:lnTo>
                          <a:pt x="2461" y="14750"/>
                        </a:lnTo>
                        <a:lnTo>
                          <a:pt x="4967" y="14750"/>
                        </a:lnTo>
                        <a:lnTo>
                          <a:pt x="5924" y="19159"/>
                        </a:lnTo>
                        <a:moveTo>
                          <a:pt x="15904" y="19328"/>
                        </a:moveTo>
                        <a:lnTo>
                          <a:pt x="16861" y="14750"/>
                        </a:lnTo>
                        <a:lnTo>
                          <a:pt x="2461" y="14750"/>
                        </a:lnTo>
                      </a:path>
                    </a:pathLst>
                  </a:custGeom>
                  <a:solidFill>
                    <a:srgbClr val="CC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34" name="Picture 733"/>
                  <p:cNvPicPr>
                    <a:picLocks noChangeAspect="1"/>
                  </p:cNvPicPr>
                  <p:nvPr/>
                </p:nvPicPr>
                <p:blipFill>
                  <a:blip r:embed="rId39">
                    <a:extLst>
                      <a:ext uri="{BEBA8EAE-BF5A-486C-A8C5-ECC9F3942E4B}">
                        <a14:imgProps xmlns:a14="http://schemas.microsoft.com/office/drawing/2010/main">
                          <a14:imgLayer r:embed="rId40">
                            <a14:imgEffect>
                              <a14:colorTemperature colorTemp="112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2348700">
                    <a:off x="2464254" y="1556346"/>
                    <a:ext cx="213378" cy="140220"/>
                  </a:xfrm>
                  <a:prstGeom prst="rect">
                    <a:avLst/>
                  </a:prstGeom>
                </p:spPr>
              </p:pic>
              <p:sp>
                <p:nvSpPr>
                  <p:cNvPr id="735" name="Trapezoid 734"/>
                  <p:cNvSpPr/>
                  <p:nvPr/>
                </p:nvSpPr>
                <p:spPr>
                  <a:xfrm rot="19294038">
                    <a:off x="2259728" y="1552887"/>
                    <a:ext cx="190500" cy="130434"/>
                  </a:xfrm>
                  <a:prstGeom prst="trapezoid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726" name="Picture 2" descr="D:\Greg\UniPhysics\THESIS\conference\interaction-arm.png"/>
                <p:cNvPicPr>
                  <a:picLocks noChangeAspect="1" noChangeArrowheads="1"/>
                </p:cNvPicPr>
                <p:nvPr/>
              </p:nvPicPr>
              <p:blipFill>
                <a:blip r:embed="rId33">
                  <a:extLst>
                    <a:ext uri="{BEBA8EAE-BF5A-486C-A8C5-ECC9F3942E4B}">
                      <a14:imgProps xmlns:a14="http://schemas.microsoft.com/office/drawing/2010/main">
                        <a14:imgLayer r:embed="rId32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563152">
                  <a:off x="20670265" y="7783847"/>
                  <a:ext cx="740930" cy="617081"/>
                </a:xfrm>
                <a:prstGeom prst="rect">
                  <a:avLst/>
                </a:prstGeom>
                <a:noFill/>
              </p:spPr>
            </p:pic>
            <p:sp>
              <p:nvSpPr>
                <p:cNvPr id="727" name="Title 1"/>
                <p:cNvSpPr txBox="1">
                  <a:spLocks/>
                </p:cNvSpPr>
                <p:nvPr/>
              </p:nvSpPr>
              <p:spPr>
                <a:xfrm>
                  <a:off x="14320986" y="3844602"/>
                  <a:ext cx="6207698" cy="495757"/>
                </a:xfrm>
                <a:prstGeom prst="rect">
                  <a:avLst/>
                </a:prstGeom>
              </p:spPr>
              <p:txBody>
                <a:bodyPr vert="horz" lIns="92378" tIns="46188" rIns="92378" bIns="46188" rtlCol="0" anchor="b">
                  <a:noAutofit/>
                </a:bodyPr>
                <a:lstStyle>
                  <a:lvl1pPr algn="ctr" defTabSz="3175163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0834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2000" b="1" dirty="0" smtClean="0"/>
                    <a:t> STRONG   INTERACTION OF ONE PAIR</a:t>
                  </a:r>
                  <a:endParaRPr lang="en-US" sz="2000" b="1" dirty="0">
                    <a:latin typeface="Berlin Sans FB Demi" panose="020E0802020502020306" pitchFamily="34" charset="0"/>
                  </a:endParaRPr>
                </a:p>
              </p:txBody>
            </p:sp>
            <p:sp>
              <p:nvSpPr>
                <p:cNvPr id="728" name="Title 1"/>
                <p:cNvSpPr txBox="1">
                  <a:spLocks/>
                </p:cNvSpPr>
                <p:nvPr/>
              </p:nvSpPr>
              <p:spPr>
                <a:xfrm>
                  <a:off x="19579650" y="3450770"/>
                  <a:ext cx="5731412" cy="897191"/>
                </a:xfrm>
                <a:prstGeom prst="rect">
                  <a:avLst/>
                </a:prstGeom>
              </p:spPr>
              <p:txBody>
                <a:bodyPr vert="horz" lIns="92378" tIns="46188" rIns="92378" bIns="46188" rtlCol="0" anchor="b">
                  <a:noAutofit/>
                </a:bodyPr>
                <a:lstStyle>
                  <a:lvl1pPr algn="ctr" defTabSz="3175163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0834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2000" b="1" dirty="0"/>
                    <a:t>WEAK </a:t>
                  </a:r>
                  <a:r>
                    <a:rPr lang="en-US" sz="2000" b="1" dirty="0" smtClean="0"/>
                    <a:t>INTERACTIONS </a:t>
                  </a:r>
                  <a:r>
                    <a:rPr lang="en-US" sz="2000" b="1" dirty="0"/>
                    <a:t>OF </a:t>
                  </a:r>
                  <a:r>
                    <a:rPr lang="en-US" sz="2000" b="1" dirty="0" smtClean="0"/>
                    <a:t>ALL PAIRS</a:t>
                  </a:r>
                  <a:endParaRPr lang="en-US" sz="2000" b="1" dirty="0">
                    <a:latin typeface="Berlin Sans FB Demi" panose="020E0802020502020306" pitchFamily="34" charset="0"/>
                  </a:endParaRPr>
                </a:p>
              </p:txBody>
            </p:sp>
            <p:sp>
              <p:nvSpPr>
                <p:cNvPr id="729" name="Title 1"/>
                <p:cNvSpPr txBox="1">
                  <a:spLocks/>
                </p:cNvSpPr>
                <p:nvPr/>
              </p:nvSpPr>
              <p:spPr>
                <a:xfrm>
                  <a:off x="14391525" y="2668810"/>
                  <a:ext cx="10530903" cy="897191"/>
                </a:xfrm>
                <a:prstGeom prst="rect">
                  <a:avLst/>
                </a:prstGeom>
              </p:spPr>
              <p:txBody>
                <a:bodyPr vert="horz" lIns="92378" tIns="46188" rIns="92378" bIns="46188" rtlCol="0" anchor="b">
                  <a:noAutofit/>
                </a:bodyPr>
                <a:lstStyle>
                  <a:lvl1pPr algn="ctr" defTabSz="3175163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0834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SWITCHING OFF INTERACTIONS IN EACH AND EVERY HOLE SEPARATELY</a:t>
                  </a:r>
                  <a:endParaRPr lang="en-US" sz="2400" b="1" dirty="0">
                    <a:solidFill>
                      <a:srgbClr val="FF0000"/>
                    </a:solidFill>
                    <a:latin typeface="Berlin Sans FB Demi" panose="020E0802020502020306" pitchFamily="34" charset="0"/>
                  </a:endParaRPr>
                </a:p>
              </p:txBody>
            </p:sp>
            <p:pic>
              <p:nvPicPr>
                <p:cNvPr id="730" name="Picture 5" descr="D:\Greg\UniPhysics\THESIS\conference\detector.png"/>
                <p:cNvPicPr>
                  <a:picLocks noChangeAspect="1" noChangeArrowheads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 rot="13794451">
                  <a:off x="16530804" y="4323589"/>
                  <a:ext cx="909179" cy="936185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1" name="Picture 5" descr="D:\Greg\UniPhysics\THESIS\conference\detector.png"/>
                <p:cNvPicPr>
                  <a:picLocks noChangeAspect="1" noChangeArrowheads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 rot="13794451">
                  <a:off x="21125347" y="4227634"/>
                  <a:ext cx="909179" cy="936185"/>
                </a:xfrm>
                <a:prstGeom prst="rect">
                  <a:avLst/>
                </a:prstGeom>
                <a:noFill/>
              </p:spPr>
            </p:pic>
            <p:sp>
              <p:nvSpPr>
                <p:cNvPr id="732" name="Rounded Rectangle 731"/>
                <p:cNvSpPr/>
                <p:nvPr/>
              </p:nvSpPr>
              <p:spPr>
                <a:xfrm>
                  <a:off x="14838069" y="2940843"/>
                  <a:ext cx="9637816" cy="7862667"/>
                </a:xfrm>
                <a:prstGeom prst="roundRect">
                  <a:avLst>
                    <a:gd name="adj" fmla="val 8834"/>
                  </a:avLst>
                </a:prstGeom>
                <a:noFill/>
                <a:ln w="38100">
                  <a:solidFill>
                    <a:srgbClr val="00C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20"/>
                </a:p>
              </p:txBody>
            </p:sp>
          </p:grpSp>
          <p:graphicFrame>
            <p:nvGraphicFramePr>
              <p:cNvPr id="654" name="Object 6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2595133"/>
                  </p:ext>
                </p:extLst>
              </p:nvPr>
            </p:nvGraphicFramePr>
            <p:xfrm>
              <a:off x="17339159" y="8364328"/>
              <a:ext cx="3862371" cy="6123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50" name="Equation" r:id="rId41" imgW="2005729" imgH="317362" progId="Equation.DSMT4">
                      <p:embed/>
                    </p:oleObj>
                  </mc:Choice>
                  <mc:Fallback>
                    <p:oleObj name="Equation" r:id="rId41" imgW="2005729" imgH="317362" progId="Equation.DSMT4">
                      <p:embed/>
                      <p:pic>
                        <p:nvPicPr>
                          <p:cNvPr id="0" name="Picture 5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339159" y="8364328"/>
                            <a:ext cx="3862371" cy="6123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5" name="Object 67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2846507"/>
                  </p:ext>
                </p:extLst>
              </p:nvPr>
            </p:nvGraphicFramePr>
            <p:xfrm>
              <a:off x="12923904" y="8415697"/>
              <a:ext cx="3219450" cy="509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51" name="Equation" r:id="rId43" imgW="1612900" imgH="254000" progId="Equation.DSMT4">
                      <p:embed/>
                    </p:oleObj>
                  </mc:Choice>
                  <mc:Fallback>
                    <p:oleObj name="Equation" r:id="rId43" imgW="1612900" imgH="254000" progId="Equation.DSMT4">
                      <p:embed/>
                      <p:pic>
                        <p:nvPicPr>
                          <p:cNvPr id="0" name="Picture 5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23904" y="8415697"/>
                            <a:ext cx="3219450" cy="5095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43" name="Group 642"/>
            <p:cNvGrpSpPr/>
            <p:nvPr/>
          </p:nvGrpSpPr>
          <p:grpSpPr>
            <a:xfrm>
              <a:off x="2687695" y="8305081"/>
              <a:ext cx="8113613" cy="967163"/>
              <a:chOff x="14811627" y="9147548"/>
              <a:chExt cx="8113613" cy="967163"/>
            </a:xfrm>
          </p:grpSpPr>
          <p:grpSp>
            <p:nvGrpSpPr>
              <p:cNvPr id="644" name="Group 643"/>
              <p:cNvGrpSpPr/>
              <p:nvPr/>
            </p:nvGrpSpPr>
            <p:grpSpPr>
              <a:xfrm>
                <a:off x="14811627" y="9147548"/>
                <a:ext cx="8113613" cy="932517"/>
                <a:chOff x="3244704" y="11899429"/>
                <a:chExt cx="8113613" cy="932517"/>
              </a:xfrm>
            </p:grpSpPr>
            <p:sp>
              <p:nvSpPr>
                <p:cNvPr id="647" name="Subtitle 2"/>
                <p:cNvSpPr txBox="1">
                  <a:spLocks/>
                </p:cNvSpPr>
                <p:nvPr/>
              </p:nvSpPr>
              <p:spPr>
                <a:xfrm>
                  <a:off x="3244704" y="11899429"/>
                  <a:ext cx="8113613" cy="932517"/>
                </a:xfrm>
                <a:prstGeom prst="rect">
                  <a:avLst/>
                </a:prstGeom>
              </p:spPr>
              <p:txBody>
                <a:bodyPr vert="horz" lIns="431588" tIns="215794" rIns="431588" bIns="215794" rtlCol="0">
                  <a:noAutofit/>
                </a:bodyPr>
                <a:lstStyle>
                  <a:lvl1pPr marL="0" indent="0" algn="ctr" defTabSz="4315877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51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157938" indent="0" algn="ctr" defTabSz="4315877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32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315877" indent="0" algn="ctr" defTabSz="4315877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113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473815" indent="0" algn="ctr" defTabSz="4315877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31753" indent="0" algn="ctr" defTabSz="4315877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789691" indent="0" algn="ctr" defTabSz="4315877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47630" indent="0" algn="ctr" defTabSz="4315877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105568" indent="0" algn="ctr" defTabSz="4315877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263506" indent="0" algn="ctr" defTabSz="4315877" rtl="0" eaLnBrk="1" latinLnBrk="0" hangingPunct="1">
                    <a:spcBef>
                      <a:spcPct val="20000"/>
                    </a:spcBef>
                    <a:buFont typeface="Arial" pitchFamily="34" charset="0"/>
                    <a:buNone/>
                    <a:defRPr sz="9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IF                   WITH CERTAINTY</a:t>
                  </a:r>
                  <a:endPara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648" name="Object 64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19435113"/>
                    </p:ext>
                  </p:extLst>
                </p:nvPr>
              </p:nvGraphicFramePr>
              <p:xfrm>
                <a:off x="4169565" y="12075261"/>
                <a:ext cx="917801" cy="42650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52" name="Equation" r:id="rId45" imgW="380670" imgH="177646" progId="Equation.DSMT4">
                        <p:embed/>
                      </p:oleObj>
                    </mc:Choice>
                    <mc:Fallback>
                      <p:oleObj name="Equation" r:id="rId45" imgW="380670" imgH="177646" progId="Equation.DSMT4">
                        <p:embed/>
                        <p:pic>
                          <p:nvPicPr>
                            <p:cNvPr id="0" name="Picture 5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69565" y="12075261"/>
                              <a:ext cx="917801" cy="42650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49" name="Object 64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2239510"/>
                    </p:ext>
                  </p:extLst>
                </p:nvPr>
              </p:nvGraphicFramePr>
              <p:xfrm>
                <a:off x="7682670" y="12021396"/>
                <a:ext cx="1577682" cy="53422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53" name="Equation" r:id="rId46" imgW="672808" imgH="228501" progId="Equation.DSMT4">
                        <p:embed/>
                      </p:oleObj>
                    </mc:Choice>
                    <mc:Fallback>
                      <p:oleObj name="Equation" r:id="rId46" imgW="672808" imgH="228501" progId="Equation.DSMT4">
                        <p:embed/>
                        <p:pic>
                          <p:nvPicPr>
                            <p:cNvPr id="0" name="Picture 5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82670" y="12021396"/>
                              <a:ext cx="1577682" cy="53422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45" name="Rectangle 644"/>
              <p:cNvSpPr/>
              <p:nvPr/>
            </p:nvSpPr>
            <p:spPr>
              <a:xfrm>
                <a:off x="15694758" y="9776283"/>
                <a:ext cx="5544581" cy="306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latin typeface="Arial Narrow" panose="020B0606020202030204" pitchFamily="34" charset="0"/>
                  </a:rPr>
                  <a:t>Y. </a:t>
                </a:r>
                <a:r>
                  <a:rPr lang="en-US" sz="1400" dirty="0" err="1" smtClean="0">
                    <a:latin typeface="Arial Narrow" panose="020B0606020202030204" pitchFamily="34" charset="0"/>
                  </a:rPr>
                  <a:t>Aharonov</a:t>
                </a:r>
                <a:r>
                  <a:rPr lang="en-US" sz="1400" dirty="0" smtClean="0">
                    <a:latin typeface="Arial Narrow" panose="020B0606020202030204" pitchFamily="34" charset="0"/>
                  </a:rPr>
                  <a:t> and L. Vaidman, </a:t>
                </a:r>
                <a:r>
                  <a:rPr lang="en-US" sz="1400" i="1" dirty="0" smtClean="0"/>
                  <a:t>J. Phys. A: Math. Gen.</a:t>
                </a:r>
                <a:r>
                  <a:rPr lang="en-US" sz="1400" dirty="0" smtClean="0"/>
                  <a:t> 24, 2315-2328 (1991) </a:t>
                </a:r>
                <a:endParaRPr lang="en-US" sz="1400" dirty="0"/>
              </a:p>
            </p:txBody>
          </p:sp>
          <p:sp>
            <p:nvSpPr>
              <p:cNvPr id="646" name="Rounded Rectangle 645"/>
              <p:cNvSpPr/>
              <p:nvPr/>
            </p:nvSpPr>
            <p:spPr>
              <a:xfrm>
                <a:off x="15020496" y="9249735"/>
                <a:ext cx="6488765" cy="864976"/>
              </a:xfrm>
              <a:prstGeom prst="roundRect">
                <a:avLst>
                  <a:gd name="adj" fmla="val 18943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20"/>
              </a:p>
            </p:txBody>
          </p:sp>
        </p:grpSp>
      </p:grpSp>
      <p:grpSp>
        <p:nvGrpSpPr>
          <p:cNvPr id="961" name="Group 960"/>
          <p:cNvGrpSpPr/>
          <p:nvPr/>
        </p:nvGrpSpPr>
        <p:grpSpPr>
          <a:xfrm>
            <a:off x="868362" y="14135528"/>
            <a:ext cx="17131743" cy="6054781"/>
            <a:chOff x="3299251" y="5890031"/>
            <a:chExt cx="17131743" cy="6054781"/>
          </a:xfrm>
        </p:grpSpPr>
        <p:grpSp>
          <p:nvGrpSpPr>
            <p:cNvPr id="962" name="Group 961"/>
            <p:cNvGrpSpPr/>
            <p:nvPr/>
          </p:nvGrpSpPr>
          <p:grpSpPr>
            <a:xfrm>
              <a:off x="3299251" y="5890031"/>
              <a:ext cx="17131743" cy="6054781"/>
              <a:chOff x="1072344" y="15415370"/>
              <a:chExt cx="17131743" cy="6054781"/>
            </a:xfrm>
          </p:grpSpPr>
          <p:sp>
            <p:nvSpPr>
              <p:cNvPr id="965" name="Rounded Rectangle 964"/>
              <p:cNvSpPr/>
              <p:nvPr/>
            </p:nvSpPr>
            <p:spPr>
              <a:xfrm>
                <a:off x="1084693" y="15684275"/>
                <a:ext cx="16803339" cy="5673912"/>
              </a:xfrm>
              <a:prstGeom prst="roundRect">
                <a:avLst/>
              </a:prstGeom>
              <a:noFill/>
              <a:ln w="635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20"/>
              </a:p>
            </p:txBody>
          </p:sp>
          <p:graphicFrame>
            <p:nvGraphicFramePr>
              <p:cNvPr id="966" name="Object 9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227365"/>
                  </p:ext>
                </p:extLst>
              </p:nvPr>
            </p:nvGraphicFramePr>
            <p:xfrm>
              <a:off x="7604244" y="18685813"/>
              <a:ext cx="1905777" cy="943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54" name="Equation" r:id="rId48" imgW="482391" imgH="241195" progId="Equation.DSMT4">
                      <p:embed/>
                    </p:oleObj>
                  </mc:Choice>
                  <mc:Fallback>
                    <p:oleObj name="Equation" r:id="rId48" imgW="482391" imgH="241195" progId="Equation.DSMT4">
                      <p:embed/>
                      <p:pic>
                        <p:nvPicPr>
                          <p:cNvPr id="0" name="Picture 5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04244" y="18685813"/>
                            <a:ext cx="1905777" cy="9431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67" name="Object 9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2109852"/>
                  </p:ext>
                </p:extLst>
              </p:nvPr>
            </p:nvGraphicFramePr>
            <p:xfrm>
              <a:off x="9568971" y="18711214"/>
              <a:ext cx="1755170" cy="943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55" name="Equation" r:id="rId50" imgW="444307" imgH="241195" progId="Equation.DSMT4">
                      <p:embed/>
                    </p:oleObj>
                  </mc:Choice>
                  <mc:Fallback>
                    <p:oleObj name="Equation" r:id="rId50" imgW="444307" imgH="241195" progId="Equation.DSMT4">
                      <p:embed/>
                      <p:pic>
                        <p:nvPicPr>
                          <p:cNvPr id="0" name="Picture 5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8971" y="18711214"/>
                            <a:ext cx="1755170" cy="9431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68" name="Object 9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2194918"/>
                  </p:ext>
                </p:extLst>
              </p:nvPr>
            </p:nvGraphicFramePr>
            <p:xfrm>
              <a:off x="13257354" y="18762186"/>
              <a:ext cx="2014538" cy="973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56" name="Equation" r:id="rId52" imgW="495000" imgH="241200" progId="Equation.DSMT4">
                      <p:embed/>
                    </p:oleObj>
                  </mc:Choice>
                  <mc:Fallback>
                    <p:oleObj name="Equation" r:id="rId52" imgW="495000" imgH="241200" progId="Equation.DSMT4">
                      <p:embed/>
                      <p:pic>
                        <p:nvPicPr>
                          <p:cNvPr id="0" name="Picture 5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57354" y="18762186"/>
                            <a:ext cx="2014538" cy="9731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69" name="Object 96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2087439"/>
                  </p:ext>
                </p:extLst>
              </p:nvPr>
            </p:nvGraphicFramePr>
            <p:xfrm>
              <a:off x="15550344" y="18817748"/>
              <a:ext cx="1755775" cy="917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57" name="Equation" r:id="rId54" imgW="457200" imgH="241200" progId="Equation.DSMT4">
                      <p:embed/>
                    </p:oleObj>
                  </mc:Choice>
                  <mc:Fallback>
                    <p:oleObj name="Equation" r:id="rId54" imgW="457200" imgH="241200" progId="Equation.DSMT4">
                      <p:embed/>
                      <p:pic>
                        <p:nvPicPr>
                          <p:cNvPr id="0" name="Picture 5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50344" y="18817748"/>
                            <a:ext cx="1755775" cy="9175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70" name="Title 1"/>
              <p:cNvSpPr txBox="1">
                <a:spLocks/>
              </p:cNvSpPr>
              <p:nvPr/>
            </p:nvSpPr>
            <p:spPr>
              <a:xfrm>
                <a:off x="9169480" y="17827250"/>
                <a:ext cx="8509193" cy="732282"/>
              </a:xfrm>
              <a:prstGeom prst="rect">
                <a:avLst/>
              </a:prstGeom>
            </p:spPr>
            <p:txBody>
              <a:bodyPr vert="horz" lIns="92378" tIns="46188" rIns="92378" bIns="46188" rtlCol="0" anchor="b">
                <a:noAutofit/>
              </a:bodyPr>
              <a:lstStyle>
                <a:lvl1pPr algn="ctr" defTabSz="31751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0834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b="1" dirty="0" smtClean="0">
                    <a:solidFill>
                      <a:srgbClr val="7030A0"/>
                    </a:solidFill>
                  </a:rPr>
                  <a:t>MOREOVER: EACH AND EVERY HOLE IS EMPTY!</a:t>
                </a:r>
                <a:endParaRPr lang="en-US" sz="3200" b="1" dirty="0">
                  <a:solidFill>
                    <a:srgbClr val="7030A0"/>
                  </a:solidFill>
                  <a:latin typeface="Berlin Sans FB Demi" panose="020E0802020502020306" pitchFamily="34" charset="0"/>
                </a:endParaRPr>
              </a:p>
            </p:txBody>
          </p:sp>
          <p:grpSp>
            <p:nvGrpSpPr>
              <p:cNvPr id="971" name="Group 970"/>
              <p:cNvGrpSpPr/>
              <p:nvPr/>
            </p:nvGrpSpPr>
            <p:grpSpPr>
              <a:xfrm>
                <a:off x="5785935" y="16665565"/>
                <a:ext cx="881774" cy="4595704"/>
                <a:chOff x="2905139" y="4285865"/>
                <a:chExt cx="875423" cy="4595704"/>
              </a:xfrm>
            </p:grpSpPr>
            <p:cxnSp>
              <p:nvCxnSpPr>
                <p:cNvPr id="974" name="Straight Arrow Connector 973"/>
                <p:cNvCxnSpPr/>
                <p:nvPr/>
              </p:nvCxnSpPr>
              <p:spPr>
                <a:xfrm flipV="1">
                  <a:off x="3744914" y="4285865"/>
                  <a:ext cx="35648" cy="4595704"/>
                </a:xfrm>
                <a:prstGeom prst="straightConnector1">
                  <a:avLst/>
                </a:prstGeom>
                <a:ln w="127000">
                  <a:solidFill>
                    <a:schemeClr val="accent3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75" name="TextBox 974"/>
                <p:cNvSpPr txBox="1"/>
                <p:nvPr/>
              </p:nvSpPr>
              <p:spPr>
                <a:xfrm>
                  <a:off x="2940111" y="7885553"/>
                  <a:ext cx="502141" cy="6309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3500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t</a:t>
                  </a:r>
                  <a:r>
                    <a:rPr lang="en-US" sz="2000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1</a:t>
                  </a:r>
                  <a:endParaRPr lang="en-US" sz="2000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76" name="TextBox 975"/>
                <p:cNvSpPr txBox="1"/>
                <p:nvPr/>
              </p:nvSpPr>
              <p:spPr>
                <a:xfrm>
                  <a:off x="2929498" y="6365639"/>
                  <a:ext cx="501777" cy="630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3500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t</a:t>
                  </a:r>
                  <a:endParaRPr lang="en-US" sz="3500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77" name="TextBox 976"/>
                <p:cNvSpPr txBox="1"/>
                <p:nvPr/>
              </p:nvSpPr>
              <p:spPr>
                <a:xfrm>
                  <a:off x="2905139" y="4826555"/>
                  <a:ext cx="614370" cy="630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3500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t</a:t>
                  </a:r>
                  <a:r>
                    <a:rPr lang="en-US" sz="2000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2</a:t>
                  </a:r>
                  <a:endParaRPr lang="en-US" sz="2000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978" name="Straight Connector 977"/>
                <p:cNvCxnSpPr/>
                <p:nvPr/>
              </p:nvCxnSpPr>
              <p:spPr>
                <a:xfrm>
                  <a:off x="3419474" y="6696802"/>
                  <a:ext cx="320665" cy="3408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Straight Connector 978"/>
                <p:cNvCxnSpPr/>
                <p:nvPr/>
              </p:nvCxnSpPr>
              <p:spPr>
                <a:xfrm>
                  <a:off x="3419474" y="5157788"/>
                  <a:ext cx="320665" cy="3408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980" name="Straight Connector 979"/>
                <p:cNvCxnSpPr/>
                <p:nvPr/>
              </p:nvCxnSpPr>
              <p:spPr>
                <a:xfrm>
                  <a:off x="3411471" y="8201025"/>
                  <a:ext cx="320665" cy="3408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2" name="Title 1"/>
              <p:cNvSpPr txBox="1">
                <a:spLocks/>
              </p:cNvSpPr>
              <p:nvPr/>
            </p:nvSpPr>
            <p:spPr>
              <a:xfrm>
                <a:off x="1072344" y="15415370"/>
                <a:ext cx="17131743" cy="1208678"/>
              </a:xfrm>
              <a:prstGeom prst="rect">
                <a:avLst/>
              </a:prstGeom>
            </p:spPr>
            <p:txBody>
              <a:bodyPr vert="horz" lIns="92378" tIns="46188" rIns="92378" bIns="46188" rtlCol="0" anchor="b">
                <a:noAutofit/>
              </a:bodyPr>
              <a:lstStyle>
                <a:lvl1pPr algn="ctr" defTabSz="31751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0834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BREAKING THE PIGEONHOLE PRINCIPLE: PUTTING 4 PIGEONS IN 2 HOLES </a:t>
                </a:r>
                <a:endParaRPr lang="en-US" sz="4000" b="1" dirty="0">
                  <a:solidFill>
                    <a:srgbClr val="FF0000"/>
                  </a:solidFill>
                  <a:latin typeface="Berlin Sans FB Demi" panose="020E0802020502020306" pitchFamily="34" charset="0"/>
                </a:endParaRPr>
              </a:p>
            </p:txBody>
          </p:sp>
          <p:pic>
            <p:nvPicPr>
              <p:cNvPr id="973" name="Picture 185" descr="D:\Greg\UniPhysics\THESIS\conference\4pigeons.png"/>
              <p:cNvPicPr>
                <a:picLocks noChangeAspect="1" noChangeArrowheads="1"/>
              </p:cNvPicPr>
              <p:nvPr/>
            </p:nvPicPr>
            <p:blipFill>
              <a:blip r:embed="rId56"/>
              <a:srcRect/>
              <a:stretch>
                <a:fillRect/>
              </a:stretch>
            </p:blipFill>
            <p:spPr bwMode="auto">
              <a:xfrm>
                <a:off x="1495984" y="17109840"/>
                <a:ext cx="4384101" cy="4360311"/>
              </a:xfrm>
              <a:prstGeom prst="rect">
                <a:avLst/>
              </a:prstGeom>
              <a:noFill/>
            </p:spPr>
          </p:pic>
        </p:grpSp>
        <p:graphicFrame>
          <p:nvGraphicFramePr>
            <p:cNvPr id="963" name="Object 9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5191364"/>
                </p:ext>
              </p:extLst>
            </p:nvPr>
          </p:nvGraphicFramePr>
          <p:xfrm>
            <a:off x="9142283" y="10659456"/>
            <a:ext cx="10374222" cy="825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8" name="Equation" r:id="rId57" imgW="3822700" imgH="304800" progId="Equation.DSMT4">
                    <p:embed/>
                  </p:oleObj>
                </mc:Choice>
                <mc:Fallback>
                  <p:oleObj name="Equation" r:id="rId57" imgW="3822700" imgH="304800" progId="Equation.DSMT4">
                    <p:embed/>
                    <p:pic>
                      <p:nvPicPr>
                        <p:cNvPr id="0" name="Picture 5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2283" y="10659456"/>
                          <a:ext cx="10374222" cy="825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4" name="Object 9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095387"/>
                </p:ext>
              </p:extLst>
            </p:nvPr>
          </p:nvGraphicFramePr>
          <p:xfrm>
            <a:off x="9311894" y="7666060"/>
            <a:ext cx="10338375" cy="825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" name="Equation" r:id="rId59" imgW="3810000" imgH="304800" progId="Equation.DSMT4">
                    <p:embed/>
                  </p:oleObj>
                </mc:Choice>
                <mc:Fallback>
                  <p:oleObj name="Equation" r:id="rId59" imgW="3810000" imgH="304800" progId="Equation.DSMT4">
                    <p:embed/>
                    <p:pic>
                      <p:nvPicPr>
                        <p:cNvPr id="0" name="Picture 5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11894" y="7666060"/>
                          <a:ext cx="10338375" cy="825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1" name="Rounded Rectangle 980"/>
          <p:cNvSpPr/>
          <p:nvPr/>
        </p:nvSpPr>
        <p:spPr>
          <a:xfrm>
            <a:off x="7428414" y="3747463"/>
            <a:ext cx="22236962" cy="153503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0"/>
          </a:p>
        </p:txBody>
      </p:sp>
      <p:sp>
        <p:nvSpPr>
          <p:cNvPr id="982" name="Rectangle 981"/>
          <p:cNvSpPr/>
          <p:nvPr/>
        </p:nvSpPr>
        <p:spPr>
          <a:xfrm>
            <a:off x="2838632" y="11689689"/>
            <a:ext cx="2189951" cy="7472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3" name="Group 982"/>
          <p:cNvGrpSpPr/>
          <p:nvPr/>
        </p:nvGrpSpPr>
        <p:grpSpPr>
          <a:xfrm>
            <a:off x="729208" y="20613505"/>
            <a:ext cx="30594301" cy="5729489"/>
            <a:chOff x="698500" y="3173933"/>
            <a:chExt cx="30594301" cy="5729489"/>
          </a:xfrm>
        </p:grpSpPr>
        <p:sp>
          <p:nvSpPr>
            <p:cNvPr id="984" name="Rounded Rectangle 983"/>
            <p:cNvSpPr/>
            <p:nvPr/>
          </p:nvSpPr>
          <p:spPr>
            <a:xfrm>
              <a:off x="698500" y="3173933"/>
              <a:ext cx="30594301" cy="5729489"/>
            </a:xfrm>
            <a:prstGeom prst="roundRect">
              <a:avLst/>
            </a:prstGeom>
            <a:noFill/>
            <a:ln w="635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20"/>
            </a:p>
          </p:txBody>
        </p:sp>
        <p:grpSp>
          <p:nvGrpSpPr>
            <p:cNvPr id="985" name="Group 984"/>
            <p:cNvGrpSpPr/>
            <p:nvPr/>
          </p:nvGrpSpPr>
          <p:grpSpPr>
            <a:xfrm>
              <a:off x="5254639" y="3981065"/>
              <a:ext cx="875423" cy="4595704"/>
              <a:chOff x="2905139" y="4285865"/>
              <a:chExt cx="875423" cy="4595704"/>
            </a:xfrm>
          </p:grpSpPr>
          <p:cxnSp>
            <p:nvCxnSpPr>
              <p:cNvPr id="1000" name="Straight Arrow Connector 999"/>
              <p:cNvCxnSpPr/>
              <p:nvPr/>
            </p:nvCxnSpPr>
            <p:spPr>
              <a:xfrm flipV="1">
                <a:off x="3744914" y="4285865"/>
                <a:ext cx="35648" cy="4595704"/>
              </a:xfrm>
              <a:prstGeom prst="straightConnector1">
                <a:avLst/>
              </a:prstGeom>
              <a:ln w="127000"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01" name="TextBox 1000"/>
              <p:cNvSpPr txBox="1"/>
              <p:nvPr/>
            </p:nvSpPr>
            <p:spPr>
              <a:xfrm>
                <a:off x="2940111" y="7885553"/>
                <a:ext cx="502141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35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</a:t>
                </a:r>
                <a:r>
                  <a:rPr lang="en-US" sz="20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1</a:t>
                </a:r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02" name="TextBox 1001"/>
              <p:cNvSpPr txBox="1"/>
              <p:nvPr/>
            </p:nvSpPr>
            <p:spPr>
              <a:xfrm>
                <a:off x="2929498" y="6365639"/>
                <a:ext cx="501777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35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</a:t>
                </a:r>
                <a:endParaRPr lang="en-US" sz="35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03" name="TextBox 1002"/>
              <p:cNvSpPr txBox="1"/>
              <p:nvPr/>
            </p:nvSpPr>
            <p:spPr>
              <a:xfrm>
                <a:off x="2905139" y="4826555"/>
                <a:ext cx="614370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35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</a:t>
                </a:r>
                <a:r>
                  <a:rPr lang="en-US" sz="20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2</a:t>
                </a:r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04" name="Straight Connector 1003"/>
              <p:cNvCxnSpPr/>
              <p:nvPr/>
            </p:nvCxnSpPr>
            <p:spPr>
              <a:xfrm>
                <a:off x="3419474" y="6696802"/>
                <a:ext cx="320665" cy="3408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3419474" y="5157788"/>
                <a:ext cx="320665" cy="3408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3411471" y="8201025"/>
                <a:ext cx="320665" cy="3408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986" name="Title 1"/>
            <p:cNvSpPr txBox="1">
              <a:spLocks/>
            </p:cNvSpPr>
            <p:nvPr/>
          </p:nvSpPr>
          <p:spPr>
            <a:xfrm>
              <a:off x="3999617" y="3221864"/>
              <a:ext cx="24939034" cy="1208678"/>
            </a:xfrm>
            <a:prstGeom prst="rect">
              <a:avLst/>
            </a:prstGeom>
          </p:spPr>
          <p:txBody>
            <a:bodyPr vert="horz" lIns="92378" tIns="46188" rIns="92378" bIns="46188" rtlCol="0" anchor="b">
              <a:noAutofit/>
            </a:bodyPr>
            <a:lstStyle>
              <a:lvl1pPr algn="ctr" defTabSz="317516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83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solidFill>
                    <a:srgbClr val="FF0000"/>
                  </a:solidFill>
                </a:rPr>
                <a:t>PUTTING 3 PIGEONS IN 2 </a:t>
              </a:r>
              <a:r>
                <a:rPr lang="en-US" sz="4000" b="1" dirty="0">
                  <a:solidFill>
                    <a:srgbClr val="FF0000"/>
                  </a:solidFill>
                </a:rPr>
                <a:t>HOLES 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WITHOUT ANY PAIR IN HOLE</a:t>
              </a:r>
              <a:r>
                <a:rPr lang="en-US" sz="4000" b="1" i="1" dirty="0" smtClean="0">
                  <a:solidFill>
                    <a:srgbClr val="FF0000"/>
                  </a:solidFill>
                </a:rPr>
                <a:t> A 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AND </a:t>
              </a:r>
              <a:r>
                <a:rPr lang="en-US" sz="4000" b="1" dirty="0">
                  <a:solidFill>
                    <a:srgbClr val="FF0000"/>
                  </a:solidFill>
                </a:rPr>
                <a:t>WITHOUT 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ANY PAIR </a:t>
              </a:r>
              <a:r>
                <a:rPr lang="en-US" sz="4000" b="1" dirty="0">
                  <a:solidFill>
                    <a:srgbClr val="FF0000"/>
                  </a:solidFill>
                </a:rPr>
                <a:t>IN HOLE </a:t>
              </a:r>
              <a:r>
                <a:rPr lang="en-US" sz="4000" b="1" i="1" dirty="0" smtClean="0">
                  <a:solidFill>
                    <a:srgbClr val="FF0000"/>
                  </a:solidFill>
                </a:rPr>
                <a:t>B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endParaRPr lang="en-US" sz="4000" b="1" dirty="0">
                <a:solidFill>
                  <a:srgbClr val="FF0000"/>
                </a:solidFill>
                <a:latin typeface="Berlin Sans FB Demi" panose="020E0802020502020306" pitchFamily="34" charset="0"/>
              </a:endParaRPr>
            </a:p>
            <a:p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endParaRPr lang="en-US" sz="4000" b="1" dirty="0">
                <a:solidFill>
                  <a:srgbClr val="FF0000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987" name="Picture 10" descr="D:\Greg\UniPhysics\THESIS\conference\3pigeonsC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0902" y="3981064"/>
              <a:ext cx="3831122" cy="4174095"/>
            </a:xfrm>
            <a:prstGeom prst="rect">
              <a:avLst/>
            </a:prstGeom>
            <a:noFill/>
          </p:spPr>
        </p:pic>
        <p:graphicFrame>
          <p:nvGraphicFramePr>
            <p:cNvPr id="98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0835083"/>
                </p:ext>
              </p:extLst>
            </p:nvPr>
          </p:nvGraphicFramePr>
          <p:xfrm>
            <a:off x="6943304" y="7456909"/>
            <a:ext cx="22858412" cy="109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0" name="Equation" r:id="rId61" imgW="8737560" imgH="419040" progId="Equation.DSMT4">
                    <p:embed/>
                  </p:oleObj>
                </mc:Choice>
                <mc:Fallback>
                  <p:oleObj name="Equation" r:id="rId61" imgW="8737560" imgH="419040" progId="Equation.DSMT4">
                    <p:embed/>
                    <p:pic>
                      <p:nvPicPr>
                        <p:cNvPr id="0" name="Picture 5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3304" y="7456909"/>
                          <a:ext cx="22858412" cy="1093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9" name="Object 9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8888447"/>
                </p:ext>
              </p:extLst>
            </p:nvPr>
          </p:nvGraphicFramePr>
          <p:xfrm>
            <a:off x="6808589" y="4377358"/>
            <a:ext cx="23042911" cy="1079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1" name="Equation" r:id="rId63" imgW="8915400" imgH="419100" progId="Equation.DSMT4">
                    <p:embed/>
                  </p:oleObj>
                </mc:Choice>
                <mc:Fallback>
                  <p:oleObj name="Equation" r:id="rId63" imgW="8915400" imgH="419100" progId="Equation.DSMT4">
                    <p:embed/>
                    <p:pic>
                      <p:nvPicPr>
                        <p:cNvPr id="0" name="Picture 5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8589" y="4377358"/>
                          <a:ext cx="23042911" cy="10792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0" name="Object 9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462550"/>
                </p:ext>
              </p:extLst>
            </p:nvPr>
          </p:nvGraphicFramePr>
          <p:xfrm>
            <a:off x="6783165" y="5944575"/>
            <a:ext cx="11495087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2" name="Equation" r:id="rId65" imgW="3543300" imgH="254000" progId="Equation.DSMT4">
                    <p:embed/>
                  </p:oleObj>
                </mc:Choice>
                <mc:Fallback>
                  <p:oleObj name="Equation" r:id="rId65" imgW="3543300" imgH="254000" progId="Equation.DSMT4">
                    <p:embed/>
                    <p:pic>
                      <p:nvPicPr>
                        <p:cNvPr id="0" name="Picture 5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3165" y="5944575"/>
                          <a:ext cx="11495087" cy="822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1" name="Subtitle 2"/>
            <p:cNvSpPr txBox="1">
              <a:spLocks/>
            </p:cNvSpPr>
            <p:nvPr/>
          </p:nvSpPr>
          <p:spPr>
            <a:xfrm>
              <a:off x="11075088" y="5326185"/>
              <a:ext cx="9632624" cy="709644"/>
            </a:xfrm>
            <a:prstGeom prst="rect">
              <a:avLst/>
            </a:prstGeom>
          </p:spPr>
          <p:txBody>
            <a:bodyPr vert="horz" lIns="431588" tIns="215794" rIns="431588" bIns="215794" rtlCol="0">
              <a:noAutofit/>
            </a:bodyPr>
            <a:lstStyle/>
            <a:p>
              <a:endParaRPr lang="en-US" sz="3200" b="1" dirty="0">
                <a:cs typeface="Arial" panose="020B0604020202020204" pitchFamily="34" charset="0"/>
              </a:endParaRPr>
            </a:p>
          </p:txBody>
        </p:sp>
        <p:grpSp>
          <p:nvGrpSpPr>
            <p:cNvPr id="992" name="Group 991"/>
            <p:cNvGrpSpPr/>
            <p:nvPr/>
          </p:nvGrpSpPr>
          <p:grpSpPr>
            <a:xfrm>
              <a:off x="18956473" y="5781454"/>
              <a:ext cx="11634472" cy="1250138"/>
              <a:chOff x="12822082" y="5435080"/>
              <a:chExt cx="11634472" cy="1250138"/>
            </a:xfrm>
          </p:grpSpPr>
          <p:sp>
            <p:nvSpPr>
              <p:cNvPr id="995" name="Subtitle 2"/>
              <p:cNvSpPr txBox="1">
                <a:spLocks/>
              </p:cNvSpPr>
              <p:nvPr/>
            </p:nvSpPr>
            <p:spPr>
              <a:xfrm>
                <a:off x="12822082" y="5533503"/>
                <a:ext cx="6243678" cy="709644"/>
              </a:xfrm>
              <a:prstGeom prst="rect">
                <a:avLst/>
              </a:prstGeom>
            </p:spPr>
            <p:txBody>
              <a:bodyPr vert="horz" lIns="431588" tIns="215794" rIns="431588" bIns="215794" rtlCol="0">
                <a:noAutofit/>
              </a:bodyPr>
              <a:lstStyle/>
              <a:p>
                <a:r>
                  <a:rPr lang="en-US" sz="2800" b="1" dirty="0" smtClean="0">
                    <a:cs typeface="Arial" panose="020B0604020202020204" pitchFamily="34" charset="0"/>
                  </a:rPr>
                  <a:t>PIGEONS</a:t>
                </a:r>
                <a:r>
                  <a:rPr lang="en-US" sz="3200" b="1" dirty="0" smtClean="0">
                    <a:cs typeface="Arial" panose="020B0604020202020204" pitchFamily="34" charset="0"/>
                  </a:rPr>
                  <a:t>          </a:t>
                </a:r>
                <a:r>
                  <a:rPr lang="en-US" sz="2800" b="1" dirty="0" smtClean="0">
                    <a:cs typeface="Arial" panose="020B0604020202020204" pitchFamily="34" charset="0"/>
                  </a:rPr>
                  <a:t>ARE IN HOLE  </a:t>
                </a:r>
                <a:r>
                  <a:rPr lang="en-US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96" name="Group 995"/>
              <p:cNvGrpSpPr/>
              <p:nvPr/>
            </p:nvGrpSpPr>
            <p:grpSpPr>
              <a:xfrm>
                <a:off x="12825413" y="5435080"/>
                <a:ext cx="11631141" cy="1250138"/>
                <a:chOff x="13153453" y="5418296"/>
                <a:chExt cx="10616315" cy="1250138"/>
              </a:xfrm>
            </p:grpSpPr>
            <p:graphicFrame>
              <p:nvGraphicFramePr>
                <p:cNvPr id="997" name="Object 99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31225907"/>
                    </p:ext>
                  </p:extLst>
                </p:nvPr>
              </p:nvGraphicFramePr>
              <p:xfrm>
                <a:off x="18520269" y="5499703"/>
                <a:ext cx="5027613" cy="9874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63" name="Equation" r:id="rId67" imgW="1548728" imgH="304668" progId="Equation.DSMT4">
                        <p:embed/>
                      </p:oleObj>
                    </mc:Choice>
                    <mc:Fallback>
                      <p:oleObj name="Equation" r:id="rId67" imgW="1548728" imgH="304668" progId="Equation.DSMT4">
                        <p:embed/>
                        <p:pic>
                          <p:nvPicPr>
                            <p:cNvPr id="0" name="Picture 55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520269" y="5499703"/>
                              <a:ext cx="5027613" cy="9874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98" name="Object 99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01635995"/>
                    </p:ext>
                  </p:extLst>
                </p:nvPr>
              </p:nvGraphicFramePr>
              <p:xfrm>
                <a:off x="14859678" y="5797789"/>
                <a:ext cx="576263" cy="6588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64" name="Equation" r:id="rId69" imgW="177569" imgH="202936" progId="Equation.DSMT4">
                        <p:embed/>
                      </p:oleObj>
                    </mc:Choice>
                    <mc:Fallback>
                      <p:oleObj name="Equation" r:id="rId69" imgW="177569" imgH="202936" progId="Equation.DSMT4">
                        <p:embed/>
                        <p:pic>
                          <p:nvPicPr>
                            <p:cNvPr id="0" name="Picture 55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859678" y="5797789"/>
                              <a:ext cx="576263" cy="6588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99" name="Rounded Rectangle 998"/>
                <p:cNvSpPr/>
                <p:nvPr/>
              </p:nvSpPr>
              <p:spPr>
                <a:xfrm>
                  <a:off x="13153453" y="5418296"/>
                  <a:ext cx="10616315" cy="1250138"/>
                </a:xfrm>
                <a:prstGeom prst="roundRect">
                  <a:avLst>
                    <a:gd name="adj" fmla="val 0"/>
                  </a:avLst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20"/>
                </a:p>
              </p:txBody>
            </p:sp>
          </p:grpSp>
        </p:grpSp>
        <p:sp>
          <p:nvSpPr>
            <p:cNvPr id="993" name="Rectangle 992"/>
            <p:cNvSpPr/>
            <p:nvPr/>
          </p:nvSpPr>
          <p:spPr>
            <a:xfrm>
              <a:off x="19966375" y="3804607"/>
              <a:ext cx="107346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2400" dirty="0" smtClean="0">
                  <a:latin typeface="Arial Narrow" panose="020B0606020202030204" pitchFamily="34" charset="0"/>
                </a:rPr>
                <a:t>Y</a:t>
              </a:r>
              <a:r>
                <a:rPr lang="en-US" sz="2400" dirty="0">
                  <a:latin typeface="Arial Narrow" panose="020B0606020202030204" pitchFamily="34" charset="0"/>
                </a:rPr>
                <a:t>. </a:t>
              </a:r>
              <a:r>
                <a:rPr lang="en-US" sz="2400" b="1" dirty="0" err="1">
                  <a:latin typeface="Arial Narrow" panose="020B0606020202030204" pitchFamily="34" charset="0"/>
                </a:rPr>
                <a:t>Aharonov</a:t>
              </a:r>
              <a:r>
                <a:rPr lang="en-US" sz="2400" dirty="0">
                  <a:latin typeface="Arial Narrow" panose="020B0606020202030204" pitchFamily="34" charset="0"/>
                </a:rPr>
                <a:t>, S. </a:t>
              </a:r>
              <a:r>
                <a:rPr lang="en-US" sz="2400" dirty="0" err="1">
                  <a:latin typeface="Arial Narrow" panose="020B0606020202030204" pitchFamily="34" charset="0"/>
                </a:rPr>
                <a:t>Nussinov</a:t>
              </a:r>
              <a:r>
                <a:rPr lang="en-US" sz="2400" dirty="0">
                  <a:latin typeface="Arial Narrow" panose="020B0606020202030204" pitchFamily="34" charset="0"/>
                </a:rPr>
                <a:t>, S. </a:t>
              </a:r>
              <a:r>
                <a:rPr lang="en-US" sz="2400" dirty="0" err="1">
                  <a:latin typeface="Arial Narrow" panose="020B0606020202030204" pitchFamily="34" charset="0"/>
                </a:rPr>
                <a:t>Popescu</a:t>
              </a:r>
              <a:r>
                <a:rPr lang="en-US" sz="2400" dirty="0">
                  <a:latin typeface="Arial Narrow" panose="020B0606020202030204" pitchFamily="34" charset="0"/>
                </a:rPr>
                <a:t>, and L. </a:t>
              </a:r>
              <a:r>
                <a:rPr lang="en-US" sz="2400" dirty="0" smtClean="0">
                  <a:latin typeface="Arial Narrow" panose="020B0606020202030204" pitchFamily="34" charset="0"/>
                </a:rPr>
                <a:t>Vaidman, </a:t>
              </a:r>
              <a:r>
                <a:rPr lang="en-US" sz="2400" i="1" dirty="0" smtClean="0">
                  <a:latin typeface="Arial Narrow" panose="020B0606020202030204" pitchFamily="34" charset="0"/>
                </a:rPr>
                <a:t>Phys</a:t>
              </a:r>
              <a:r>
                <a:rPr lang="en-US" sz="2400" i="1" dirty="0">
                  <a:latin typeface="Arial Narrow" panose="020B0606020202030204" pitchFamily="34" charset="0"/>
                </a:rPr>
                <a:t>. Rev.</a:t>
              </a:r>
              <a:r>
                <a:rPr lang="en-US" sz="2400" dirty="0">
                  <a:latin typeface="Arial Narrow" panose="020B0606020202030204" pitchFamily="34" charset="0"/>
                </a:rPr>
                <a:t> A </a:t>
              </a:r>
              <a:r>
                <a:rPr lang="en-US" sz="2400" b="1" dirty="0">
                  <a:latin typeface="Arial Narrow" panose="020B0606020202030204" pitchFamily="34" charset="0"/>
                </a:rPr>
                <a:t>87</a:t>
              </a:r>
              <a:r>
                <a:rPr lang="en-US" sz="2400" dirty="0">
                  <a:latin typeface="Arial Narrow" panose="020B0606020202030204" pitchFamily="34" charset="0"/>
                </a:rPr>
                <a:t>, 014105 (</a:t>
              </a:r>
              <a:r>
                <a:rPr lang="en-US" sz="2400" b="1" dirty="0">
                  <a:latin typeface="Arial Narrow" panose="020B0606020202030204" pitchFamily="34" charset="0"/>
                </a:rPr>
                <a:t>2012</a:t>
              </a:r>
              <a:r>
                <a:rPr lang="en-US" sz="2400" dirty="0"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994" name="Rectangle 993"/>
            <p:cNvSpPr/>
            <p:nvPr/>
          </p:nvSpPr>
          <p:spPr>
            <a:xfrm>
              <a:off x="2946400" y="3530600"/>
              <a:ext cx="1092200" cy="991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7" name="Group 1006"/>
          <p:cNvGrpSpPr/>
          <p:nvPr/>
        </p:nvGrpSpPr>
        <p:grpSpPr>
          <a:xfrm>
            <a:off x="693966" y="27089140"/>
            <a:ext cx="30428421" cy="5461778"/>
            <a:chOff x="698501" y="3173934"/>
            <a:chExt cx="28181300" cy="5473496"/>
          </a:xfrm>
        </p:grpSpPr>
        <p:sp>
          <p:nvSpPr>
            <p:cNvPr id="1008" name="Rounded Rectangle 1007"/>
            <p:cNvSpPr/>
            <p:nvPr/>
          </p:nvSpPr>
          <p:spPr>
            <a:xfrm>
              <a:off x="698501" y="3173934"/>
              <a:ext cx="28181300" cy="5473496"/>
            </a:xfrm>
            <a:prstGeom prst="roundRect">
              <a:avLst/>
            </a:prstGeom>
            <a:noFill/>
            <a:ln w="635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20"/>
            </a:p>
          </p:txBody>
        </p:sp>
        <p:grpSp>
          <p:nvGrpSpPr>
            <p:cNvPr id="1009" name="Group 1008"/>
            <p:cNvGrpSpPr/>
            <p:nvPr/>
          </p:nvGrpSpPr>
          <p:grpSpPr>
            <a:xfrm>
              <a:off x="5254639" y="3981065"/>
              <a:ext cx="875423" cy="4595704"/>
              <a:chOff x="2905139" y="4285865"/>
              <a:chExt cx="875423" cy="4595704"/>
            </a:xfrm>
          </p:grpSpPr>
          <p:cxnSp>
            <p:nvCxnSpPr>
              <p:cNvPr id="1024" name="Straight Arrow Connector 1023"/>
              <p:cNvCxnSpPr/>
              <p:nvPr/>
            </p:nvCxnSpPr>
            <p:spPr>
              <a:xfrm flipV="1">
                <a:off x="3744914" y="4285865"/>
                <a:ext cx="35648" cy="4595704"/>
              </a:xfrm>
              <a:prstGeom prst="straightConnector1">
                <a:avLst/>
              </a:prstGeom>
              <a:ln w="127000"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25" name="TextBox 1024"/>
              <p:cNvSpPr txBox="1"/>
              <p:nvPr/>
            </p:nvSpPr>
            <p:spPr>
              <a:xfrm>
                <a:off x="2940111" y="8007473"/>
                <a:ext cx="502141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35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</a:t>
                </a:r>
                <a:r>
                  <a:rPr lang="en-US" sz="20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1</a:t>
                </a:r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26" name="TextBox 1025"/>
              <p:cNvSpPr txBox="1"/>
              <p:nvPr/>
            </p:nvSpPr>
            <p:spPr>
              <a:xfrm>
                <a:off x="2929498" y="6365639"/>
                <a:ext cx="501777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35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</a:t>
                </a:r>
                <a:endParaRPr lang="en-US" sz="35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27" name="TextBox 1026"/>
              <p:cNvSpPr txBox="1"/>
              <p:nvPr/>
            </p:nvSpPr>
            <p:spPr>
              <a:xfrm>
                <a:off x="2905139" y="4826555"/>
                <a:ext cx="614370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35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</a:t>
                </a:r>
                <a:r>
                  <a:rPr lang="en-US" sz="20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2</a:t>
                </a:r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28" name="Straight Connector 1027"/>
              <p:cNvCxnSpPr/>
              <p:nvPr/>
            </p:nvCxnSpPr>
            <p:spPr>
              <a:xfrm>
                <a:off x="3419474" y="6696802"/>
                <a:ext cx="320665" cy="3408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/>
              <p:nvPr/>
            </p:nvCxnSpPr>
            <p:spPr>
              <a:xfrm>
                <a:off x="3419474" y="5157788"/>
                <a:ext cx="320665" cy="3408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/>
              <p:cNvCxnSpPr/>
              <p:nvPr/>
            </p:nvCxnSpPr>
            <p:spPr>
              <a:xfrm>
                <a:off x="3411471" y="8322945"/>
                <a:ext cx="320665" cy="3408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010" name="Title 1"/>
            <p:cNvSpPr txBox="1">
              <a:spLocks/>
            </p:cNvSpPr>
            <p:nvPr/>
          </p:nvSpPr>
          <p:spPr>
            <a:xfrm>
              <a:off x="4922132" y="3301298"/>
              <a:ext cx="17008354" cy="1208678"/>
            </a:xfrm>
            <a:prstGeom prst="rect">
              <a:avLst/>
            </a:prstGeom>
          </p:spPr>
          <p:txBody>
            <a:bodyPr vert="horz" lIns="92378" tIns="46188" rIns="92378" bIns="46188" rtlCol="0" anchor="b">
              <a:noAutofit/>
            </a:bodyPr>
            <a:lstStyle>
              <a:lvl1pPr algn="ctr" defTabSz="317516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83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 smtClean="0">
                  <a:solidFill>
                    <a:srgbClr val="FF0000"/>
                  </a:solidFill>
                </a:rPr>
                <a:t>PUTTING 3 PIGEONS IN 2 </a:t>
              </a:r>
              <a:r>
                <a:rPr lang="en-US" sz="4000" b="1" dirty="0">
                  <a:solidFill>
                    <a:srgbClr val="FF0000"/>
                  </a:solidFill>
                </a:rPr>
                <a:t>HOLES 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WITHOUT ANY TWO PAIR IN </a:t>
              </a:r>
              <a:r>
                <a:rPr lang="en-US" sz="4000" b="1" dirty="0">
                  <a:solidFill>
                    <a:srgbClr val="FF0000"/>
                  </a:solidFill>
                </a:rPr>
                <a:t>THE </a:t>
              </a:r>
              <a:r>
                <a:rPr lang="en-US" sz="4000" b="1" i="1" dirty="0">
                  <a:solidFill>
                    <a:srgbClr val="FF0000"/>
                  </a:solidFill>
                </a:rPr>
                <a:t>SAME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HOLE</a:t>
              </a:r>
              <a:endParaRPr lang="en-US" sz="4000" b="1" dirty="0">
                <a:solidFill>
                  <a:srgbClr val="FF0000"/>
                </a:solidFill>
                <a:latin typeface="Berlin Sans FB Demi" panose="020E0802020502020306" pitchFamily="34" charset="0"/>
              </a:endParaRPr>
            </a:p>
            <a:p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endParaRPr lang="en-US" sz="4000" b="1" dirty="0">
                <a:solidFill>
                  <a:srgbClr val="FF0000"/>
                </a:solidFill>
                <a:latin typeface="Berlin Sans FB Demi" panose="020E0802020502020306" pitchFamily="34" charset="0"/>
              </a:endParaRPr>
            </a:p>
          </p:txBody>
        </p:sp>
        <p:graphicFrame>
          <p:nvGraphicFramePr>
            <p:cNvPr id="1012" name="Object 10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3721423"/>
                </p:ext>
              </p:extLst>
            </p:nvPr>
          </p:nvGraphicFramePr>
          <p:xfrm>
            <a:off x="19396954" y="5677318"/>
            <a:ext cx="8231761" cy="773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5" name="Equation" r:id="rId71" imgW="2590800" imgH="304800" progId="Equation.DSMT4">
                    <p:embed/>
                  </p:oleObj>
                </mc:Choice>
                <mc:Fallback>
                  <p:oleObj name="Equation" r:id="rId71" imgW="2590800" imgH="304800" progId="Equation.DSMT4">
                    <p:embed/>
                    <p:pic>
                      <p:nvPicPr>
                        <p:cNvPr id="0" name="Picture 5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96954" y="5677318"/>
                          <a:ext cx="8231761" cy="7736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3" name="Subtitle 2"/>
            <p:cNvSpPr txBox="1">
              <a:spLocks/>
            </p:cNvSpPr>
            <p:nvPr/>
          </p:nvSpPr>
          <p:spPr>
            <a:xfrm>
              <a:off x="13303246" y="5662656"/>
              <a:ext cx="6807499" cy="709644"/>
            </a:xfrm>
            <a:prstGeom prst="rect">
              <a:avLst/>
            </a:prstGeom>
          </p:spPr>
          <p:txBody>
            <a:bodyPr vert="horz" lIns="431588" tIns="215794" rIns="431588" bIns="215794" rtlCol="0">
              <a:noAutofit/>
            </a:bodyPr>
            <a:lstStyle/>
            <a:p>
              <a:r>
                <a:rPr lang="en-US" sz="2800" b="1" dirty="0" smtClean="0">
                  <a:cs typeface="Arial" panose="020B0604020202020204" pitchFamily="34" charset="0"/>
                </a:rPr>
                <a:t>PIGEONS          ARE IN THE </a:t>
              </a:r>
              <a:r>
                <a:rPr lang="en-US" sz="2800" b="1" dirty="0">
                  <a:cs typeface="Arial" panose="020B0604020202020204" pitchFamily="34" charset="0"/>
                </a:rPr>
                <a:t>SAME </a:t>
              </a:r>
              <a:r>
                <a:rPr lang="en-US" sz="2800" b="1" dirty="0" smtClean="0">
                  <a:cs typeface="Arial" panose="020B0604020202020204" pitchFamily="34" charset="0"/>
                </a:rPr>
                <a:t>HOLE</a:t>
              </a:r>
              <a:endParaRPr lang="en-US" sz="2800" b="1" dirty="0">
                <a:cs typeface="Arial" panose="020B0604020202020204" pitchFamily="34" charset="0"/>
              </a:endParaRPr>
            </a:p>
          </p:txBody>
        </p:sp>
        <p:graphicFrame>
          <p:nvGraphicFramePr>
            <p:cNvPr id="1014" name="Object 10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0989700"/>
                </p:ext>
              </p:extLst>
            </p:nvPr>
          </p:nvGraphicFramePr>
          <p:xfrm>
            <a:off x="15028181" y="5772648"/>
            <a:ext cx="576263" cy="658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" name="Equation" r:id="rId73" imgW="177569" imgH="202936" progId="Equation.DSMT4">
                    <p:embed/>
                  </p:oleObj>
                </mc:Choice>
                <mc:Fallback>
                  <p:oleObj name="Equation" r:id="rId73" imgW="177569" imgH="202936" progId="Equation.DSMT4">
                    <p:embed/>
                    <p:pic>
                      <p:nvPicPr>
                        <p:cNvPr id="0" name="Picture 5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28181" y="5772648"/>
                          <a:ext cx="576263" cy="658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98026"/>
                </p:ext>
              </p:extLst>
            </p:nvPr>
          </p:nvGraphicFramePr>
          <p:xfrm>
            <a:off x="6399531" y="7603100"/>
            <a:ext cx="21902455" cy="1044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7" name="Equation" r:id="rId74" imgW="8775700" imgH="419100" progId="Equation.DSMT4">
                    <p:embed/>
                  </p:oleObj>
                </mc:Choice>
                <mc:Fallback>
                  <p:oleObj name="Equation" r:id="rId74" imgW="8775700" imgH="419100" progId="Equation.DSMT4">
                    <p:embed/>
                    <p:pic>
                      <p:nvPicPr>
                        <p:cNvPr id="0" name="Picture 5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9531" y="7603100"/>
                          <a:ext cx="21902455" cy="1044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2361372"/>
                </p:ext>
              </p:extLst>
            </p:nvPr>
          </p:nvGraphicFramePr>
          <p:xfrm>
            <a:off x="6363019" y="4335123"/>
            <a:ext cx="22073167" cy="1023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8" name="Equation" r:id="rId76" imgW="8991600" imgH="419100" progId="Equation.DSMT4">
                    <p:embed/>
                  </p:oleObj>
                </mc:Choice>
                <mc:Fallback>
                  <p:oleObj name="Equation" r:id="rId76" imgW="8991600" imgH="419100" progId="Equation.DSMT4">
                    <p:embed/>
                    <p:pic>
                      <p:nvPicPr>
                        <p:cNvPr id="0" name="Picture 5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3019" y="4335123"/>
                          <a:ext cx="22073167" cy="10230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7" name="Object 10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6107466"/>
                </p:ext>
              </p:extLst>
            </p:nvPr>
          </p:nvGraphicFramePr>
          <p:xfrm>
            <a:off x="6443701" y="5993197"/>
            <a:ext cx="6056313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9" name="Equation" r:id="rId78" imgW="1866090" imgH="253890" progId="Equation.DSMT4">
                    <p:embed/>
                  </p:oleObj>
                </mc:Choice>
                <mc:Fallback>
                  <p:oleObj name="Equation" r:id="rId78" imgW="1866090" imgH="253890" progId="Equation.DSMT4">
                    <p:embed/>
                    <p:pic>
                      <p:nvPicPr>
                        <p:cNvPr id="0" name="Picture 5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701" y="5993197"/>
                          <a:ext cx="6056313" cy="822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8" name="Object 10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5170246"/>
                </p:ext>
              </p:extLst>
            </p:nvPr>
          </p:nvGraphicFramePr>
          <p:xfrm>
            <a:off x="20971056" y="6511156"/>
            <a:ext cx="2132071" cy="758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0" name="Equation" r:id="rId80" imgW="596641" imgH="253890" progId="Equation.DSMT4">
                    <p:embed/>
                  </p:oleObj>
                </mc:Choice>
                <mc:Fallback>
                  <p:oleObj name="Equation" r:id="rId80" imgW="596641" imgH="253890" progId="Equation.DSMT4">
                    <p:embed/>
                    <p:pic>
                      <p:nvPicPr>
                        <p:cNvPr id="0" name="Picture 5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71056" y="6511156"/>
                          <a:ext cx="2132071" cy="7586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9" name="Subtitle 2"/>
            <p:cNvSpPr txBox="1">
              <a:spLocks/>
            </p:cNvSpPr>
            <p:nvPr/>
          </p:nvSpPr>
          <p:spPr>
            <a:xfrm>
              <a:off x="13267608" y="6464021"/>
              <a:ext cx="6807499" cy="709644"/>
            </a:xfrm>
            <a:prstGeom prst="rect">
              <a:avLst/>
            </a:prstGeom>
          </p:spPr>
          <p:txBody>
            <a:bodyPr vert="horz" lIns="431588" tIns="215794" rIns="431588" bIns="215794" rtlCol="0">
              <a:noAutofit/>
            </a:bodyPr>
            <a:lstStyle/>
            <a:p>
              <a:r>
                <a:rPr lang="en-US" sz="2800" b="1" dirty="0" smtClean="0">
                  <a:cs typeface="Arial" panose="020B0604020202020204" pitchFamily="34" charset="0"/>
                </a:rPr>
                <a:t>PIGEONS          ARE NOT IN THE </a:t>
              </a:r>
              <a:r>
                <a:rPr lang="en-US" sz="2800" b="1" dirty="0">
                  <a:cs typeface="Arial" panose="020B0604020202020204" pitchFamily="34" charset="0"/>
                </a:rPr>
                <a:t>SAME </a:t>
              </a:r>
              <a:r>
                <a:rPr lang="en-US" sz="2800" b="1" dirty="0" smtClean="0">
                  <a:cs typeface="Arial" panose="020B0604020202020204" pitchFamily="34" charset="0"/>
                </a:rPr>
                <a:t>HOLE</a:t>
              </a:r>
              <a:endParaRPr lang="en-US" sz="2800" b="1" dirty="0">
                <a:cs typeface="Arial" panose="020B0604020202020204" pitchFamily="34" charset="0"/>
              </a:endParaRPr>
            </a:p>
          </p:txBody>
        </p:sp>
        <p:graphicFrame>
          <p:nvGraphicFramePr>
            <p:cNvPr id="1020" name="Object 10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3571550"/>
                </p:ext>
              </p:extLst>
            </p:nvPr>
          </p:nvGraphicFramePr>
          <p:xfrm>
            <a:off x="14974472" y="6603150"/>
            <a:ext cx="576263" cy="658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1" name="Equation" r:id="rId82" imgW="177569" imgH="202936" progId="Equation.DSMT4">
                    <p:embed/>
                  </p:oleObj>
                </mc:Choice>
                <mc:Fallback>
                  <p:oleObj name="Equation" r:id="rId82" imgW="177569" imgH="202936" progId="Equation.DSMT4">
                    <p:embed/>
                    <p:pic>
                      <p:nvPicPr>
                        <p:cNvPr id="0" name="Picture 5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74472" y="6603150"/>
                          <a:ext cx="576263" cy="658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1" name="Rounded Rectangle 1020"/>
            <p:cNvSpPr/>
            <p:nvPr/>
          </p:nvSpPr>
          <p:spPr>
            <a:xfrm>
              <a:off x="13376857" y="5418295"/>
              <a:ext cx="14431392" cy="2078851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20"/>
            </a:p>
          </p:txBody>
        </p:sp>
        <p:sp>
          <p:nvSpPr>
            <p:cNvPr id="1022" name="Rectangle 1021"/>
            <p:cNvSpPr/>
            <p:nvPr/>
          </p:nvSpPr>
          <p:spPr>
            <a:xfrm>
              <a:off x="16429314" y="3904861"/>
              <a:ext cx="122116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Y. </a:t>
              </a:r>
              <a:r>
                <a:rPr lang="en-US" sz="2400" b="1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Aharonov</a:t>
              </a:r>
              <a:r>
                <a:rPr lang="en-US" sz="2400" b="1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,</a:t>
              </a:r>
              <a:r>
                <a:rPr lang="en-US" sz="24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 </a:t>
              </a:r>
              <a:r>
                <a:rPr lang="en-US" sz="24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F. </a:t>
              </a:r>
              <a:r>
                <a:rPr lang="en-US" sz="24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Colombo, </a:t>
              </a:r>
              <a:r>
                <a:rPr lang="en-US" sz="24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S. </a:t>
              </a:r>
              <a:r>
                <a:rPr lang="en-US" sz="2400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Popescu</a:t>
              </a:r>
              <a:r>
                <a:rPr lang="en-US" sz="24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, </a:t>
              </a:r>
              <a:r>
                <a:rPr lang="en-US" sz="24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I. </a:t>
              </a:r>
              <a:r>
                <a:rPr lang="en-US" sz="2400" dirty="0" err="1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Sabadini</a:t>
              </a:r>
              <a:r>
                <a:rPr lang="en-US" sz="24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, </a:t>
              </a:r>
              <a:r>
                <a:rPr lang="en-US" sz="24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D. </a:t>
              </a:r>
              <a:r>
                <a:rPr lang="en-US" sz="2400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Struppa</a:t>
              </a:r>
              <a:r>
                <a:rPr lang="en-US" sz="24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, and </a:t>
              </a:r>
              <a:r>
                <a:rPr lang="en-US" sz="24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J. </a:t>
              </a:r>
              <a:r>
                <a:rPr lang="en-US" sz="2400" dirty="0" err="1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Tollaksen</a:t>
              </a:r>
              <a:r>
                <a:rPr lang="en-US" sz="24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, PNAS </a:t>
              </a:r>
              <a:r>
                <a:rPr lang="en-US" sz="2400" b="1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113</a:t>
              </a:r>
              <a:r>
                <a:rPr lang="en-US" sz="24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, 532 (</a:t>
              </a:r>
              <a:r>
                <a:rPr lang="en-US" sz="2400" b="1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2016</a:t>
              </a:r>
              <a:r>
                <a:rPr lang="en-US" sz="24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)</a:t>
              </a:r>
              <a:endParaRPr lang="en-US" sz="2400" b="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2906626" y="3532643"/>
              <a:ext cx="1092200" cy="991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1" name="Group 1030"/>
          <p:cNvGrpSpPr/>
          <p:nvPr/>
        </p:nvGrpSpPr>
        <p:grpSpPr>
          <a:xfrm>
            <a:off x="18551452" y="9257654"/>
            <a:ext cx="13738747" cy="10849978"/>
            <a:chOff x="16984718" y="2491740"/>
            <a:chExt cx="14837507" cy="8966019"/>
          </a:xfrm>
        </p:grpSpPr>
        <p:pic>
          <p:nvPicPr>
            <p:cNvPr id="1032" name="Picture 1031"/>
            <p:cNvPicPr>
              <a:picLocks noChangeAspect="1"/>
            </p:cNvPicPr>
            <p:nvPr/>
          </p:nvPicPr>
          <p:blipFill>
            <a:blip r:embed="rId83"/>
            <a:stretch>
              <a:fillRect/>
            </a:stretch>
          </p:blipFill>
          <p:spPr>
            <a:xfrm>
              <a:off x="18191324" y="2990887"/>
              <a:ext cx="3646673" cy="3200400"/>
            </a:xfrm>
            <a:prstGeom prst="rect">
              <a:avLst/>
            </a:prstGeom>
          </p:spPr>
        </p:pic>
        <p:sp>
          <p:nvSpPr>
            <p:cNvPr id="1037" name="Rectangle 1036"/>
            <p:cNvSpPr/>
            <p:nvPr/>
          </p:nvSpPr>
          <p:spPr>
            <a:xfrm rot="611735">
              <a:off x="19503792" y="3618598"/>
              <a:ext cx="1217866" cy="1706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ounded Rectangle 1038"/>
            <p:cNvSpPr/>
            <p:nvPr/>
          </p:nvSpPr>
          <p:spPr>
            <a:xfrm>
              <a:off x="16984718" y="2491740"/>
              <a:ext cx="13652938" cy="8966019"/>
            </a:xfrm>
            <a:prstGeom prst="roundRect">
              <a:avLst>
                <a:gd name="adj" fmla="val 11588"/>
              </a:avLst>
            </a:prstGeom>
            <a:noFill/>
            <a:ln w="635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20"/>
            </a:p>
          </p:txBody>
        </p:sp>
        <p:sp>
          <p:nvSpPr>
            <p:cNvPr id="1040" name="Title 1"/>
            <p:cNvSpPr txBox="1">
              <a:spLocks/>
            </p:cNvSpPr>
            <p:nvPr/>
          </p:nvSpPr>
          <p:spPr>
            <a:xfrm>
              <a:off x="21934662" y="3028059"/>
              <a:ext cx="6662537" cy="1521276"/>
            </a:xfrm>
            <a:prstGeom prst="rect">
              <a:avLst/>
            </a:prstGeom>
          </p:spPr>
          <p:txBody>
            <a:bodyPr vert="horz" lIns="92378" tIns="46188" rIns="92378" bIns="46188" rtlCol="0" anchor="b">
              <a:noAutofit/>
            </a:bodyPr>
            <a:lstStyle>
              <a:lvl1pPr algn="ctr" defTabSz="317516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83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400" b="1" dirty="0" smtClean="0">
                  <a:solidFill>
                    <a:srgbClr val="FF0000"/>
                  </a:solidFill>
                  <a:latin typeface="Bradley Hand ITC" pitchFamily="66" charset="0"/>
                </a:rPr>
                <a:t>QUIZ</a:t>
              </a:r>
              <a:endParaRPr lang="en-US" sz="12400" b="1" dirty="0">
                <a:solidFill>
                  <a:srgbClr val="FF0000"/>
                </a:solidFill>
                <a:latin typeface="Bradley Hand ITC" pitchFamily="66" charset="0"/>
              </a:endParaRPr>
            </a:p>
          </p:txBody>
        </p:sp>
        <p:sp>
          <p:nvSpPr>
            <p:cNvPr id="1043" name="Rectangle 27"/>
            <p:cNvSpPr>
              <a:spLocks noChangeArrowheads="1"/>
            </p:cNvSpPr>
            <p:nvPr/>
          </p:nvSpPr>
          <p:spPr bwMode="auto">
            <a:xfrm>
              <a:off x="17335581" y="8541169"/>
              <a:ext cx="12609496" cy="89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3) Find all numbers </a:t>
              </a: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N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 such that one can put </a:t>
              </a:r>
              <a:r>
                <a:rPr kumimoji="0" lang="en-US" sz="32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N</a:t>
              </a:r>
              <a:r>
                <a:rPr kumimoji="0" lang="en-US" sz="3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 pigeons 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in 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two pigeonholes 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with zero pigeons 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in hole </a:t>
              </a:r>
              <a:r>
                <a:rPr lang="en-US" sz="3200" i="1" dirty="0">
                  <a:ea typeface="Times New Roman" pitchFamily="18" charset="0"/>
                  <a:cs typeface="Arial" pitchFamily="34" charset="0"/>
                </a:rPr>
                <a:t>A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 and zero 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pigeons in 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hole </a:t>
              </a:r>
              <a:r>
                <a:rPr lang="en-US" sz="3200" i="1" dirty="0">
                  <a:ea typeface="Times New Roman" pitchFamily="18" charset="0"/>
                  <a:cs typeface="Arial" pitchFamily="34" charset="0"/>
                </a:rPr>
                <a:t>B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.</a:t>
              </a:r>
              <a:endParaRPr lang="en-US" sz="3200" dirty="0">
                <a:cs typeface="Arial" pitchFamily="34" charset="0"/>
              </a:endParaRPr>
            </a:p>
          </p:txBody>
        </p:sp>
        <p:sp>
          <p:nvSpPr>
            <p:cNvPr id="1044" name="Rectangle 27"/>
            <p:cNvSpPr>
              <a:spLocks noChangeArrowheads="1"/>
            </p:cNvSpPr>
            <p:nvPr/>
          </p:nvSpPr>
          <p:spPr bwMode="auto">
            <a:xfrm>
              <a:off x="17271855" y="5997838"/>
              <a:ext cx="12748381" cy="1297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1) Put  (p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re and </a:t>
              </a:r>
              <a:r>
                <a:rPr lang="en-US" sz="3200" dirty="0" err="1" smtClean="0">
                  <a:ea typeface="Times New Roman" pitchFamily="18" charset="0"/>
                  <a:cs typeface="Arial" pitchFamily="34" charset="0"/>
                </a:rPr>
                <a:t>postselect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) four pigeons in two pigeonholes such that in 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hole </a:t>
              </a: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A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 there will be all four</a:t>
              </a:r>
              <a:r>
                <a:rPr kumimoji="0" lang="en-US" sz="3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pigeons 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and also in 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hole </a:t>
              </a:r>
              <a:r>
                <a:rPr lang="en-US" sz="3200" i="1" dirty="0" smtClean="0">
                  <a:ea typeface="Times New Roman" pitchFamily="18" charset="0"/>
                  <a:cs typeface="Arial" pitchFamily="34" charset="0"/>
                </a:rPr>
                <a:t>B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there will be all four 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pigeons.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46" name="Rectangle 1045"/>
            <p:cNvSpPr/>
            <p:nvPr/>
          </p:nvSpPr>
          <p:spPr>
            <a:xfrm rot="21188324">
              <a:off x="19679079" y="4542630"/>
              <a:ext cx="12143146" cy="8393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25400">
              <a:bevelT w="50800"/>
              <a:bevelB w="3175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Bradley Hand ITC" panose="03070402050302030203" pitchFamily="66" charset="0"/>
                  <a:cs typeface="Arial" panose="020B0604020202020204" pitchFamily="34" charset="0"/>
                </a:rPr>
                <a:t>T-</a:t>
              </a:r>
              <a:r>
                <a:rPr lang="en-US" sz="5400" b="1" dirty="0">
                  <a:solidFill>
                    <a:srgbClr val="FF0000"/>
                  </a:solidFill>
                  <a:latin typeface="Bradley Hand ITC" panose="03070402050302030203" pitchFamily="66" charset="0"/>
                  <a:cs typeface="Arial" panose="020B0604020202020204" pitchFamily="34" charset="0"/>
                </a:rPr>
                <a:t> </a:t>
              </a:r>
              <a:r>
                <a:rPr lang="en-US" sz="5400" b="1" dirty="0" smtClean="0">
                  <a:solidFill>
                    <a:srgbClr val="FF0000"/>
                  </a:solidFill>
                  <a:latin typeface="Bradley Hand ITC" panose="03070402050302030203" pitchFamily="66" charset="0"/>
                  <a:cs typeface="Arial" panose="020B0604020202020204" pitchFamily="34" charset="0"/>
                </a:rPr>
                <a:t>shirts for best solutions!</a:t>
              </a:r>
              <a:r>
                <a:rPr lang="en-US" sz="6000" b="1" dirty="0" smtClean="0">
                  <a:solidFill>
                    <a:srgbClr val="FF0000"/>
                  </a:solidFill>
                  <a:latin typeface="Bradley Hand ITC" panose="03070402050302030203" pitchFamily="66" charset="0"/>
                  <a:cs typeface="Arial" panose="020B0604020202020204" pitchFamily="34" charset="0"/>
                </a:rPr>
                <a:t> </a:t>
              </a:r>
              <a:endParaRPr lang="en-US" sz="6000" b="1" dirty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047" name="Rectangle 27"/>
            <p:cNvSpPr>
              <a:spLocks noChangeArrowheads="1"/>
            </p:cNvSpPr>
            <p:nvPr/>
          </p:nvSpPr>
          <p:spPr bwMode="auto">
            <a:xfrm>
              <a:off x="17271856" y="7401426"/>
              <a:ext cx="12681147" cy="89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 ) 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Put three 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pigeons in two pigeonholes such that there will be 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zero pigeons 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in hole </a:t>
              </a:r>
              <a:r>
                <a:rPr lang="en-US" sz="3200" i="1" dirty="0">
                  <a:ea typeface="Times New Roman" pitchFamily="18" charset="0"/>
                  <a:cs typeface="Arial" pitchFamily="34" charset="0"/>
                </a:rPr>
                <a:t>A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and also zero pigeons in hole </a:t>
              </a:r>
              <a:r>
                <a:rPr lang="en-US" sz="3200" i="1" dirty="0" smtClean="0">
                  <a:ea typeface="Times New Roman" pitchFamily="18" charset="0"/>
                  <a:cs typeface="Arial" pitchFamily="34" charset="0"/>
                </a:rPr>
                <a:t>B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7352729" y="9792773"/>
              <a:ext cx="12567223" cy="1297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4) Find all numbers </a:t>
              </a:r>
              <a:r>
                <a:rPr kumimoji="0" lang="en-US" sz="3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N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 such that one can put </a:t>
              </a:r>
              <a:r>
                <a:rPr kumimoji="0" lang="en-US" sz="32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N</a:t>
              </a:r>
              <a:r>
                <a:rPr kumimoji="0" lang="en-US" sz="3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 pigeons 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in 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two pigeonholes 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with no more than </a:t>
              </a:r>
              <a:r>
                <a:rPr lang="en-US" sz="3200" i="1" dirty="0" smtClean="0">
                  <a:ea typeface="Times New Roman" pitchFamily="18" charset="0"/>
                  <a:cs typeface="Arial" pitchFamily="34" charset="0"/>
                </a:rPr>
                <a:t>K 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pigeons 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in hole </a:t>
              </a:r>
              <a:r>
                <a:rPr lang="en-US" sz="3200" i="1" dirty="0">
                  <a:ea typeface="Times New Roman" pitchFamily="18" charset="0"/>
                  <a:cs typeface="Arial" pitchFamily="34" charset="0"/>
                </a:rPr>
                <a:t>A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 and also no 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more than </a:t>
              </a:r>
              <a:r>
                <a:rPr lang="en-US" sz="3200" i="1" dirty="0">
                  <a:ea typeface="Times New Roman" pitchFamily="18" charset="0"/>
                  <a:cs typeface="Arial" pitchFamily="34" charset="0"/>
                </a:rPr>
                <a:t>K</a:t>
              </a:r>
              <a:r>
                <a:rPr lang="en-US" sz="3200" dirty="0" smtClean="0">
                  <a:ea typeface="Times New Roman" pitchFamily="18" charset="0"/>
                  <a:cs typeface="Arial" pitchFamily="34" charset="0"/>
                </a:rPr>
                <a:t> pigeons in hole </a:t>
              </a:r>
              <a:r>
                <a:rPr lang="en-US" sz="3200" i="1" dirty="0">
                  <a:ea typeface="Times New Roman" pitchFamily="18" charset="0"/>
                  <a:cs typeface="Arial" pitchFamily="34" charset="0"/>
                </a:rPr>
                <a:t>B</a:t>
              </a:r>
              <a:r>
                <a:rPr lang="en-US" sz="3200" dirty="0">
                  <a:ea typeface="Times New Roman" pitchFamily="18" charset="0"/>
                  <a:cs typeface="Arial" pitchFamily="34" charset="0"/>
                </a:rPr>
                <a:t>.</a:t>
              </a:r>
              <a:endParaRPr lang="en-US" sz="3200" dirty="0">
                <a:cs typeface="Arial" pitchFamily="34" charset="0"/>
              </a:endParaRPr>
            </a:p>
          </p:txBody>
        </p:sp>
      </p:grpSp>
      <p:pic>
        <p:nvPicPr>
          <p:cNvPr id="1052" name="Picture 1051"/>
          <p:cNvPicPr>
            <a:picLocks noChangeAspect="1"/>
          </p:cNvPicPr>
          <p:nvPr/>
        </p:nvPicPr>
        <p:blipFill>
          <a:blip r:embed="rId84" cstate="print"/>
          <a:stretch>
            <a:fillRect/>
          </a:stretch>
        </p:blipFill>
        <p:spPr>
          <a:xfrm rot="769272">
            <a:off x="20929214" y="10750331"/>
            <a:ext cx="1037210" cy="1284441"/>
          </a:xfrm>
          <a:prstGeom prst="rect">
            <a:avLst/>
          </a:prstGeom>
        </p:spPr>
      </p:pic>
      <p:sp>
        <p:nvSpPr>
          <p:cNvPr id="450" name="Rectangle 449"/>
          <p:cNvSpPr/>
          <p:nvPr/>
        </p:nvSpPr>
        <p:spPr>
          <a:xfrm>
            <a:off x="2087562" y="1462881"/>
            <a:ext cx="12268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39" name="Picture 567" descr="D:\Greg\UniPhysics\THESIS\poster\torin\univ-torino.png"/>
          <p:cNvPicPr>
            <a:picLocks noChangeAspect="1" noChangeArrowheads="1"/>
          </p:cNvPicPr>
          <p:nvPr/>
        </p:nvPicPr>
        <p:blipFill>
          <a:blip r:embed="rId85"/>
          <a:srcRect/>
          <a:stretch>
            <a:fillRect/>
          </a:stretch>
        </p:blipFill>
        <p:spPr bwMode="auto">
          <a:xfrm>
            <a:off x="10956458" y="1539081"/>
            <a:ext cx="3094504" cy="1600200"/>
          </a:xfrm>
          <a:prstGeom prst="rect">
            <a:avLst/>
          </a:prstGeom>
          <a:noFill/>
        </p:spPr>
      </p:pic>
      <p:pic>
        <p:nvPicPr>
          <p:cNvPr id="3641" name="Picture 569" descr="D:\Greg\UniPhysics\THESIS\poster\torin\quant-torino2.png"/>
          <p:cNvPicPr>
            <a:picLocks noChangeAspect="1" noChangeArrowheads="1"/>
          </p:cNvPicPr>
          <p:nvPr/>
        </p:nvPicPr>
        <p:blipFill>
          <a:blip r:embed="rId86"/>
          <a:srcRect/>
          <a:stretch>
            <a:fillRect/>
          </a:stretch>
        </p:blipFill>
        <p:spPr bwMode="auto">
          <a:xfrm>
            <a:off x="2697162" y="1530148"/>
            <a:ext cx="7239000" cy="1609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9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6992</TotalTime>
  <Words>426</Words>
  <Application>Microsoft Office PowerPoint</Application>
  <PresentationFormat>Custom</PresentationFormat>
  <Paragraphs>63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Berlin Sans FB Demi</vt:lpstr>
      <vt:lpstr>Bradley Hand ITC</vt:lpstr>
      <vt:lpstr>Calibri</vt:lpstr>
      <vt:lpstr>Times New Roman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creator>Greg</dc:creator>
  <cp:lastModifiedBy>vaidman</cp:lastModifiedBy>
  <cp:revision>428</cp:revision>
  <cp:lastPrinted>2019-01-22T11:38:11Z</cp:lastPrinted>
  <dcterms:created xsi:type="dcterms:W3CDTF">2019-01-01T21:36:51Z</dcterms:created>
  <dcterms:modified xsi:type="dcterms:W3CDTF">2019-09-05T13:23:09Z</dcterms:modified>
</cp:coreProperties>
</file>